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322" r:id="rId14"/>
    <p:sldId id="270" r:id="rId15"/>
    <p:sldId id="273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0" r:id="rId26"/>
    <p:sldId id="283" r:id="rId27"/>
    <p:sldId id="287" r:id="rId28"/>
    <p:sldId id="284" r:id="rId29"/>
    <p:sldId id="285" r:id="rId30"/>
    <p:sldId id="286" r:id="rId31"/>
    <p:sldId id="290" r:id="rId32"/>
    <p:sldId id="291" r:id="rId33"/>
    <p:sldId id="292" r:id="rId34"/>
    <p:sldId id="293" r:id="rId35"/>
    <p:sldId id="302" r:id="rId36"/>
    <p:sldId id="301" r:id="rId37"/>
    <p:sldId id="299" r:id="rId38"/>
    <p:sldId id="308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>
        <p:scale>
          <a:sx n="117" d="100"/>
          <a:sy n="117" d="100"/>
        </p:scale>
        <p:origin x="-228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71F644-26AB-4F23-B46F-27EB6FA25CE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0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7ECD5-01A3-46D8-B880-5C56B334DAA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55B6E-1AA0-47B3-8C51-B918A12B404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04485-5569-4B98-9CAF-CF8BF3E14AD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07CA5-DFCA-4AA0-A18F-43CA011EBE0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6F97D-3BE6-411D-9CEC-892A69089CE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F3751-1D75-4F2C-AC58-AD3734262DD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F44DA-D93B-4803-BFAD-F959A5E06E1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5FE1F-49FC-4C90-A858-F194DE8D964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E1544-CC02-4848-BD82-534FBF0CE3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2F91F-B9E2-4BBF-B564-84E3A64B9C7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7DDAB-635B-4695-B3DA-BAB9841825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2F3321-AA0F-4315-B0E1-A7D645A0723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hyperlink" Target="http://www.vrac.iastate.edu/ArchVR/pantheon/snaps/panth_int2.jpg" TargetMode="Externa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WINDOWS\Desktop\World\1b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362200"/>
            <a:ext cx="6400800" cy="1447800"/>
          </a:xfrm>
          <a:gradFill rotWithShape="0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sz="4000" b="1" dirty="0" smtClean="0"/>
              <a:t>Introduction to Rome </a:t>
            </a:r>
            <a:endParaRPr lang="en-US" sz="4000" b="1" dirty="0"/>
          </a:p>
        </p:txBody>
      </p:sp>
      <p:pic>
        <p:nvPicPr>
          <p:cNvPr id="4100" name="Picture 4" descr="C:\WINDOWS\Application Data\Microsoft\Media Catalog\52x92494_th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876800"/>
            <a:ext cx="1409700" cy="16256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Picture 5" descr="C:\WINDOWS\Application Data\Microsoft\Media Catalog\52x92498_th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876800"/>
            <a:ext cx="1473200" cy="16256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2" name="Picture 6" descr="C:\WINDOWS\Application Data\Microsoft\Media Catalog\chri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304800"/>
            <a:ext cx="1625600" cy="12573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3" name="Picture 7" descr="C:\WINDOWS\Desktop\USHistory\roman soldi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04800"/>
            <a:ext cx="1463675" cy="14636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8999">
              <a:srgbClr val="99CCFF"/>
            </a:gs>
            <a:gs pos="19500">
              <a:srgbClr val="CC99FF"/>
            </a:gs>
            <a:gs pos="32000">
              <a:srgbClr val="9966FF"/>
            </a:gs>
            <a:gs pos="41001">
              <a:srgbClr val="99CCFF"/>
            </a:gs>
            <a:gs pos="50000">
              <a:srgbClr val="CCCCFF"/>
            </a:gs>
            <a:gs pos="59000">
              <a:srgbClr val="99CCFF"/>
            </a:gs>
            <a:gs pos="68000">
              <a:srgbClr val="9966FF"/>
            </a:gs>
            <a:gs pos="80500">
              <a:srgbClr val="CC99FF"/>
            </a:gs>
            <a:gs pos="91001">
              <a:srgbClr val="99CCFF"/>
            </a:gs>
            <a:gs pos="100000">
              <a:srgbClr val="CC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609600" y="1066800"/>
            <a:ext cx="7924800" cy="5410200"/>
          </a:xfrm>
          <a:prstGeom prst="rect">
            <a:avLst/>
          </a:prstGeom>
          <a:noFill/>
          <a:ln w="76200">
            <a:solidFill>
              <a:srgbClr val="660066"/>
            </a:solidFill>
            <a:miter lim="800000"/>
            <a:headEnd/>
            <a:tailEnd/>
          </a:ln>
          <a:effectLst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193925" y="6350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endParaRPr lang="en-US" sz="3200" dirty="0">
              <a:latin typeface="Benguiat Bk BT" pitchFamily="18" charset="0"/>
            </a:endParaRPr>
          </a:p>
        </p:txBody>
      </p:sp>
      <p:sp>
        <p:nvSpPr>
          <p:cNvPr id="13316" name="Text Box 4" descr="90%"/>
          <p:cNvSpPr txBox="1">
            <a:spLocks noChangeArrowheads="1"/>
          </p:cNvSpPr>
          <p:nvPr/>
        </p:nvSpPr>
        <p:spPr bwMode="auto">
          <a:xfrm>
            <a:off x="981075" y="228600"/>
            <a:ext cx="7181850" cy="636588"/>
          </a:xfrm>
          <a:prstGeom prst="rect">
            <a:avLst/>
          </a:prstGeom>
          <a:pattFill prst="pct90">
            <a:fgClr>
              <a:srgbClr val="CC66FF"/>
            </a:fgClr>
            <a:bgClr>
              <a:srgbClr val="CCCCFF"/>
            </a:bgClr>
          </a:pattFill>
          <a:ln w="5715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660066"/>
                </a:solidFill>
              </a:rPr>
              <a:t>Hannibal  and His Elephants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 l="2640" t="6451" r="2310" b="16129"/>
          <a:stretch>
            <a:fillRect/>
          </a:stretch>
        </p:blipFill>
        <p:spPr bwMode="auto">
          <a:xfrm>
            <a:off x="6934200" y="4343400"/>
            <a:ext cx="1981200" cy="2286000"/>
          </a:xfrm>
          <a:prstGeom prst="rect">
            <a:avLst/>
          </a:prstGeom>
          <a:noFill/>
          <a:ln w="57150">
            <a:solidFill>
              <a:srgbClr val="660066"/>
            </a:solidFill>
            <a:miter lim="800000"/>
            <a:headEnd/>
            <a:tailEnd/>
          </a:ln>
          <a:effectLst/>
        </p:spPr>
      </p:pic>
      <p:pic>
        <p:nvPicPr>
          <p:cNvPr id="13318" name="Picture 6" descr="C:\WINDOWS\Desktop\Indiana\elephan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876800"/>
            <a:ext cx="1703388" cy="174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9966FF"/>
          </a:fgClr>
          <a:bgClr>
            <a:srgbClr val="CC33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914400" y="2201863"/>
            <a:ext cx="7315200" cy="2454275"/>
            <a:chOff x="0" y="0"/>
            <a:chExt cx="4608" cy="1546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608" cy="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dirty="0">
                  <a:latin typeface="Book Antiqua" pitchFamily="18" charset="0"/>
                </a:rPr>
                <a:t>  </a:t>
              </a:r>
              <a:r>
                <a:rPr lang="en-US" sz="13100" dirty="0">
                  <a:latin typeface="Book Antiqua" pitchFamily="18" charset="0"/>
                </a:rPr>
                <a:t> </a:t>
              </a:r>
              <a:r>
                <a:rPr lang="en-US" dirty="0">
                  <a:latin typeface="Book Antiqua" pitchFamily="18" charset="0"/>
                </a:rPr>
                <a:t>                                         </a:t>
              </a:r>
            </a:p>
            <a:p>
              <a:pPr eaLnBrk="0" hangingPunct="0"/>
              <a:endParaRPr lang="en-US" dirty="0">
                <a:latin typeface="Book Antiqua" pitchFamily="18" charset="0"/>
              </a:endParaRPr>
            </a:p>
          </p:txBody>
        </p:sp>
      </p:grpSp>
      <p:pic>
        <p:nvPicPr>
          <p:cNvPr id="14341" name="Picture 5" descr="http://www.military-art.com/images/dhm_513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419100"/>
            <a:ext cx="8153400" cy="6019800"/>
          </a:xfrm>
          <a:prstGeom prst="rect">
            <a:avLst/>
          </a:prstGeom>
          <a:noFill/>
          <a:ln w="76200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14342" name="Text Box 6" descr="Parchment"/>
          <p:cNvSpPr txBox="1">
            <a:spLocks noChangeArrowheads="1"/>
          </p:cNvSpPr>
          <p:nvPr/>
        </p:nvSpPr>
        <p:spPr bwMode="auto">
          <a:xfrm>
            <a:off x="2992438" y="635000"/>
            <a:ext cx="3162300" cy="6985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5715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rgbClr val="DC0059"/>
                </a:solidFill>
              </a:rPr>
              <a:t>Battle of Zama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/>
              <a:t>Punic Wars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r>
              <a:rPr lang="en-US" dirty="0"/>
              <a:t>Fifty years after the 2</a:t>
            </a:r>
            <a:r>
              <a:rPr lang="en-US" baseline="30000" dirty="0"/>
              <a:t>nd</a:t>
            </a:r>
            <a:r>
              <a:rPr lang="en-US" dirty="0"/>
              <a:t>, Rome fought a 3</a:t>
            </a:r>
            <a:r>
              <a:rPr lang="en-US" baseline="30000" dirty="0"/>
              <a:t>rd</a:t>
            </a:r>
            <a:r>
              <a:rPr lang="en-US" dirty="0"/>
              <a:t> Punic War</a:t>
            </a:r>
          </a:p>
          <a:p>
            <a:r>
              <a:rPr lang="en-US" dirty="0"/>
              <a:t>In 146 b.c. Roman soldiers sacked Carthage and fifty thousand men, women, &amp; children were sold into slavery</a:t>
            </a:r>
          </a:p>
          <a:p>
            <a:r>
              <a:rPr lang="en-US" dirty="0"/>
              <a:t>Carthage became the Roman province of Africa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century b.c. Rome  conquered Macedonia &amp; Greece and became master of the Mediterranean Sea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33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143000"/>
            <a:ext cx="8001000" cy="5334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ffectLst/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577975" y="228600"/>
            <a:ext cx="5989638" cy="636588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100000" t="100000"/>
            </a:path>
          </a:gradFill>
          <a:ln w="571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3300"/>
                </a:solidFill>
              </a:rPr>
              <a:t>“Carthage Must Be Destroyed”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/>
              <a:t>Republic to Empire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en-US" dirty="0"/>
              <a:t>Senate became too rich and powerful, aristocracy controlled the country</a:t>
            </a:r>
          </a:p>
          <a:p>
            <a:r>
              <a:rPr lang="en-US" dirty="0"/>
              <a:t>Rome’s successful small farms were lost to large landowners = formed a new class of urban landless poor which caused economic and social unrest</a:t>
            </a:r>
          </a:p>
          <a:p>
            <a:r>
              <a:rPr lang="en-US" dirty="0"/>
              <a:t>Tiberius &amp; Gaius Gracchus = reform minded aristocrats who called for laws giving land of the aristocrats back to the poor</a:t>
            </a:r>
          </a:p>
          <a:p>
            <a:r>
              <a:rPr lang="en-US" dirty="0"/>
              <a:t>Group of senators killed Tiberius and Gaius was later killed…..Discontent in Rome grew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733800" cy="3810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85800" y="331788"/>
            <a:ext cx="3030538" cy="636587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26500">
                <a:srgbClr val="D4DEFF"/>
              </a:gs>
              <a:gs pos="41500">
                <a:srgbClr val="D4DEFF"/>
              </a:gs>
              <a:gs pos="50000">
                <a:srgbClr val="96AB94"/>
              </a:gs>
              <a:gs pos="58500">
                <a:srgbClr val="D4DEFF"/>
              </a:gs>
              <a:gs pos="73500">
                <a:srgbClr val="D4DEFF"/>
              </a:gs>
              <a:gs pos="100000">
                <a:srgbClr val="8488C4"/>
              </a:gs>
            </a:gsLst>
            <a:lin ang="2700000" scaled="1"/>
          </a:gradFill>
          <a:ln w="5715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660066"/>
                </a:solidFill>
              </a:rPr>
              <a:t>Gaius Gracchus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3886200" cy="38258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876800" y="4495800"/>
            <a:ext cx="3581400" cy="636588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26500">
                <a:srgbClr val="D4DEFF"/>
              </a:gs>
              <a:gs pos="41500">
                <a:srgbClr val="D4DEFF"/>
              </a:gs>
              <a:gs pos="50000">
                <a:srgbClr val="96AB94"/>
              </a:gs>
              <a:gs pos="58500">
                <a:srgbClr val="D4DEFF"/>
              </a:gs>
              <a:gs pos="73500">
                <a:srgbClr val="D4DEFF"/>
              </a:gs>
              <a:gs pos="100000">
                <a:srgbClr val="8488C4"/>
              </a:gs>
            </a:gsLst>
            <a:lin ang="18900000" scaled="1"/>
          </a:gradFill>
          <a:ln w="5715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660066"/>
                </a:solidFill>
              </a:rPr>
              <a:t>Tiberius Gracchus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/>
              <a:t>Republic to Empire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Marius = general who recruited soldiers from the poor and promised them land if they swore allegiance to him</a:t>
            </a:r>
          </a:p>
          <a:p>
            <a:pPr>
              <a:lnSpc>
                <a:spcPct val="90000"/>
              </a:lnSpc>
            </a:pPr>
            <a:r>
              <a:rPr lang="en-US" dirty="0"/>
              <a:t>Before Marius, farming soldiers were loyal to the state but became loyal to individuals and general became more political</a:t>
            </a:r>
          </a:p>
          <a:p>
            <a:pPr>
              <a:lnSpc>
                <a:spcPct val="90000"/>
              </a:lnSpc>
            </a:pPr>
            <a:r>
              <a:rPr lang="en-US" dirty="0"/>
              <a:t>Council of plebs tried to give command of army to Marius/ Civil War broke out and Sulla used his own army to take control of Rome in 82 b.c.</a:t>
            </a:r>
          </a:p>
          <a:p>
            <a:pPr>
              <a:lnSpc>
                <a:spcPct val="90000"/>
              </a:lnSpc>
            </a:pPr>
            <a:r>
              <a:rPr lang="en-US" dirty="0"/>
              <a:t>Sulla restored power in Rome by giving power back to the senate and taking away from assemblies</a:t>
            </a:r>
          </a:p>
          <a:p>
            <a:pPr>
              <a:lnSpc>
                <a:spcPct val="90000"/>
              </a:lnSpc>
            </a:pPr>
            <a:r>
              <a:rPr lang="en-US" dirty="0"/>
              <a:t>Sulla’s example of taking power would be repeated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CC99"/>
          </a:fgClr>
          <a:bgClr>
            <a:srgbClr val="CC66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WINDOWS\Desktop\World\sulla.ht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3886200" cy="4648200"/>
          </a:xfrm>
          <a:prstGeom prst="rect">
            <a:avLst/>
          </a:prstGeom>
          <a:solidFill>
            <a:schemeClr val="tx1"/>
          </a:solidFill>
          <a:ln w="762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 flipH="1">
            <a:off x="4724400" y="304800"/>
            <a:ext cx="3733800" cy="1123950"/>
          </a:xfrm>
          <a:prstGeom prst="rect">
            <a:avLst/>
          </a:prstGeom>
          <a:gradFill rotWithShape="0">
            <a:gsLst>
              <a:gs pos="0">
                <a:srgbClr val="663012"/>
              </a:gs>
              <a:gs pos="15000">
                <a:srgbClr val="A65528"/>
              </a:gs>
              <a:gs pos="35000">
                <a:srgbClr val="D49E6C"/>
              </a:gs>
              <a:gs pos="50000">
                <a:srgbClr val="D6B19C"/>
              </a:gs>
              <a:gs pos="65000">
                <a:srgbClr val="D49E6C"/>
              </a:gs>
              <a:gs pos="85000">
                <a:srgbClr val="A65528"/>
              </a:gs>
              <a:gs pos="100000">
                <a:srgbClr val="663012"/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CC99"/>
                </a:solidFill>
              </a:rPr>
              <a:t>Sulla: Military Dictator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3733800" cy="3657600"/>
          </a:xfrm>
          <a:prstGeom prst="rect">
            <a:avLst/>
          </a:prstGeom>
          <a:noFill/>
          <a:ln w="76200">
            <a:solidFill>
              <a:srgbClr val="663300"/>
            </a:solidFill>
            <a:miter lim="800000"/>
            <a:headEnd/>
            <a:tailEnd/>
          </a:ln>
          <a:effectLst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4800" y="4191000"/>
            <a:ext cx="3863975" cy="2389188"/>
          </a:xfrm>
          <a:prstGeom prst="rect">
            <a:avLst/>
          </a:prstGeom>
          <a:gradFill rotWithShape="0">
            <a:gsLst>
              <a:gs pos="0">
                <a:srgbClr val="663012"/>
              </a:gs>
              <a:gs pos="15000">
                <a:srgbClr val="A65528"/>
              </a:gs>
              <a:gs pos="35000">
                <a:srgbClr val="D49E6C"/>
              </a:gs>
              <a:gs pos="50000">
                <a:srgbClr val="D6B19C"/>
              </a:gs>
              <a:gs pos="65000">
                <a:srgbClr val="D49E6C"/>
              </a:gs>
              <a:gs pos="85000">
                <a:srgbClr val="A65528"/>
              </a:gs>
              <a:gs pos="100000">
                <a:srgbClr val="663012"/>
              </a:gs>
            </a:gsLst>
            <a:lin ang="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FFCC99"/>
                </a:solidFill>
              </a:rPr>
              <a:t>Marius: Created</a:t>
            </a:r>
          </a:p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FFCC99"/>
                </a:solidFill>
              </a:rPr>
              <a:t>A Loyal,</a:t>
            </a:r>
          </a:p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FFCC99"/>
                </a:solidFill>
              </a:rPr>
              <a:t>Professional</a:t>
            </a:r>
          </a:p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FFCC99"/>
                </a:solidFill>
              </a:rPr>
              <a:t>Army</a:t>
            </a:r>
          </a:p>
        </p:txBody>
      </p:sp>
      <p:pic>
        <p:nvPicPr>
          <p:cNvPr id="23558" name="Picture 6" descr="C:\WINDOWS\Desktop\USHistory\spart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648200"/>
            <a:ext cx="1295400" cy="190500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/>
              <a:t>Collapse of Republic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en-US" dirty="0"/>
              <a:t>From 82-31 b.c. civil wars dominated Rome</a:t>
            </a:r>
          </a:p>
          <a:p>
            <a:r>
              <a:rPr lang="en-US" dirty="0"/>
              <a:t>Crassus, Pompey, &amp; Julius Caesar emerged victorious and became 1</a:t>
            </a:r>
            <a:r>
              <a:rPr lang="en-US" baseline="30000" dirty="0"/>
              <a:t>st</a:t>
            </a:r>
            <a:r>
              <a:rPr lang="en-US" dirty="0"/>
              <a:t> Triumvirate </a:t>
            </a:r>
          </a:p>
          <a:p>
            <a:r>
              <a:rPr lang="en-US" dirty="0"/>
              <a:t>Crassus was wealthy, other two were military leaders &amp; heroes</a:t>
            </a:r>
          </a:p>
          <a:p>
            <a:r>
              <a:rPr lang="en-US" dirty="0"/>
              <a:t>Crassus was killed, Senate decided to give power to Pompey alone and ordered </a:t>
            </a:r>
            <a:r>
              <a:rPr lang="en-US" dirty="0" smtClean="0"/>
              <a:t>Caesar </a:t>
            </a:r>
            <a:r>
              <a:rPr lang="en-US" dirty="0"/>
              <a:t>to give up power</a:t>
            </a:r>
          </a:p>
          <a:p>
            <a:r>
              <a:rPr lang="en-US" dirty="0"/>
              <a:t>Caesar kept his army and moved across the Rubicon river into Italy</a:t>
            </a:r>
          </a:p>
          <a:p>
            <a:r>
              <a:rPr lang="en-US" dirty="0"/>
              <a:t>Caesar defeated Pompey in 44 b.c and became dictator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/>
              <a:t>Julius Caesar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r>
              <a:rPr lang="en-US" dirty="0"/>
              <a:t>Gave land to the poor and expanded the senate to 900</a:t>
            </a:r>
          </a:p>
          <a:p>
            <a:r>
              <a:rPr lang="en-US" dirty="0"/>
              <a:t>Filled the senate with his supporter which ultimately weakened it</a:t>
            </a:r>
          </a:p>
          <a:p>
            <a:r>
              <a:rPr lang="en-US" dirty="0"/>
              <a:t>Implemented many reform plans</a:t>
            </a:r>
          </a:p>
          <a:p>
            <a:r>
              <a:rPr lang="en-US" dirty="0"/>
              <a:t>A group of senators assassinated Caesar after he declared himself dictator for life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/>
              <a:t>Rome/geography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en-US" dirty="0"/>
              <a:t>Italy = peninsula about 750 miles long</a:t>
            </a:r>
          </a:p>
          <a:p>
            <a:r>
              <a:rPr lang="en-US" dirty="0" smtClean="0"/>
              <a:t>Apennine </a:t>
            </a:r>
            <a:r>
              <a:rPr lang="en-US" dirty="0"/>
              <a:t>Mountains run down the river</a:t>
            </a:r>
          </a:p>
          <a:p>
            <a:r>
              <a:rPr lang="en-US" dirty="0"/>
              <a:t>Three important fertile plains = Po River, Plain of Latium-location of Rome, and Plain of Campania</a:t>
            </a:r>
          </a:p>
          <a:p>
            <a:r>
              <a:rPr lang="en-US" dirty="0"/>
              <a:t>Extensive farmland allowed for large population</a:t>
            </a:r>
          </a:p>
          <a:p>
            <a:r>
              <a:rPr lang="en-US" dirty="0"/>
              <a:t>Rome located 18 miles off Tiber river, safe from pirates but sea accessible</a:t>
            </a:r>
          </a:p>
          <a:p>
            <a:r>
              <a:rPr lang="en-US" dirty="0"/>
              <a:t>Rome was easily defendable because it was built on 7 hills</a:t>
            </a:r>
          </a:p>
          <a:p>
            <a:r>
              <a:rPr lang="en-US" dirty="0"/>
              <a:t>Italian peninsula jutting out into the </a:t>
            </a:r>
            <a:r>
              <a:rPr lang="en-US" dirty="0" smtClean="0"/>
              <a:t>Mediterranean </a:t>
            </a:r>
            <a:r>
              <a:rPr lang="en-US" dirty="0"/>
              <a:t>Sea made it major stopping point for trade and travel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99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09600"/>
            <a:ext cx="3733800" cy="3886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0" y="5741988"/>
            <a:ext cx="7620000" cy="698500"/>
          </a:xfrm>
          <a:prstGeom prst="rect">
            <a:avLst/>
          </a:prstGeom>
          <a:gradFill rotWithShape="0">
            <a:gsLst>
              <a:gs pos="0">
                <a:srgbClr val="006666"/>
              </a:gs>
              <a:gs pos="50000">
                <a:schemeClr val="bg1"/>
              </a:gs>
              <a:gs pos="100000">
                <a:srgbClr val="006666"/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/>
              <a:t>Major Rivals of the First Triumvirate</a:t>
            </a:r>
          </a:p>
        </p:txBody>
      </p:sp>
      <p:pic>
        <p:nvPicPr>
          <p:cNvPr id="26628" name="Picture 4" descr="C:\WINDOWS\Desktop\World\caesar.h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3657600" cy="38862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609600" y="4724400"/>
            <a:ext cx="34671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99"/>
                    </a:gs>
                    <a:gs pos="50000">
                      <a:srgbClr val="FFFFFF"/>
                    </a:gs>
                    <a:gs pos="100000">
                      <a:srgbClr val="009999"/>
                    </a:gs>
                  </a:gsLst>
                  <a:lin ang="2700000" scaled="1"/>
                </a:gradFill>
                <a:latin typeface="Arial Black"/>
              </a:rPr>
              <a:t>Julius Caesar</a:t>
            </a: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4724400" y="4800600"/>
            <a:ext cx="40100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99"/>
                    </a:gs>
                    <a:gs pos="50000">
                      <a:srgbClr val="FFFFFF"/>
                    </a:gs>
                    <a:gs pos="100000">
                      <a:srgbClr val="009999"/>
                    </a:gs>
                  </a:gsLst>
                  <a:lin ang="0" scaled="1"/>
                </a:gradFill>
                <a:latin typeface="Arial Black"/>
              </a:rPr>
              <a:t>Pompey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8999">
              <a:srgbClr val="FBD49C"/>
            </a:gs>
            <a:gs pos="19500">
              <a:srgbClr val="FBA97D"/>
            </a:gs>
            <a:gs pos="32000">
              <a:srgbClr val="FAC77D"/>
            </a:gs>
            <a:gs pos="41001">
              <a:srgbClr val="FEE7F2"/>
            </a:gs>
            <a:gs pos="50000">
              <a:srgbClr val="FBEAC7"/>
            </a:gs>
            <a:gs pos="59000">
              <a:srgbClr val="FEE7F2"/>
            </a:gs>
            <a:gs pos="68000">
              <a:srgbClr val="FAC77D"/>
            </a:gs>
            <a:gs pos="80500">
              <a:srgbClr val="FBA97D"/>
            </a:gs>
            <a:gs pos="91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b="9589"/>
          <a:stretch>
            <a:fillRect/>
          </a:stretch>
        </p:blipFill>
        <p:spPr bwMode="auto">
          <a:xfrm>
            <a:off x="571500" y="381000"/>
            <a:ext cx="8001000" cy="6096000"/>
          </a:xfrm>
          <a:prstGeom prst="rect">
            <a:avLst/>
          </a:prstGeom>
          <a:noFill/>
          <a:ln w="76200">
            <a:solidFill>
              <a:srgbClr val="CC3300"/>
            </a:solidFill>
            <a:miter lim="800000"/>
            <a:headEnd/>
            <a:tailEnd/>
          </a:ln>
          <a:effectLst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405438" y="555625"/>
            <a:ext cx="2681287" cy="1220788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50000">
                <a:srgbClr val="FFCC99"/>
              </a:gs>
              <a:gs pos="100000">
                <a:srgbClr val="CC3300"/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/>
              <a:t>Ides of March</a:t>
            </a:r>
          </a:p>
          <a:p>
            <a:pPr algn="ctr">
              <a:spcBef>
                <a:spcPct val="20000"/>
              </a:spcBef>
            </a:pPr>
            <a:r>
              <a:rPr lang="en-US" sz="3200" b="1" dirty="0"/>
              <a:t>March 15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Triumvirate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r>
              <a:rPr lang="en-US" dirty="0"/>
              <a:t>Octavian, Antony, Lepidus = </a:t>
            </a:r>
            <a:r>
              <a:rPr lang="en-US" dirty="0" smtClean="0"/>
              <a:t>formed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Triumvirate after Caesar’s death</a:t>
            </a:r>
          </a:p>
          <a:p>
            <a:r>
              <a:rPr lang="en-US" dirty="0"/>
              <a:t>Soon after Octavian and Antony divided the Roman world up between themselves</a:t>
            </a:r>
          </a:p>
          <a:p>
            <a:r>
              <a:rPr lang="en-US" dirty="0"/>
              <a:t>Octavian took the west and Antony took the East</a:t>
            </a:r>
          </a:p>
          <a:p>
            <a:r>
              <a:rPr lang="en-US" dirty="0"/>
              <a:t>Antony became allied with Cleopatra VII of </a:t>
            </a:r>
            <a:r>
              <a:rPr lang="en-US" dirty="0" smtClean="0"/>
              <a:t>Egypt </a:t>
            </a:r>
            <a:r>
              <a:rPr lang="en-US" dirty="0"/>
              <a:t>which caused conflict with Octavian</a:t>
            </a:r>
          </a:p>
          <a:p>
            <a:r>
              <a:rPr lang="en-US" dirty="0"/>
              <a:t>Octavian defeated Antony at the battle of Actium</a:t>
            </a:r>
          </a:p>
          <a:p>
            <a:r>
              <a:rPr lang="en-US" dirty="0"/>
              <a:t>Cleopatra and Antony both committed suicide back in Egypt one year later</a:t>
            </a:r>
          </a:p>
          <a:p>
            <a:r>
              <a:rPr lang="en-US" dirty="0"/>
              <a:t>Civil Wars ended &amp; age of Augustus emerged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CC3300"/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212850" y="5683250"/>
            <a:ext cx="6718300" cy="6985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50000">
                <a:schemeClr val="bg1"/>
              </a:gs>
              <a:gs pos="100000">
                <a:srgbClr val="CC3300"/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/>
              <a:t>Rivals of the Second Triumvirate</a:t>
            </a:r>
          </a:p>
        </p:txBody>
      </p:sp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5257800" y="4876800"/>
            <a:ext cx="31337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chemeClr val="tx1"/>
                    </a:gs>
                  </a:gsLst>
                  <a:lin ang="0" scaled="1"/>
                </a:gradFill>
                <a:latin typeface="Arial Black"/>
              </a:rPr>
              <a:t>Marc Antony</a:t>
            </a: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685800" y="4876800"/>
            <a:ext cx="2971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1"/>
                    </a:gs>
                    <a:gs pos="100000">
                      <a:srgbClr val="FFFFFF"/>
                    </a:gs>
                  </a:gsLst>
                  <a:lin ang="0" scaled="1"/>
                </a:gradFill>
                <a:latin typeface="Arial Black"/>
              </a:rPr>
              <a:t>Octavian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 b="10909"/>
          <a:stretch>
            <a:fillRect/>
          </a:stretch>
        </p:blipFill>
        <p:spPr bwMode="auto">
          <a:xfrm>
            <a:off x="4876800" y="304800"/>
            <a:ext cx="3962400" cy="4343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26" name="Picture 6" descr="C:\WINDOWS\Desktop\World\Emperor%20Octavian.jpg"/>
          <p:cNvPicPr>
            <a:picLocks noChangeAspect="1" noChangeArrowheads="1"/>
          </p:cNvPicPr>
          <p:nvPr/>
        </p:nvPicPr>
        <p:blipFill>
          <a:blip r:embed="rId3" cstate="print"/>
          <a:srcRect l="18333" t="3391" r="1666"/>
          <a:stretch>
            <a:fillRect/>
          </a:stretch>
        </p:blipFill>
        <p:spPr bwMode="auto">
          <a:xfrm>
            <a:off x="381000" y="304800"/>
            <a:ext cx="3962400" cy="4343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CE7E"/>
            </a:gs>
            <a:gs pos="100000">
              <a:srgbClr val="99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5128" t="4839" r="5128" b="16129"/>
          <a:stretch>
            <a:fillRect/>
          </a:stretch>
        </p:blipFill>
        <p:spPr bwMode="auto">
          <a:xfrm>
            <a:off x="4953000" y="457200"/>
            <a:ext cx="3733800" cy="4267200"/>
          </a:xfrm>
          <a:prstGeom prst="rect">
            <a:avLst/>
          </a:prstGeom>
          <a:noFill/>
          <a:ln w="76200">
            <a:solidFill>
              <a:srgbClr val="663300"/>
            </a:solidFill>
            <a:miter lim="800000"/>
            <a:headEnd/>
            <a:tailEnd/>
          </a:ln>
          <a:effectLst/>
        </p:spPr>
      </p:pic>
      <p:pic>
        <p:nvPicPr>
          <p:cNvPr id="31747" name="Picture 3" descr="C:\WINDOWS\Desktop\World\cleo.h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3784600" cy="4267200"/>
          </a:xfrm>
          <a:prstGeom prst="rect">
            <a:avLst/>
          </a:prstGeom>
          <a:noFill/>
          <a:ln w="7620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31748" name="Picture 4" descr="C:\WINDOWS\Desktop\Indiana\cle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657600"/>
            <a:ext cx="1816100" cy="264160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31749" name="Text Box 5" descr="Walnut"/>
          <p:cNvSpPr txBox="1">
            <a:spLocks noChangeArrowheads="1"/>
          </p:cNvSpPr>
          <p:nvPr/>
        </p:nvSpPr>
        <p:spPr bwMode="auto">
          <a:xfrm>
            <a:off x="2971800" y="4953000"/>
            <a:ext cx="3225800" cy="1357313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5715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rgbClr val="FFCC66"/>
                </a:solidFill>
              </a:rPr>
              <a:t>The Legendary</a:t>
            </a:r>
          </a:p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rgbClr val="FFCC66"/>
                </a:solidFill>
              </a:rPr>
              <a:t>Cleopatra VII</a:t>
            </a:r>
          </a:p>
        </p:txBody>
      </p:sp>
      <p:pic>
        <p:nvPicPr>
          <p:cNvPr id="31750" name="Picture 6" descr="C:\My Documents\My Pictures\copperhea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5105400"/>
            <a:ext cx="1463675" cy="120015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31751" name="Picture 7" descr="C:\WINDOWS\Desktop\World\snakeline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269038"/>
            <a:ext cx="9144000" cy="588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/>
              <a:t>Age of Augustus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en-US" dirty="0"/>
              <a:t>Octavian proclaimed the “restoration of the Republic”  and became known as Augustus, very popular with people</a:t>
            </a:r>
          </a:p>
          <a:p>
            <a:r>
              <a:rPr lang="en-US" dirty="0"/>
              <a:t>Gave only some power to the senate and became Rome’s first emperor = </a:t>
            </a:r>
            <a:r>
              <a:rPr lang="en-US" i="1" dirty="0"/>
              <a:t>imperator</a:t>
            </a:r>
            <a:endParaRPr lang="en-US" dirty="0"/>
          </a:p>
          <a:p>
            <a:r>
              <a:rPr lang="en-US" dirty="0"/>
              <a:t>Chief source of power was the army = 28 legions of 5,000 troops each/ only citizens could be in the legions/ established praetorian guard of 9,000 to protect the emperor</a:t>
            </a:r>
          </a:p>
          <a:p>
            <a:r>
              <a:rPr lang="en-US" dirty="0"/>
              <a:t>Stabilized Rome’s frontiers and conquered new areas/ humbled by German forces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/>
              <a:t>Roman Empire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en-US" dirty="0"/>
              <a:t>Early empire =a.d. 14 to 180</a:t>
            </a:r>
          </a:p>
          <a:p>
            <a:r>
              <a:rPr lang="en-US" dirty="0"/>
              <a:t>First four emperors was from Augustus family = Tiberius, Caligula, Claudius, Nero</a:t>
            </a:r>
          </a:p>
          <a:p>
            <a:r>
              <a:rPr lang="en-US" dirty="0"/>
              <a:t>Caligula =</a:t>
            </a:r>
          </a:p>
          <a:p>
            <a:r>
              <a:rPr lang="en-US" dirty="0"/>
              <a:t>Nero = very evil/ killed anyone in his way including mother and wife/ legions finally revolted against him and he committed suicide</a:t>
            </a:r>
          </a:p>
          <a:p>
            <a:r>
              <a:rPr lang="en-US" dirty="0"/>
              <a:t>Good emperors = Nerva, Trajan, Hadrian, Antonius Pius, &amp; Marcus Aurelius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dirty="0"/>
              <a:t>Pax Romana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en-US" dirty="0"/>
              <a:t>Good Roman emperors created a time of peace and prosperity called = </a:t>
            </a:r>
            <a:r>
              <a:rPr lang="en-US" i="1" dirty="0"/>
              <a:t>Pax Romana</a:t>
            </a:r>
            <a:r>
              <a:rPr lang="en-US" dirty="0"/>
              <a:t>- “Roman peace”</a:t>
            </a:r>
          </a:p>
          <a:p>
            <a:r>
              <a:rPr lang="en-US" dirty="0"/>
              <a:t>Pax Romana lasted for about 100 years</a:t>
            </a:r>
          </a:p>
          <a:p>
            <a:r>
              <a:rPr lang="en-US" dirty="0"/>
              <a:t>Emperors stopped executions, respected the ruling class, and maintained peace, adopted capable men into their families to replace them</a:t>
            </a:r>
          </a:p>
          <a:p>
            <a:r>
              <a:rPr lang="en-US" dirty="0"/>
              <a:t>Building projects = built bridges, roads, aqueducts, roads, and harbors</a:t>
            </a:r>
          </a:p>
          <a:p>
            <a:r>
              <a:rPr lang="en-US" dirty="0"/>
              <a:t>Trade grew beyond empire’s frontiers</a:t>
            </a:r>
          </a:p>
          <a:p>
            <a:r>
              <a:rPr lang="en-US" dirty="0"/>
              <a:t>Traded with China = “Silk Road”</a:t>
            </a:r>
          </a:p>
          <a:p>
            <a:endParaRPr lang="en-US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00"/>
            </a:gs>
            <a:gs pos="100000">
              <a:srgbClr val="CC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3810000" cy="40386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ffectLst/>
        </p:spPr>
      </p:pic>
      <p:sp>
        <p:nvSpPr>
          <p:cNvPr id="33795" name="Text Box 3" descr="Brown marble"/>
          <p:cNvSpPr txBox="1">
            <a:spLocks noChangeArrowheads="1"/>
          </p:cNvSpPr>
          <p:nvPr/>
        </p:nvSpPr>
        <p:spPr bwMode="auto">
          <a:xfrm>
            <a:off x="1143000" y="4724400"/>
            <a:ext cx="2057400" cy="6985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571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9900"/>
                </a:solidFill>
              </a:rPr>
              <a:t>Caligula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 l="1819" t="4839" r="1819" b="16129"/>
          <a:stretch>
            <a:fillRect/>
          </a:stretch>
        </p:blipFill>
        <p:spPr bwMode="auto">
          <a:xfrm>
            <a:off x="4572000" y="381000"/>
            <a:ext cx="4267200" cy="396240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505200"/>
            <a:ext cx="2057400" cy="1838325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  <a:effectLst/>
        </p:spPr>
      </p:pic>
      <p:sp>
        <p:nvSpPr>
          <p:cNvPr id="33798" name="Text Box 6" descr="Brown marble"/>
          <p:cNvSpPr txBox="1">
            <a:spLocks noChangeArrowheads="1"/>
          </p:cNvSpPr>
          <p:nvPr/>
        </p:nvSpPr>
        <p:spPr bwMode="auto">
          <a:xfrm>
            <a:off x="5164138" y="4591050"/>
            <a:ext cx="1206500" cy="6985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571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rgbClr val="CC6600"/>
                </a:solidFill>
              </a:rPr>
              <a:t>Nero</a:t>
            </a:r>
          </a:p>
        </p:txBody>
      </p:sp>
      <p:sp>
        <p:nvSpPr>
          <p:cNvPr id="33799" name="Text Box 7" descr="Green marble"/>
          <p:cNvSpPr txBox="1">
            <a:spLocks noChangeArrowheads="1"/>
          </p:cNvSpPr>
          <p:nvPr/>
        </p:nvSpPr>
        <p:spPr bwMode="auto">
          <a:xfrm>
            <a:off x="609600" y="5791200"/>
            <a:ext cx="7843838" cy="636588"/>
          </a:xfrm>
          <a:prstGeom prst="rect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 w="571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FF9900"/>
                </a:solidFill>
              </a:rPr>
              <a:t>The Most Infamous Julian Emperors</a:t>
            </a:r>
            <a:r>
              <a:rPr lang="en-US" sz="3200" b="1" dirty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2580" t="6451" r="4515" b="14516"/>
          <a:stretch>
            <a:fillRect/>
          </a:stretch>
        </p:blipFill>
        <p:spPr bwMode="auto">
          <a:xfrm>
            <a:off x="609600" y="304800"/>
            <a:ext cx="3505200" cy="4267200"/>
          </a:xfrm>
          <a:prstGeom prst="rect">
            <a:avLst/>
          </a:prstGeom>
          <a:noFill/>
          <a:ln w="76200">
            <a:solidFill>
              <a:srgbClr val="660066"/>
            </a:solidFill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800600"/>
            <a:ext cx="2057400" cy="1828800"/>
          </a:xfrm>
          <a:prstGeom prst="rect">
            <a:avLst/>
          </a:prstGeom>
          <a:noFill/>
          <a:ln w="57150">
            <a:solidFill>
              <a:srgbClr val="660066"/>
            </a:solidFill>
            <a:miter lim="800000"/>
            <a:headEnd/>
            <a:tailEnd/>
          </a:ln>
          <a:effectLst/>
        </p:spPr>
      </p:pic>
      <p:pic>
        <p:nvPicPr>
          <p:cNvPr id="34820" name="Picture 4" descr="C:\WINDOWS\Desktop\World\marcus.ht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04800"/>
            <a:ext cx="3695700" cy="4419600"/>
          </a:xfrm>
          <a:prstGeom prst="rect">
            <a:avLst/>
          </a:prstGeom>
          <a:noFill/>
          <a:ln w="76200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886200" y="5029200"/>
            <a:ext cx="4419600" cy="13573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5715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rgbClr val="CC99FF"/>
                </a:solidFill>
              </a:rPr>
              <a:t>Good Emperor:</a:t>
            </a:r>
          </a:p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rgbClr val="CC99FF"/>
                </a:solidFill>
              </a:rPr>
              <a:t>Marcus Aurelius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/>
              <a:t>People of Rome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1.) Latins – lived in Latium/ herders and farmers who lived on Rome’s hills/ spoke Latin</a:t>
            </a:r>
          </a:p>
          <a:p>
            <a:pPr>
              <a:lnSpc>
                <a:spcPct val="90000"/>
              </a:lnSpc>
            </a:pPr>
            <a:r>
              <a:rPr lang="en-US" dirty="0"/>
              <a:t>2.) Greeks – settled in southern Italy/ gave Romans their alphabet and artistic models for sculpture, architecture, and literature/ occupied parts of Sicily</a:t>
            </a:r>
          </a:p>
          <a:p>
            <a:pPr>
              <a:lnSpc>
                <a:spcPct val="90000"/>
              </a:lnSpc>
            </a:pPr>
            <a:r>
              <a:rPr lang="en-US" dirty="0"/>
              <a:t>3.) Etruscans – had more impact on early Rome’s development/ controlled much of Rome and Latium after conquering Latins/ turned Rome from a village to a city/ gave Romans mode of dress = toga and short cloak/ Roman army was modeled after Etruscan army</a:t>
            </a:r>
          </a:p>
          <a:p>
            <a:pPr>
              <a:lnSpc>
                <a:spcPct val="90000"/>
              </a:lnSpc>
            </a:pPr>
            <a:r>
              <a:rPr lang="en-US" dirty="0"/>
              <a:t>Early Roman kings were Etruscans who abused power and were overthrown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A05000"/>
          </a:fgClr>
          <a:bgClr>
            <a:srgbClr val="FACE7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091"/>
          <a:stretch>
            <a:fillRect/>
          </a:stretch>
        </p:blipFill>
        <p:spPr bwMode="auto">
          <a:xfrm>
            <a:off x="609600" y="1143000"/>
            <a:ext cx="7924800" cy="5334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562100" y="228600"/>
            <a:ext cx="6019800" cy="698500"/>
          </a:xfrm>
          <a:prstGeom prst="rect">
            <a:avLst/>
          </a:prstGeom>
          <a:gradFill rotWithShape="0">
            <a:gsLst>
              <a:gs pos="0">
                <a:srgbClr val="663012"/>
              </a:gs>
              <a:gs pos="15000">
                <a:srgbClr val="A65528"/>
              </a:gs>
              <a:gs pos="35000">
                <a:srgbClr val="D49E6C"/>
              </a:gs>
              <a:gs pos="50000">
                <a:srgbClr val="D6B19C"/>
              </a:gs>
              <a:gs pos="65000">
                <a:srgbClr val="D49E6C"/>
              </a:gs>
              <a:gs pos="85000">
                <a:srgbClr val="A65528"/>
              </a:gs>
              <a:gs pos="100000">
                <a:srgbClr val="663012"/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/>
              <a:t>Altar of the Pax Romana</a:t>
            </a:r>
          </a:p>
        </p:txBody>
      </p:sp>
      <p:pic>
        <p:nvPicPr>
          <p:cNvPr id="35844" name="Picture 4" descr="C:\WINDOWS\Desktop\World\emp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19600"/>
            <a:ext cx="2514600" cy="217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WINDOWS\Desktop\World\backgroun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622100"/>
            </a:solidFill>
            <a:miter lim="800000"/>
            <a:headEnd/>
            <a:tailEnd/>
          </a:ln>
        </p:spPr>
      </p:pic>
      <p:pic>
        <p:nvPicPr>
          <p:cNvPr id="39939" name="Picture 3" descr="http://www.anu.edu.au/ArtHistory/renart/pics.arch/0268/26806.JPG"/>
          <p:cNvPicPr>
            <a:picLocks noChangeAspect="1" noChangeArrowheads="1"/>
          </p:cNvPicPr>
          <p:nvPr/>
        </p:nvPicPr>
        <p:blipFill>
          <a:blip r:embed="rId4" cstate="print"/>
          <a:srcRect l="16148" t="27853" r="16148" b="20142"/>
          <a:stretch>
            <a:fillRect/>
          </a:stretch>
        </p:blipFill>
        <p:spPr bwMode="auto">
          <a:xfrm>
            <a:off x="3581400" y="3505200"/>
            <a:ext cx="5257800" cy="3048000"/>
          </a:xfrm>
          <a:prstGeom prst="rect">
            <a:avLst/>
          </a:prstGeom>
          <a:noFill/>
          <a:ln w="57150">
            <a:solidFill>
              <a:srgbClr val="622100"/>
            </a:solidFill>
            <a:miter lim="800000"/>
            <a:headEnd/>
            <a:tailEnd/>
          </a:ln>
        </p:spPr>
      </p:pic>
      <p:pic>
        <p:nvPicPr>
          <p:cNvPr id="39940" name="Picture 4" descr="http://www.vrac.iastate.edu/ArchVR/pantheon/snaps/panth_sm_int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04800"/>
            <a:ext cx="4267200" cy="2971800"/>
          </a:xfrm>
          <a:prstGeom prst="rect">
            <a:avLst/>
          </a:prstGeom>
          <a:noFill/>
          <a:ln w="57150">
            <a:solidFill>
              <a:srgbClr val="622100"/>
            </a:solidFill>
            <a:miter lim="800000"/>
            <a:headEnd/>
            <a:tailEnd/>
          </a:ln>
        </p:spPr>
      </p:pic>
      <p:pic>
        <p:nvPicPr>
          <p:cNvPr id="39941" name="Picture 5" descr="C:\WINDOWS\Desktop\World\g0162804_th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457200"/>
            <a:ext cx="2378075" cy="1485900"/>
          </a:xfrm>
          <a:prstGeom prst="rect">
            <a:avLst/>
          </a:prstGeom>
          <a:noFill/>
          <a:ln w="57150">
            <a:solidFill>
              <a:srgbClr val="622100"/>
            </a:solidFill>
            <a:miter lim="800000"/>
            <a:headEnd/>
            <a:tailEnd/>
          </a:ln>
        </p:spPr>
      </p:pic>
      <p:pic>
        <p:nvPicPr>
          <p:cNvPr id="39942" name="Picture 6" descr="C:\WINDOWS\Desktop\World\lndmk012_th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3657600"/>
            <a:ext cx="2438400" cy="2819400"/>
          </a:xfrm>
          <a:prstGeom prst="rect">
            <a:avLst/>
          </a:prstGeom>
          <a:noFill/>
          <a:ln w="57150">
            <a:solidFill>
              <a:srgbClr val="622100"/>
            </a:solidFill>
            <a:miter lim="800000"/>
            <a:headEnd/>
            <a:tailEnd/>
          </a:ln>
        </p:spPr>
      </p:pic>
      <p:sp>
        <p:nvSpPr>
          <p:cNvPr id="39943" name="WordArt 7"/>
          <p:cNvSpPr>
            <a:spLocks noChangeArrowheads="1" noChangeShapeType="1" noTextEdit="1"/>
          </p:cNvSpPr>
          <p:nvPr/>
        </p:nvSpPr>
        <p:spPr bwMode="auto">
          <a:xfrm>
            <a:off x="6324600" y="1676400"/>
            <a:ext cx="24384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9755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Roman</a:t>
            </a:r>
          </a:p>
          <a:p>
            <a:pPr algn="ctr"/>
            <a:r>
              <a:rPr lang="en-US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Architecture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3810000" cy="5943600"/>
          </a:xfrm>
          <a:prstGeom prst="rect">
            <a:avLst/>
          </a:prstGeom>
          <a:noFill/>
          <a:ln w="76200">
            <a:solidFill>
              <a:srgbClr val="660066"/>
            </a:solidFill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4191000" cy="4229100"/>
          </a:xfrm>
          <a:prstGeom prst="rect">
            <a:avLst/>
          </a:prstGeom>
          <a:noFill/>
          <a:ln w="57150">
            <a:solidFill>
              <a:srgbClr val="660066"/>
            </a:solidFill>
            <a:miter lim="800000"/>
            <a:headEnd/>
            <a:tailEnd/>
          </a:ln>
          <a:effectLst/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029200" y="381000"/>
            <a:ext cx="3200400" cy="1357313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rgbClr val="660066"/>
                </a:solidFill>
              </a:rPr>
              <a:t>All Roads Led</a:t>
            </a:r>
          </a:p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rgbClr val="660066"/>
                </a:solidFill>
              </a:rPr>
              <a:t>To Rome</a:t>
            </a:r>
          </a:p>
        </p:txBody>
      </p:sp>
      <p:pic>
        <p:nvPicPr>
          <p:cNvPr id="40965" name="Picture 5" descr="C:\WINDOWS\Application Data\Microsoft\Media Catalog\chario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105400"/>
            <a:ext cx="1257300" cy="1463675"/>
          </a:xfrm>
          <a:prstGeom prst="rect">
            <a:avLst/>
          </a:prstGeom>
          <a:noFill/>
          <a:ln w="57150">
            <a:solidFill>
              <a:srgbClr val="66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eurotravelling.net/spain/cordoba/gallery/roman%20_bridge.jpg"/>
          <p:cNvPicPr>
            <a:picLocks noChangeAspect="1" noChangeArrowheads="1"/>
          </p:cNvPicPr>
          <p:nvPr/>
        </p:nvPicPr>
        <p:blipFill>
          <a:blip r:embed="rId2" cstate="print"/>
          <a:srcRect t="6850"/>
          <a:stretch>
            <a:fillRect/>
          </a:stretch>
        </p:blipFill>
        <p:spPr bwMode="auto">
          <a:xfrm>
            <a:off x="304800" y="1143000"/>
            <a:ext cx="4038600" cy="5334000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1987" name="Picture 3" descr="http://www.wsu.edu:8000/wciv/b/bb/bbo/bbo01.jpg"/>
          <p:cNvPicPr>
            <a:picLocks noChangeAspect="1" noChangeArrowheads="1"/>
          </p:cNvPicPr>
          <p:nvPr/>
        </p:nvPicPr>
        <p:blipFill>
          <a:blip r:embed="rId3" cstate="print"/>
          <a:srcRect l="2368" r="1437" b="5556"/>
          <a:stretch>
            <a:fillRect/>
          </a:stretch>
        </p:blipFill>
        <p:spPr bwMode="auto">
          <a:xfrm>
            <a:off x="4724400" y="1143000"/>
            <a:ext cx="4038600" cy="5334000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933700" y="228600"/>
            <a:ext cx="3276600" cy="6985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rgbClr val="000066"/>
                </a:solidFill>
              </a:rPr>
              <a:t>Roman Bridges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bg2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848600" cy="54864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969696"/>
              </a:gs>
              <a:gs pos="100000">
                <a:schemeClr val="accent2"/>
              </a:gs>
            </a:gsLst>
            <a:lin ang="5400000" scaled="1"/>
          </a:gradFill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790700" y="228600"/>
            <a:ext cx="5562600" cy="6985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folHlink"/>
              </a:gs>
              <a:gs pos="100000">
                <a:schemeClr val="accent2"/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/>
              <a:t>Roman Aqueduct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WINDOWS\Desktop\World\backgroun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0" y="-890588"/>
            <a:ext cx="9144000" cy="8640763"/>
            <a:chOff x="0" y="5443"/>
            <a:chExt cx="5760" cy="5443"/>
          </a:xfrm>
        </p:grpSpPr>
        <p:sp>
          <p:nvSpPr>
            <p:cNvPr id="52228" name="Rectangle 4"/>
            <p:cNvSpPr>
              <a:spLocks noChangeArrowheads="1"/>
            </p:cNvSpPr>
            <p:nvPr/>
          </p:nvSpPr>
          <p:spPr bwMode="auto">
            <a:xfrm>
              <a:off x="0" y="5443"/>
              <a:ext cx="5256" cy="5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3200" dirty="0">
                <a:latin typeface="Benguiat Bk BT" pitchFamily="18" charset="0"/>
              </a:endParaRPr>
            </a:p>
          </p:txBody>
        </p:sp>
        <p:sp>
          <p:nvSpPr>
            <p:cNvPr id="52229" name="Rectangle 5"/>
            <p:cNvSpPr>
              <a:spLocks noChangeArrowheads="1"/>
            </p:cNvSpPr>
            <p:nvPr/>
          </p:nvSpPr>
          <p:spPr bwMode="auto">
            <a:xfrm>
              <a:off x="0" y="5443"/>
              <a:ext cx="5760" cy="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58700" rIns="15870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52230" name="Picture 6" descr="http://dominae.fws1.com/Graphics/EUR_Rome.jpg"/>
          <p:cNvPicPr>
            <a:picLocks noChangeAspect="1" noChangeArrowheads="1"/>
          </p:cNvPicPr>
          <p:nvPr/>
        </p:nvPicPr>
        <p:blipFill>
          <a:blip r:embed="rId3" cstate="print"/>
          <a:srcRect l="917" t="1234"/>
          <a:stretch>
            <a:fillRect/>
          </a:stretch>
        </p:blipFill>
        <p:spPr bwMode="auto">
          <a:xfrm>
            <a:off x="457200" y="381000"/>
            <a:ext cx="8229600" cy="6096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3352800" cy="3238500"/>
          </a:xfrm>
          <a:prstGeom prst="rect">
            <a:avLst/>
          </a:prstGeom>
          <a:noFill/>
          <a:ln w="57150">
            <a:solidFill>
              <a:srgbClr val="622100"/>
            </a:solidFill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447800"/>
            <a:ext cx="4876800" cy="4876800"/>
          </a:xfrm>
          <a:prstGeom prst="rect">
            <a:avLst/>
          </a:prstGeom>
          <a:noFill/>
          <a:ln w="76200">
            <a:solidFill>
              <a:srgbClr val="622100"/>
            </a:solidFill>
            <a:miter lim="800000"/>
            <a:headEnd/>
            <a:tailEnd/>
          </a:ln>
          <a:effectLst/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541022" y="400050"/>
            <a:ext cx="3583032" cy="646331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6221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rgbClr val="622100"/>
                </a:solidFill>
              </a:rPr>
              <a:t>Roman </a:t>
            </a:r>
            <a:r>
              <a:rPr lang="en-US" sz="3600" b="1" dirty="0" smtClean="0">
                <a:solidFill>
                  <a:srgbClr val="622100"/>
                </a:solidFill>
              </a:rPr>
              <a:t>Coliseum</a:t>
            </a:r>
            <a:endParaRPr lang="en-US" sz="3600" b="1" dirty="0">
              <a:solidFill>
                <a:srgbClr val="622100"/>
              </a:solidFill>
            </a:endParaRPr>
          </a:p>
        </p:txBody>
      </p:sp>
      <p:sp>
        <p:nvSpPr>
          <p:cNvPr id="51205" name="Text Box 5" descr="Stationery"/>
          <p:cNvSpPr txBox="1">
            <a:spLocks noChangeArrowheads="1"/>
          </p:cNvSpPr>
          <p:nvPr/>
        </p:nvSpPr>
        <p:spPr bwMode="auto">
          <a:xfrm>
            <a:off x="762000" y="3886200"/>
            <a:ext cx="2438400" cy="636588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57150">
            <a:solidFill>
              <a:srgbClr val="6221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622100"/>
                </a:solidFill>
              </a:rPr>
              <a:t>Gladiators</a:t>
            </a:r>
          </a:p>
        </p:txBody>
      </p:sp>
      <p:pic>
        <p:nvPicPr>
          <p:cNvPr id="51206" name="Picture 6" descr="C:\WINDOWS\Application Data\Microsoft\Media Catalog\helm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724400"/>
            <a:ext cx="1295400" cy="1463675"/>
          </a:xfrm>
          <a:prstGeom prst="rect">
            <a:avLst/>
          </a:prstGeom>
          <a:noFill/>
          <a:ln w="57150">
            <a:solidFill>
              <a:srgbClr val="622100"/>
            </a:solidFill>
            <a:miter lim="800000"/>
            <a:headEnd/>
            <a:tailEnd/>
          </a:ln>
        </p:spPr>
      </p:pic>
      <p:pic>
        <p:nvPicPr>
          <p:cNvPr id="51207" name="Picture 7" descr="C:\WINDOWS\Application Data\Microsoft\Media Catalog\helme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953000"/>
            <a:ext cx="1450975" cy="1463675"/>
          </a:xfrm>
          <a:prstGeom prst="rect">
            <a:avLst/>
          </a:prstGeom>
          <a:noFill/>
          <a:ln w="57150">
            <a:solidFill>
              <a:srgbClr val="6221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WINDOWS\Desktop\World\cir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8001000" cy="58674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054600" y="679450"/>
            <a:ext cx="3121025" cy="636588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FF9900"/>
                </a:solidFill>
              </a:rPr>
              <a:t>Circus Maximus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 t="9390"/>
          <a:stretch>
            <a:fillRect/>
          </a:stretch>
        </p:blipFill>
        <p:spPr bwMode="auto">
          <a:xfrm>
            <a:off x="381000" y="533400"/>
            <a:ext cx="5257800" cy="50292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ffectLst/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914400" y="5867400"/>
            <a:ext cx="4191000" cy="636588"/>
          </a:xfrm>
          <a:prstGeom prst="rect">
            <a:avLst/>
          </a:prstGeom>
          <a:gradFill rotWithShape="0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path path="rect">
              <a:fillToRect l="100000" t="100000"/>
            </a:path>
          </a:gradFill>
          <a:ln w="571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3300"/>
                </a:solidFill>
              </a:rPr>
              <a:t>Arch of Constantine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 l="2827" t="6451" r="3886" b="16129"/>
          <a:stretch>
            <a:fillRect/>
          </a:stretch>
        </p:blipFill>
        <p:spPr bwMode="auto">
          <a:xfrm>
            <a:off x="6019800" y="457200"/>
            <a:ext cx="2743200" cy="3962400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  <a:effectLst/>
        </p:spPr>
      </p:pic>
      <p:sp>
        <p:nvSpPr>
          <p:cNvPr id="58373" name="WordArt 5"/>
          <p:cNvSpPr>
            <a:spLocks noChangeArrowheads="1" noChangeShapeType="1" noTextEdit="1"/>
          </p:cNvSpPr>
          <p:nvPr/>
        </p:nvSpPr>
        <p:spPr bwMode="auto">
          <a:xfrm>
            <a:off x="5867400" y="4724400"/>
            <a:ext cx="27432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622100"/>
                  </a:solidFill>
                  <a:round/>
                  <a:headEnd/>
                  <a:tailEnd/>
                </a:ln>
                <a:solidFill>
                  <a:srgbClr val="862D00"/>
                </a:solidFill>
                <a:latin typeface="Arial Black"/>
              </a:rPr>
              <a:t>Constantine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2"/>
          </a:fgClr>
          <a:bgClr>
            <a:schemeClr val="folHlink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066800"/>
            <a:ext cx="7848600" cy="5410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93788" y="247650"/>
            <a:ext cx="6958012" cy="6365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/>
              <a:t>Roman Forum Built By The Etruscans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/>
              <a:t>Roman Republic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en-US" dirty="0"/>
              <a:t>Established republic after overthrowing Etruscans</a:t>
            </a:r>
          </a:p>
          <a:p>
            <a:r>
              <a:rPr lang="en-US" dirty="0"/>
              <a:t>Republic = leader was not a king and certain citizens have the right to vote</a:t>
            </a:r>
          </a:p>
          <a:p>
            <a:r>
              <a:rPr lang="en-US" dirty="0"/>
              <a:t>Roman armies had to fight off invaders and were in constant warfare =Etruscans, groups of </a:t>
            </a:r>
            <a:r>
              <a:rPr lang="en-US" dirty="0"/>
              <a:t>Latiums</a:t>
            </a:r>
            <a:r>
              <a:rPr lang="en-US" dirty="0"/>
              <a:t>, people of the </a:t>
            </a:r>
            <a:r>
              <a:rPr lang="en-US" dirty="0" smtClean="0"/>
              <a:t>Apennines</a:t>
            </a:r>
            <a:endParaRPr lang="en-US" dirty="0"/>
          </a:p>
          <a:p>
            <a:r>
              <a:rPr lang="en-US" dirty="0"/>
              <a:t>Devised Roman Confederation = Latins had full citizenship, other groups controlled their local affairs but gave soldiers to Rome</a:t>
            </a:r>
          </a:p>
          <a:p>
            <a:r>
              <a:rPr lang="en-US" dirty="0"/>
              <a:t>Believed success was based on 3 virtues = duty, courage, and discipline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dirty="0"/>
              <a:t>Roman Republic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en-US" dirty="0"/>
              <a:t>Were successful because Romans were good diplomats, skilled and persistent soldiers, and brilliant strategists</a:t>
            </a:r>
          </a:p>
          <a:p>
            <a:r>
              <a:rPr lang="en-US" dirty="0"/>
              <a:t>After conquering parts of Italy they built towns and connected them with roads</a:t>
            </a:r>
          </a:p>
          <a:p>
            <a:r>
              <a:rPr lang="en-US" dirty="0"/>
              <a:t>Romans were practical and created institutions that responded effectively to problems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WINDOWS\Desktop\World\58B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400800" cy="1371600"/>
          </a:xfrm>
          <a:gradFill rotWithShape="0">
            <a:gsLst>
              <a:gs pos="0">
                <a:srgbClr val="000099"/>
              </a:gs>
              <a:gs pos="50000">
                <a:srgbClr val="FFEBFA"/>
              </a:gs>
              <a:gs pos="100000">
                <a:srgbClr val="000099"/>
              </a:gs>
            </a:gsLst>
            <a:lin ang="2700000" scaled="1"/>
          </a:gradFill>
          <a:ln w="57150">
            <a:solidFill>
              <a:srgbClr val="000066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000066"/>
                </a:solidFill>
              </a:rPr>
              <a:t>Major Bodies of the</a:t>
            </a:r>
            <a:br>
              <a:rPr lang="en-US" b="1" dirty="0">
                <a:solidFill>
                  <a:srgbClr val="000066"/>
                </a:solidFill>
              </a:rPr>
            </a:br>
            <a:r>
              <a:rPr lang="en-US" b="1" dirty="0">
                <a:solidFill>
                  <a:srgbClr val="000066"/>
                </a:solidFill>
              </a:rPr>
              <a:t>Republic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410200" cy="4267200"/>
          </a:xfrm>
          <a:gradFill rotWithShape="0">
            <a:gsLst>
              <a:gs pos="0">
                <a:srgbClr val="000099"/>
              </a:gs>
              <a:gs pos="50000">
                <a:srgbClr val="FFEBFA"/>
              </a:gs>
              <a:gs pos="100000">
                <a:srgbClr val="000099"/>
              </a:gs>
            </a:gsLst>
            <a:lin ang="18900000" scaled="1"/>
          </a:gradFill>
          <a:ln w="76200">
            <a:solidFill>
              <a:srgbClr val="000066"/>
            </a:solidFill>
          </a:ln>
        </p:spPr>
        <p:txBody>
          <a:bodyPr/>
          <a:lstStyle/>
          <a:p>
            <a:pPr>
              <a:buFontTx/>
              <a:buBlip>
                <a:blip r:embed="rId4"/>
              </a:buBlip>
            </a:pPr>
            <a:r>
              <a:rPr lang="en-US" sz="2800" b="1" dirty="0">
                <a:solidFill>
                  <a:srgbClr val="000066"/>
                </a:solidFill>
              </a:rPr>
              <a:t>Senate</a:t>
            </a:r>
          </a:p>
          <a:p>
            <a:pPr>
              <a:buFontTx/>
              <a:buBlip>
                <a:blip r:embed="rId4"/>
              </a:buBlip>
            </a:pPr>
            <a:r>
              <a:rPr lang="en-US" sz="2800" b="1" dirty="0">
                <a:solidFill>
                  <a:srgbClr val="000066"/>
                </a:solidFill>
              </a:rPr>
              <a:t>Centuriate</a:t>
            </a:r>
            <a:r>
              <a:rPr lang="en-US" sz="2800" b="1" dirty="0">
                <a:solidFill>
                  <a:srgbClr val="000066"/>
                </a:solidFill>
              </a:rPr>
              <a:t> assembly</a:t>
            </a:r>
          </a:p>
          <a:p>
            <a:pPr lvl="1">
              <a:buClr>
                <a:schemeClr val="tx1"/>
              </a:buClr>
              <a:buFontTx/>
              <a:buBlip>
                <a:blip r:embed="rId4"/>
              </a:buBlip>
            </a:pPr>
            <a:r>
              <a:rPr lang="en-US" b="1" dirty="0">
                <a:solidFill>
                  <a:srgbClr val="000066"/>
                </a:solidFill>
              </a:rPr>
              <a:t>Consul</a:t>
            </a:r>
          </a:p>
          <a:p>
            <a:pPr lvl="1">
              <a:buClr>
                <a:schemeClr val="tx1"/>
              </a:buClr>
              <a:buFontTx/>
              <a:buBlip>
                <a:blip r:embed="rId4"/>
              </a:buBlip>
            </a:pPr>
            <a:r>
              <a:rPr lang="en-US" b="1" dirty="0">
                <a:solidFill>
                  <a:srgbClr val="000066"/>
                </a:solidFill>
              </a:rPr>
              <a:t>Praetor</a:t>
            </a:r>
          </a:p>
          <a:p>
            <a:pPr lvl="1">
              <a:buClr>
                <a:schemeClr val="tx1"/>
              </a:buClr>
              <a:buFontTx/>
              <a:buBlip>
                <a:blip r:embed="rId4"/>
              </a:buBlip>
            </a:pPr>
            <a:r>
              <a:rPr lang="en-US" b="1" dirty="0">
                <a:solidFill>
                  <a:srgbClr val="000066"/>
                </a:solidFill>
              </a:rPr>
              <a:t>Censor</a:t>
            </a:r>
          </a:p>
          <a:p>
            <a:pPr lvl="1">
              <a:buClr>
                <a:schemeClr val="tx1"/>
              </a:buClr>
              <a:buFontTx/>
              <a:buBlip>
                <a:blip r:embed="rId4"/>
              </a:buBlip>
            </a:pPr>
            <a:r>
              <a:rPr lang="en-US" b="1" dirty="0">
                <a:solidFill>
                  <a:srgbClr val="000066"/>
                </a:solidFill>
              </a:rPr>
              <a:t>Dictator</a:t>
            </a:r>
          </a:p>
          <a:p>
            <a:pPr>
              <a:buFontTx/>
              <a:buBlip>
                <a:blip r:embed="rId4"/>
              </a:buBlip>
            </a:pPr>
            <a:r>
              <a:rPr lang="en-US" sz="2800" b="1" dirty="0">
                <a:solidFill>
                  <a:srgbClr val="000066"/>
                </a:solidFill>
              </a:rPr>
              <a:t>Council of plebs</a:t>
            </a:r>
          </a:p>
          <a:p>
            <a:pPr lvl="1">
              <a:buClr>
                <a:schemeClr val="tx1"/>
              </a:buClr>
              <a:buFontTx/>
              <a:buBlip>
                <a:blip r:embed="rId4"/>
              </a:buBlip>
            </a:pPr>
            <a:r>
              <a:rPr lang="en-US" b="1" dirty="0">
                <a:solidFill>
                  <a:srgbClr val="000066"/>
                </a:solidFill>
              </a:rPr>
              <a:t>Tribunes</a:t>
            </a:r>
          </a:p>
        </p:txBody>
      </p:sp>
      <p:pic>
        <p:nvPicPr>
          <p:cNvPr id="10245" name="Picture 5" descr="C:\WINDOWS\Desktop\USHistory\sena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1295400"/>
            <a:ext cx="1325563" cy="1463675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0246" name="Picture 6" descr="C:\WINDOWS\Desktop\USHistory\philosoph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4267200"/>
            <a:ext cx="1131888" cy="1463675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0247" name="Picture 7" descr="C:\My Documents\My Pictures\law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5181600"/>
            <a:ext cx="1463675" cy="1349375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0248" name="Picture 8" descr="C:\WINDOWS\Desktop\World\roman_speaker_md_wht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3048000"/>
            <a:ext cx="1828800" cy="1828800"/>
          </a:xfrm>
          <a:prstGeom prst="rect">
            <a:avLst/>
          </a:prstGeom>
          <a:noFill/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638800" y="3048000"/>
            <a:ext cx="1844675" cy="1804988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US" sz="3200" dirty="0">
              <a:latin typeface="Benguiat Bk BT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3200" dirty="0">
              <a:latin typeface="Benguiat Bk BT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3200" dirty="0">
              <a:latin typeface="Benguiat Bk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/>
              <a:t>Punic Wars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First Punic War = between Rome and Carthage/ Rome worried about Carthage presence in Sicily/ Rome built a large navy to defeat Carthage/ Sicily became Rome’s first province</a:t>
            </a:r>
          </a:p>
          <a:p>
            <a:pPr>
              <a:lnSpc>
                <a:spcPct val="90000"/>
              </a:lnSpc>
            </a:pPr>
            <a:r>
              <a:rPr lang="en-US" dirty="0"/>
              <a:t>Hannibal = Carthage’s great general wanted revenge and started the 2</a:t>
            </a:r>
            <a:r>
              <a:rPr lang="en-US" baseline="30000" dirty="0"/>
              <a:t>nd</a:t>
            </a:r>
            <a:r>
              <a:rPr lang="en-US" dirty="0"/>
              <a:t> Punic War/ lasted 17years/ Hannibal crossed the Alps with large army- many soldiers and animals died</a:t>
            </a:r>
          </a:p>
          <a:p>
            <a:pPr>
              <a:lnSpc>
                <a:spcPct val="90000"/>
              </a:lnSpc>
            </a:pPr>
            <a:r>
              <a:rPr lang="en-US" dirty="0"/>
              <a:t>Battle of Cannae = Rome lost 40,000 men &amp; forced to raise another army/ Rome attacked Carthage – forcing Hannibal to come back</a:t>
            </a:r>
          </a:p>
          <a:p>
            <a:pPr>
              <a:lnSpc>
                <a:spcPct val="90000"/>
              </a:lnSpc>
            </a:pPr>
            <a:r>
              <a:rPr lang="en-US" dirty="0"/>
              <a:t>Battle of Zama = Rome crushed Hannibal’s forces &amp; Spain became a Roman province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300"/>
            </a:gs>
            <a:gs pos="100000">
              <a:srgbClr val="FFCC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WINDOWS\Desktop\World\punicmap.ht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5562600"/>
          </a:xfrm>
          <a:prstGeom prst="rect">
            <a:avLst/>
          </a:prstGeom>
          <a:noFill/>
          <a:ln w="762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98525" y="1778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endParaRPr lang="en-US" sz="3200" dirty="0">
              <a:latin typeface="Benguiat Bk BT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79475" y="254000"/>
            <a:ext cx="527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Tx/>
              <a:buChar char="•"/>
            </a:pPr>
            <a:endParaRPr lang="en-US" sz="3200" dirty="0">
              <a:latin typeface="Benguiat Bk BT" pitchFamily="18" charset="0"/>
            </a:endParaRPr>
          </a:p>
        </p:txBody>
      </p:sp>
      <p:sp>
        <p:nvSpPr>
          <p:cNvPr id="12293" name="Text Box 5" descr="Canvas"/>
          <p:cNvSpPr txBox="1">
            <a:spLocks noChangeArrowheads="1"/>
          </p:cNvSpPr>
          <p:nvPr/>
        </p:nvSpPr>
        <p:spPr bwMode="auto">
          <a:xfrm>
            <a:off x="2971800" y="228600"/>
            <a:ext cx="3200400" cy="6365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5715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663300"/>
                </a:solidFill>
              </a:rPr>
              <a:t>Punic Wars</a:t>
            </a:r>
          </a:p>
        </p:txBody>
      </p:sp>
      <p:pic>
        <p:nvPicPr>
          <p:cNvPr id="12294" name="Picture 6" descr="C:\WINDOWS\Application Data\Microsoft\Media Catalog\greek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"/>
            <a:ext cx="1295400" cy="167640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2295" name="Picture 7" descr="C:\WINDOWS\Application Data\Microsoft\Media Catalog\sparta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228600"/>
            <a:ext cx="1219200" cy="1676400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1173</Words>
  <Application>Microsoft Office PowerPoint</Application>
  <PresentationFormat>On-screen Show (4:3)</PresentationFormat>
  <Paragraphs>133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PowerPoint Presentation</vt:lpstr>
      <vt:lpstr>Rome/geography</vt:lpstr>
      <vt:lpstr>People of Rome</vt:lpstr>
      <vt:lpstr>PowerPoint Presentation</vt:lpstr>
      <vt:lpstr>Roman Republic</vt:lpstr>
      <vt:lpstr>Roman Republic</vt:lpstr>
      <vt:lpstr>Major Bodies of the Republic</vt:lpstr>
      <vt:lpstr>Punic Wars</vt:lpstr>
      <vt:lpstr>PowerPoint Presentation</vt:lpstr>
      <vt:lpstr>PowerPoint Presentation</vt:lpstr>
      <vt:lpstr>PowerPoint Presentation</vt:lpstr>
      <vt:lpstr>Punic Wars</vt:lpstr>
      <vt:lpstr>PowerPoint Presentation</vt:lpstr>
      <vt:lpstr>Republic to Empire</vt:lpstr>
      <vt:lpstr>PowerPoint Presentation</vt:lpstr>
      <vt:lpstr>Republic to Empire</vt:lpstr>
      <vt:lpstr>PowerPoint Presentation</vt:lpstr>
      <vt:lpstr>Collapse of Republic</vt:lpstr>
      <vt:lpstr>Julius Caesar</vt:lpstr>
      <vt:lpstr>PowerPoint Presentation</vt:lpstr>
      <vt:lpstr>PowerPoint Presentation</vt:lpstr>
      <vt:lpstr>2nd Triumvirate</vt:lpstr>
      <vt:lpstr>PowerPoint Presentation</vt:lpstr>
      <vt:lpstr>PowerPoint Presentation</vt:lpstr>
      <vt:lpstr>Age of Augustus</vt:lpstr>
      <vt:lpstr>Roman Empire</vt:lpstr>
      <vt:lpstr>Pax Romana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Southwestern  Jefferson  Country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J. C.</dc:creator>
  <cp:lastModifiedBy>Clarenceville User</cp:lastModifiedBy>
  <cp:revision>16</cp:revision>
  <dcterms:created xsi:type="dcterms:W3CDTF">2006-01-04T17:53:31Z</dcterms:created>
  <dcterms:modified xsi:type="dcterms:W3CDTF">2014-10-22T17:06:59Z</dcterms:modified>
</cp:coreProperties>
</file>