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312" r:id="rId3"/>
    <p:sldId id="288" r:id="rId4"/>
    <p:sldId id="280" r:id="rId5"/>
    <p:sldId id="306" r:id="rId6"/>
    <p:sldId id="307" r:id="rId7"/>
    <p:sldId id="308" r:id="rId8"/>
    <p:sldId id="289" r:id="rId9"/>
    <p:sldId id="292" r:id="rId10"/>
    <p:sldId id="314" r:id="rId11"/>
    <p:sldId id="315" r:id="rId12"/>
    <p:sldId id="316" r:id="rId13"/>
    <p:sldId id="317" r:id="rId14"/>
    <p:sldId id="318" r:id="rId15"/>
  </p:sldIdLst>
  <p:sldSz cx="9144000" cy="6858000" type="screen4x3"/>
  <p:notesSz cx="6858000" cy="9144000"/>
  <p:embeddedFontLst>
    <p:embeddedFont>
      <p:font typeface="PressWriter Symbols" panose="05000000000000000000" pitchFamily="2" charset="2"/>
      <p:regular r:id="rId16"/>
    </p:embeddedFont>
    <p:embeddedFont>
      <p:font typeface="Japan" panose="020B0604020202020204" pitchFamily="34" charset="0"/>
      <p:regular r:id="rId17"/>
    </p:embeddedFont>
    <p:embeddedFont>
      <p:font typeface="Last Ninja" panose="020B0604020202020204" pitchFamily="34" charset="0"/>
      <p:regular r:id="rId18"/>
    </p:embeddedFont>
    <p:embeddedFont>
      <p:font typeface="High Tower Text" panose="02040502050506030303" pitchFamily="18" charset="0"/>
      <p:regular r:id="rId19"/>
      <p: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66"/>
    <a:srgbClr val="0000FF"/>
    <a:srgbClr val="FF0000"/>
    <a:srgbClr val="E3C6A9"/>
    <a:srgbClr val="996633"/>
    <a:srgbClr val="66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2008" autoAdjust="0"/>
  </p:normalViewPr>
  <p:slideViewPr>
    <p:cSldViewPr>
      <p:cViewPr varScale="1">
        <p:scale>
          <a:sx n="86" d="100"/>
          <a:sy n="86" d="100"/>
        </p:scale>
        <p:origin x="134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81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05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75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5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51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55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2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75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10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23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jinmu">
            <a:extLst>
              <a:ext uri="{FF2B5EF4-FFF2-40B4-BE49-F238E27FC236}">
                <a16:creationId xmlns:a16="http://schemas.microsoft.com/office/drawing/2014/main" id="{8EBD547A-7289-4806-A07C-D3F5EB3B24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68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katana">
            <a:extLst>
              <a:ext uri="{FF2B5EF4-FFF2-40B4-BE49-F238E27FC236}">
                <a16:creationId xmlns:a16="http://schemas.microsoft.com/office/drawing/2014/main" id="{3F501B89-8B8D-4E35-8F07-4B9449BF9F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9650"/>
            <a:ext cx="762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AE86C9C-7EBB-4A60-BCD2-BF12A599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Day 106: Japan: From its roots to the </a:t>
            </a:r>
            <a:r>
              <a:rPr lang="en-US" sz="46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anose="02040502050506030303" pitchFamily="18" charset="0"/>
              </a:rPr>
              <a:t>Meiji Restoration</a:t>
            </a:r>
            <a:endParaRPr lang="en-US" sz="460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pan" pitchFamily="34" charset="0"/>
            </a:endParaRP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E8A457D9-24DB-4078-879D-0D4A102D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5000"/>
            <a:ext cx="7010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4000">
              <a:solidFill>
                <a:srgbClr val="FF0000"/>
              </a:solidFill>
              <a:latin typeface="Japan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C9432-0462-41FC-B4CC-420EE9EA2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437715"/>
            <a:ext cx="8018718" cy="4420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C29E57E-E78A-4D6C-99E9-2DE2D7B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26776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200">
                <a:solidFill>
                  <a:srgbClr val="996633"/>
                </a:solidFill>
                <a:latin typeface="Japan" pitchFamily="34" charset="0"/>
              </a:rPr>
              <a:t>Battle of Sekigahara, October 21, 1600: Ended Japanese Civil War and began Tokugawa Shogunate </a:t>
            </a:r>
            <a:endParaRPr lang="en-US" altLang="en-US" sz="3800">
              <a:solidFill>
                <a:srgbClr val="996633"/>
              </a:solidFill>
              <a:latin typeface="Japan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A9CB5-4EBB-4363-AA1C-9725DC2A4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06256"/>
            <a:ext cx="8001000" cy="39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C29E57E-E78A-4D6C-99E9-2DE2D7B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138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200">
                <a:solidFill>
                  <a:srgbClr val="996633"/>
                </a:solidFill>
                <a:latin typeface="Japan" pitchFamily="34" charset="0"/>
              </a:rPr>
              <a:t>Tokugawa Shogunate (1600-1868)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B725AC1-20FA-4446-9EED-3B25B45A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000">
                <a:latin typeface="Japan" panose="020B0604020202020204" pitchFamily="34" charset="0"/>
              </a:rPr>
              <a:t>Called the Edo Period as well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Japan" panose="020B0604020202020204" pitchFamily="34" charset="0"/>
              </a:rPr>
              <a:t> Implemented many changes, including the standardization of coins and weights, infrastructural improvements, improved legal codes and economic gains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Japan" panose="020B0604020202020204" pitchFamily="34" charset="0"/>
              </a:rPr>
              <a:t>Peace, prosperity, improved literacy, and intellectual growth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Japan" panose="020B0604020202020204" pitchFamily="34" charset="0"/>
              </a:rPr>
              <a:t>…..Then Perry showed up in 1853.  </a:t>
            </a:r>
            <a:endParaRPr lang="en-US" altLang="en-US" sz="3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C29E57E-E78A-4D6C-99E9-2DE2D7B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138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200">
                <a:solidFill>
                  <a:srgbClr val="996633"/>
                </a:solidFill>
                <a:latin typeface="Japan" pitchFamily="34" charset="0"/>
              </a:rPr>
              <a:t>Commodore Matthew Perry Arrives in 1853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21D9C-616A-4D77-8CF9-1833C980F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3733800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73812-A1D6-4C4B-80DE-09B5FF16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5" y="1752600"/>
            <a:ext cx="4267200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C15023-7039-4445-80FC-B20617311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6" y="4355144"/>
            <a:ext cx="3733799" cy="2502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F4FC2-6BB3-40C5-BB51-67BADB92A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10" y="4355144"/>
            <a:ext cx="4155489" cy="25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C29E57E-E78A-4D6C-99E9-2DE2D7B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738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200">
                <a:solidFill>
                  <a:srgbClr val="996633"/>
                </a:solidFill>
                <a:latin typeface="High Tower Text" panose="02040502050506030303" pitchFamily="18" charset="0"/>
              </a:rPr>
              <a:t>Meiji Restoration (1868)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B725AC1-20FA-4446-9EED-3B25B45A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000">
                <a:latin typeface="High Tower Text" panose="02040502050506030303" pitchFamily="18" charset="0"/>
              </a:rPr>
              <a:t>Civil War ended Tokugawa Rule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High Tower Text" panose="02040502050506030303" pitchFamily="18" charset="0"/>
              </a:rPr>
              <a:t>Westernization in government, politics, industry, banking, science, education, and values.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High Tower Text" panose="02040502050506030303" pitchFamily="18" charset="0"/>
              </a:rPr>
              <a:t>Replaced Buddhism with Shintoism, which promoted order and allegiance. </a:t>
            </a:r>
          </a:p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latin typeface="High Tower Text" panose="02040502050506030303" pitchFamily="18" charset="0"/>
              </a:rPr>
              <a:t>Adopted western hairstyles, clothes, and hygiene. Also adopted western calendar and metric system.  </a:t>
            </a:r>
          </a:p>
        </p:txBody>
      </p:sp>
    </p:spTree>
    <p:extLst>
      <p:ext uri="{BB962C8B-B14F-4D97-AF65-F5344CB8AC3E}">
        <p14:creationId xmlns:p14="http://schemas.microsoft.com/office/powerpoint/2010/main" val="3365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C275E-B7E3-459C-8460-8EB132916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3581400" cy="2696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7DB52-F46B-40E6-8FFC-72CE2FC74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7" y="3428999"/>
            <a:ext cx="4715523" cy="2313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2872BD-6718-476A-8296-692D40974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92757"/>
            <a:ext cx="3581400" cy="26964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906B8-1BDC-4230-A2CD-91F2B63877D0}"/>
              </a:ext>
            </a:extLst>
          </p:cNvPr>
          <p:cNvSpPr txBox="1"/>
          <p:nvPr/>
        </p:nvSpPr>
        <p:spPr>
          <a:xfrm>
            <a:off x="6553199" y="3962400"/>
            <a:ext cx="2590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igh Tower Text" panose="02040502050506030303" pitchFamily="18" charset="0"/>
              </a:rPr>
              <a:t>A Revolution in the majority of ways</a:t>
            </a:r>
          </a:p>
        </p:txBody>
      </p:sp>
    </p:spTree>
    <p:extLst>
      <p:ext uri="{BB962C8B-B14F-4D97-AF65-F5344CB8AC3E}">
        <p14:creationId xmlns:p14="http://schemas.microsoft.com/office/powerpoint/2010/main" val="28105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AE86C9C-7EBB-4A60-BCD2-BF12A599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Yamato Period: 300-710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E8A457D9-24DB-4078-879D-0D4A102D2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5000"/>
            <a:ext cx="7010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Japan" pitchFamily="34" charset="0"/>
              </a:rPr>
              <a:t>“Great Kings” era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AD012AF8-DB02-44A8-9F5E-BE3801E4A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00163"/>
            <a:ext cx="693420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Began promoting adoption of Chinese culture:</a:t>
            </a:r>
          </a:p>
          <a:p>
            <a:pPr eaLnBrk="1" hangingPunct="1">
              <a:defRPr/>
            </a:pPr>
            <a:endParaRPr lang="en-US" sz="1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Confucianism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Language (characters)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Buddhist sects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Chinese art &amp; architecture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Government structure</a:t>
            </a:r>
          </a:p>
        </p:txBody>
      </p:sp>
    </p:spTree>
    <p:extLst>
      <p:ext uri="{BB962C8B-B14F-4D97-AF65-F5344CB8AC3E}">
        <p14:creationId xmlns:p14="http://schemas.microsoft.com/office/powerpoint/2010/main" val="36476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228092D-44EF-4C41-8A01-EAED68E8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28600"/>
            <a:ext cx="7696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Heian Period: 794-1156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B9EE8794-739C-49C2-A839-27246906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7696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26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Growth of large landed estates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Arts &amp; literature of China flourished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Elaborate court life [highly refined]</a:t>
            </a:r>
            <a:endParaRPr lang="en-US" sz="30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Personal diaries </a:t>
            </a:r>
          </a:p>
          <a:p>
            <a:pPr lvl="1" eaLnBrk="1" hangingPunct="1">
              <a:buClr>
                <a:srgbClr val="FF9900"/>
              </a:buClr>
              <a:buFont typeface="PressWriter Symbols" pitchFamily="2" charset="2"/>
              <a:buChar char="e"/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First novel</a:t>
            </a:r>
          </a:p>
          <a:p>
            <a:pPr lvl="1" eaLnBrk="1" hangingPunct="1">
              <a:buClr>
                <a:srgbClr val="FF9900"/>
              </a:buClr>
              <a:buFont typeface="PressWriter Symbols" pitchFamily="2" charset="2"/>
              <a:buChar char="e"/>
              <a:defRPr/>
            </a:pPr>
            <a:r>
              <a:rPr lang="en-US" sz="2400" i="1" u="sng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Tale of Genji</a:t>
            </a:r>
            <a:r>
              <a:rPr 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by Lady Murasaki Shikibu</a:t>
            </a:r>
          </a:p>
          <a:p>
            <a:pPr lvl="1" eaLnBrk="1" hangingPunct="1">
              <a:buClr>
                <a:srgbClr val="FF9900"/>
              </a:buClr>
              <a:buFont typeface="PressWriter Symbols" pitchFamily="2" charset="2"/>
              <a:buChar char="e"/>
              <a:defRPr/>
            </a:pPr>
            <a:r>
              <a:rPr lang="en-US" sz="24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[1000 pgs.+]</a:t>
            </a:r>
          </a:p>
          <a:p>
            <a:pPr eaLnBrk="1" hangingPunct="1">
              <a:buClr>
                <a:srgbClr val="CC3300"/>
              </a:buClr>
              <a:buFont typeface="PressWriter Symbols" pitchFamily="2" charset="2"/>
              <a:buChar char="a"/>
              <a:defRPr/>
            </a:pP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Moving away from Chinese models in</a:t>
            </a:r>
            <a:b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religion, arts, and government and developing a uniquely Japanese ethos. </a:t>
            </a:r>
            <a:endParaRPr lang="en-US" sz="3000">
              <a:solidFill>
                <a:srgbClr val="0000FF"/>
              </a:solidFill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1244B0F6-534B-46A1-B13D-BFD2104C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Minamoto Yoritomo</a:t>
            </a: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D447AAA8-FC83-44DD-92A5-DDCF7D58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70866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000">
                <a:latin typeface="Comic Sans MS" panose="030F0702030302020204" pitchFamily="66" charset="0"/>
              </a:rPr>
              <a:t>Founded the </a:t>
            </a:r>
            <a:r>
              <a:rPr lang="en-US" altLang="en-US" sz="3000">
                <a:solidFill>
                  <a:srgbClr val="FF0000"/>
                </a:solidFill>
                <a:latin typeface="Comic Sans MS" panose="030F0702030302020204" pitchFamily="66" charset="0"/>
              </a:rPr>
              <a:t>Kamakura Shogunate</a:t>
            </a:r>
            <a:r>
              <a:rPr lang="en-US" altLang="en-US" sz="3000">
                <a:latin typeface="Comic Sans MS" panose="030F0702030302020204" pitchFamily="66" charset="0"/>
              </a:rPr>
              <a:t>:  1185-1333</a:t>
            </a:r>
          </a:p>
        </p:txBody>
      </p:sp>
      <p:pic>
        <p:nvPicPr>
          <p:cNvPr id="8196" name="Picture 5" descr="Minamoto Yoritomo">
            <a:extLst>
              <a:ext uri="{FF2B5EF4-FFF2-40B4-BE49-F238E27FC236}">
                <a16:creationId xmlns:a16="http://schemas.microsoft.com/office/drawing/2014/main" id="{834B7268-7F5F-4560-9A73-6F104BFA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3200400" cy="48006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367069A5-7D77-4946-AC1F-AC2F1E43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Feudalism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01AFB73C-342D-4FFE-AA18-DDDE2223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763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latin typeface="Comic Sans MS" pitchFamily="66" charset="0"/>
              </a:rPr>
              <a:t>A political, economic, and social system based on loyalty, the holding of land, and military service.</a:t>
            </a:r>
            <a:endParaRPr lang="en-US" sz="200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st Ninja" pitchFamily="34" charset="0"/>
              </a:rPr>
              <a:t>Japan: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>
                <a:solidFill>
                  <a:srgbClr val="6946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</a:p>
        </p:txBody>
      </p:sp>
      <p:sp>
        <p:nvSpPr>
          <p:cNvPr id="58372" name="AutoShape 4">
            <a:extLst>
              <a:ext uri="{FF2B5EF4-FFF2-40B4-BE49-F238E27FC236}">
                <a16:creationId xmlns:a16="http://schemas.microsoft.com/office/drawing/2014/main" id="{7E4E75A3-150F-4C6C-952C-FBA05737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3" name="AutoShape 5">
            <a:extLst>
              <a:ext uri="{FF2B5EF4-FFF2-40B4-BE49-F238E27FC236}">
                <a16:creationId xmlns:a16="http://schemas.microsoft.com/office/drawing/2014/main" id="{FD013EAE-BE7B-400A-9DD9-4E0B7575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4" name="AutoShape 6">
            <a:extLst>
              <a:ext uri="{FF2B5EF4-FFF2-40B4-BE49-F238E27FC236}">
                <a16:creationId xmlns:a16="http://schemas.microsoft.com/office/drawing/2014/main" id="{0F06082A-16A2-425D-A02D-1C8B8337C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5" name="AutoShape 7">
            <a:extLst>
              <a:ext uri="{FF2B5EF4-FFF2-40B4-BE49-F238E27FC236}">
                <a16:creationId xmlns:a16="http://schemas.microsoft.com/office/drawing/2014/main" id="{A983986A-E728-47D5-86B9-8592C6BD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00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6" name="AutoShape 8">
            <a:extLst>
              <a:ext uri="{FF2B5EF4-FFF2-40B4-BE49-F238E27FC236}">
                <a16:creationId xmlns:a16="http://schemas.microsoft.com/office/drawing/2014/main" id="{1C28D378-A67D-4C21-B0E3-FC41D7AD8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7" name="AutoShape 9">
            <a:extLst>
              <a:ext uri="{FF2B5EF4-FFF2-40B4-BE49-F238E27FC236}">
                <a16:creationId xmlns:a16="http://schemas.microsoft.com/office/drawing/2014/main" id="{5F52D101-6872-4D1E-AE97-DAF83B98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8" name="AutoShape 10">
            <a:extLst>
              <a:ext uri="{FF2B5EF4-FFF2-40B4-BE49-F238E27FC236}">
                <a16:creationId xmlns:a16="http://schemas.microsoft.com/office/drawing/2014/main" id="{BE6AFFB8-36D6-405F-8DAF-B4E0D281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88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9" name="AutoShape 11">
            <a:extLst>
              <a:ext uri="{FF2B5EF4-FFF2-40B4-BE49-F238E27FC236}">
                <a16:creationId xmlns:a16="http://schemas.microsoft.com/office/drawing/2014/main" id="{83102983-8456-407D-A1B2-BAB54D139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388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80" name="AutoShape 12">
            <a:extLst>
              <a:ext uri="{FF2B5EF4-FFF2-40B4-BE49-F238E27FC236}">
                <a16:creationId xmlns:a16="http://schemas.microsoft.com/office/drawing/2014/main" id="{9703DC37-685E-4CAF-B9A9-2BA342010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81" name="AutoShape 13">
            <a:extLst>
              <a:ext uri="{FF2B5EF4-FFF2-40B4-BE49-F238E27FC236}">
                <a16:creationId xmlns:a16="http://schemas.microsoft.com/office/drawing/2014/main" id="{0311EB6E-3A85-49BA-8066-77F8822A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638800"/>
            <a:ext cx="1905000" cy="685800"/>
          </a:xfrm>
          <a:prstGeom prst="flowChartAlternateProcess">
            <a:avLst/>
          </a:prstGeom>
          <a:solidFill>
            <a:srgbClr val="E3C6A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FF0000"/>
              </a:buClr>
              <a:buFont typeface="PressWriter Symbols" pitchFamily="2" charset="2"/>
              <a:buChar char="a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82" name="Text Box 14">
            <a:extLst>
              <a:ext uri="{FF2B5EF4-FFF2-40B4-BE49-F238E27FC236}">
                <a16:creationId xmlns:a16="http://schemas.microsoft.com/office/drawing/2014/main" id="{0F1ACFDC-D46B-4295-8BF5-B30803305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52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Shogun</a:t>
            </a:r>
          </a:p>
        </p:txBody>
      </p:sp>
      <p:sp>
        <p:nvSpPr>
          <p:cNvPr id="58383" name="Text Box 15">
            <a:extLst>
              <a:ext uri="{FF2B5EF4-FFF2-40B4-BE49-F238E27FC236}">
                <a16:creationId xmlns:a16="http://schemas.microsoft.com/office/drawing/2014/main" id="{11DE720F-157A-401C-A8EC-A5ECDCFF0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Daimyo</a:t>
            </a:r>
          </a:p>
        </p:txBody>
      </p:sp>
      <p:sp>
        <p:nvSpPr>
          <p:cNvPr id="58384" name="Text Box 16">
            <a:extLst>
              <a:ext uri="{FF2B5EF4-FFF2-40B4-BE49-F238E27FC236}">
                <a16:creationId xmlns:a16="http://schemas.microsoft.com/office/drawing/2014/main" id="{0E654A58-F323-45E5-BDD0-9075B11E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91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Daimyo</a:t>
            </a:r>
          </a:p>
        </p:txBody>
      </p:sp>
      <p:sp>
        <p:nvSpPr>
          <p:cNvPr id="58385" name="Text Box 17">
            <a:extLst>
              <a:ext uri="{FF2B5EF4-FFF2-40B4-BE49-F238E27FC236}">
                <a16:creationId xmlns:a16="http://schemas.microsoft.com/office/drawing/2014/main" id="{C2FA3EF6-C68F-40D1-B0AC-46F5F6B4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Samurai</a:t>
            </a:r>
          </a:p>
        </p:txBody>
      </p:sp>
      <p:sp>
        <p:nvSpPr>
          <p:cNvPr id="58386" name="Text Box 18">
            <a:extLst>
              <a:ext uri="{FF2B5EF4-FFF2-40B4-BE49-F238E27FC236}">
                <a16:creationId xmlns:a16="http://schemas.microsoft.com/office/drawing/2014/main" id="{FC988A39-6597-425C-8AAA-B9F41779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9530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Samurai</a:t>
            </a:r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DAF1F95B-4022-4AEC-BDA0-CD156A91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9530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>
                <a:latin typeface="Comic Sans MS" panose="030F0702030302020204" pitchFamily="66" charset="0"/>
              </a:rPr>
              <a:t>Samurai</a:t>
            </a:r>
          </a:p>
        </p:txBody>
      </p:sp>
      <p:sp>
        <p:nvSpPr>
          <p:cNvPr id="58388" name="Text Box 20">
            <a:extLst>
              <a:ext uri="{FF2B5EF4-FFF2-40B4-BE49-F238E27FC236}">
                <a16:creationId xmlns:a16="http://schemas.microsoft.com/office/drawing/2014/main" id="{19A87FBE-1B96-4D66-A857-B4CDB4C29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91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Peasant</a:t>
            </a:r>
          </a:p>
        </p:txBody>
      </p:sp>
      <p:sp>
        <p:nvSpPr>
          <p:cNvPr id="58389" name="Text Box 21">
            <a:extLst>
              <a:ext uri="{FF2B5EF4-FFF2-40B4-BE49-F238E27FC236}">
                <a16:creationId xmlns:a16="http://schemas.microsoft.com/office/drawing/2014/main" id="{DA151E39-CB2D-49AC-A4D6-E7BD20F7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791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Peasant</a:t>
            </a:r>
          </a:p>
        </p:txBody>
      </p:sp>
      <p:sp>
        <p:nvSpPr>
          <p:cNvPr id="58390" name="Text Box 22">
            <a:extLst>
              <a:ext uri="{FF2B5EF4-FFF2-40B4-BE49-F238E27FC236}">
                <a16:creationId xmlns:a16="http://schemas.microsoft.com/office/drawing/2014/main" id="{F30EB724-2ADE-4DBD-9B19-1B5688C5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Peasant</a:t>
            </a:r>
          </a:p>
        </p:txBody>
      </p:sp>
      <p:sp>
        <p:nvSpPr>
          <p:cNvPr id="58391" name="Text Box 23">
            <a:extLst>
              <a:ext uri="{FF2B5EF4-FFF2-40B4-BE49-F238E27FC236}">
                <a16:creationId xmlns:a16="http://schemas.microsoft.com/office/drawing/2014/main" id="{E1A27F86-D5E7-409D-8FEC-AECA8E1E4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912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Peasant</a:t>
            </a:r>
          </a:p>
        </p:txBody>
      </p:sp>
      <p:cxnSp>
        <p:nvCxnSpPr>
          <p:cNvPr id="58392" name="AutoShape 24">
            <a:extLst>
              <a:ext uri="{FF2B5EF4-FFF2-40B4-BE49-F238E27FC236}">
                <a16:creationId xmlns:a16="http://schemas.microsoft.com/office/drawing/2014/main" id="{E0091C3F-1EC7-416F-ACA3-1C24D8864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7400" y="3581400"/>
            <a:ext cx="990600" cy="838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3" name="AutoShape 25">
            <a:extLst>
              <a:ext uri="{FF2B5EF4-FFF2-40B4-BE49-F238E27FC236}">
                <a16:creationId xmlns:a16="http://schemas.microsoft.com/office/drawing/2014/main" id="{9B832AA8-0477-4B1D-B307-09E5A39A4898}"/>
              </a:ext>
            </a:extLst>
          </p:cNvPr>
          <p:cNvCxnSpPr>
            <a:cxnSpLocks noChangeShapeType="1"/>
            <a:stCxn id="58384" idx="3"/>
            <a:endCxn id="58387" idx="3"/>
          </p:cNvCxnSpPr>
          <p:nvPr/>
        </p:nvCxnSpPr>
        <p:spPr bwMode="auto">
          <a:xfrm>
            <a:off x="6629400" y="4389438"/>
            <a:ext cx="1219200" cy="762000"/>
          </a:xfrm>
          <a:prstGeom prst="curvedConnector3">
            <a:avLst>
              <a:gd name="adj1" fmla="val 11875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4" name="AutoShape 26">
            <a:extLst>
              <a:ext uri="{FF2B5EF4-FFF2-40B4-BE49-F238E27FC236}">
                <a16:creationId xmlns:a16="http://schemas.microsoft.com/office/drawing/2014/main" id="{4085D733-C69A-48F0-A4C8-0666F594FE4D}"/>
              </a:ext>
            </a:extLst>
          </p:cNvPr>
          <p:cNvCxnSpPr>
            <a:cxnSpLocks noChangeShapeType="1"/>
            <a:stCxn id="58387" idx="3"/>
            <a:endCxn id="58389" idx="3"/>
          </p:cNvCxnSpPr>
          <p:nvPr/>
        </p:nvCxnSpPr>
        <p:spPr bwMode="auto">
          <a:xfrm>
            <a:off x="7848600" y="5151438"/>
            <a:ext cx="1066800" cy="838200"/>
          </a:xfrm>
          <a:prstGeom prst="curvedConnector3">
            <a:avLst>
              <a:gd name="adj1" fmla="val 121431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5" name="AutoShape 27">
            <a:extLst>
              <a:ext uri="{FF2B5EF4-FFF2-40B4-BE49-F238E27FC236}">
                <a16:creationId xmlns:a16="http://schemas.microsoft.com/office/drawing/2014/main" id="{C56FA893-997F-4F54-B08F-9E67AF54E5D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514600" y="3581400"/>
            <a:ext cx="1143000" cy="762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6" name="AutoShape 28">
            <a:extLst>
              <a:ext uri="{FF2B5EF4-FFF2-40B4-BE49-F238E27FC236}">
                <a16:creationId xmlns:a16="http://schemas.microsoft.com/office/drawing/2014/main" id="{174466F3-1130-42A1-9FBD-3E438E5E730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600200" y="4343400"/>
            <a:ext cx="838200" cy="762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7" name="AutoShape 29">
            <a:extLst>
              <a:ext uri="{FF2B5EF4-FFF2-40B4-BE49-F238E27FC236}">
                <a16:creationId xmlns:a16="http://schemas.microsoft.com/office/drawing/2014/main" id="{A2D8A5B0-A6A5-4969-B144-8F20DDFD103F}"/>
              </a:ext>
            </a:extLst>
          </p:cNvPr>
          <p:cNvCxnSpPr>
            <a:cxnSpLocks noChangeShapeType="1"/>
            <a:stCxn id="58377" idx="1"/>
            <a:endCxn id="58378" idx="1"/>
          </p:cNvCxnSpPr>
          <p:nvPr/>
        </p:nvCxnSpPr>
        <p:spPr bwMode="auto">
          <a:xfrm rot="10800000" flipV="1">
            <a:off x="914400" y="5143500"/>
            <a:ext cx="914400" cy="838200"/>
          </a:xfrm>
          <a:prstGeom prst="curvedConnector3">
            <a:avLst>
              <a:gd name="adj1" fmla="val 125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8" name="Text Box 30">
            <a:extLst>
              <a:ext uri="{FF2B5EF4-FFF2-40B4-BE49-F238E27FC236}">
                <a16:creationId xmlns:a16="http://schemas.microsoft.com/office/drawing/2014/main" id="{F321ABD8-0C4F-450D-8AE6-899E0ADA7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05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Land - </a:t>
            </a:r>
            <a:r>
              <a:rPr lang="en-US" altLang="en-US" sz="1800" i="1">
                <a:latin typeface="Comic Sans MS" panose="030F0702030302020204" pitchFamily="66" charset="0"/>
              </a:rPr>
              <a:t>Shoen</a:t>
            </a:r>
          </a:p>
        </p:txBody>
      </p:sp>
      <p:sp>
        <p:nvSpPr>
          <p:cNvPr id="58399" name="Text Box 31">
            <a:extLst>
              <a:ext uri="{FF2B5EF4-FFF2-40B4-BE49-F238E27FC236}">
                <a16:creationId xmlns:a16="http://schemas.microsoft.com/office/drawing/2014/main" id="{ED286C7C-96C1-4191-92F4-2BAD36A4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91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Land - </a:t>
            </a:r>
            <a:r>
              <a:rPr lang="en-US" altLang="en-US" sz="1800" i="1">
                <a:latin typeface="Comic Sans MS" panose="030F0702030302020204" pitchFamily="66" charset="0"/>
              </a:rPr>
              <a:t>Shoen</a:t>
            </a:r>
          </a:p>
        </p:txBody>
      </p:sp>
      <p:sp>
        <p:nvSpPr>
          <p:cNvPr id="58400" name="Text Box 32">
            <a:extLst>
              <a:ext uri="{FF2B5EF4-FFF2-40B4-BE49-F238E27FC236}">
                <a16:creationId xmlns:a16="http://schemas.microsoft.com/office/drawing/2014/main" id="{DD3E2E17-6C87-425F-9C0C-2866C5EF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Protection</a:t>
            </a:r>
          </a:p>
        </p:txBody>
      </p:sp>
      <p:sp>
        <p:nvSpPr>
          <p:cNvPr id="58401" name="Text Box 33">
            <a:extLst>
              <a:ext uri="{FF2B5EF4-FFF2-40B4-BE49-F238E27FC236}">
                <a16:creationId xmlns:a16="http://schemas.microsoft.com/office/drawing/2014/main" id="{7549F0B2-E6DC-4EB0-8FDE-27368FBA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Loyalty</a:t>
            </a:r>
          </a:p>
        </p:txBody>
      </p:sp>
      <p:sp>
        <p:nvSpPr>
          <p:cNvPr id="58402" name="Text Box 34">
            <a:extLst>
              <a:ext uri="{FF2B5EF4-FFF2-40B4-BE49-F238E27FC236}">
                <a16:creationId xmlns:a16="http://schemas.microsoft.com/office/drawing/2014/main" id="{ACD1BCDF-99FE-4DDE-ABE4-79CEDF332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91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Loyalty</a:t>
            </a:r>
          </a:p>
        </p:txBody>
      </p:sp>
      <p:sp>
        <p:nvSpPr>
          <p:cNvPr id="58403" name="Text Box 35">
            <a:extLst>
              <a:ext uri="{FF2B5EF4-FFF2-40B4-BE49-F238E27FC236}">
                <a16:creationId xmlns:a16="http://schemas.microsoft.com/office/drawing/2014/main" id="{81E31038-3383-48D8-B1DD-E0229F9B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0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10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/>
      <p:bldP spid="58383" grpId="0"/>
      <p:bldP spid="58384" grpId="0"/>
      <p:bldP spid="58385" grpId="0"/>
      <p:bldP spid="58386" grpId="0"/>
      <p:bldP spid="58387" grpId="0"/>
      <p:bldP spid="58388" grpId="0"/>
      <p:bldP spid="58389" grpId="0"/>
      <p:bldP spid="58390" grpId="0"/>
      <p:bldP spid="58391" grpId="0"/>
      <p:bldP spid="58398" grpId="0"/>
      <p:bldP spid="58399" grpId="0"/>
      <p:bldP spid="58400" grpId="0"/>
      <p:bldP spid="58401" grpId="0"/>
      <p:bldP spid="58402" grpId="0"/>
      <p:bldP spid="584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E2B74D1B-857F-4B77-8FE4-5888BC7C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3025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Code of </a:t>
            </a:r>
            <a:r>
              <a:rPr lang="en-US" sz="5400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Bushido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713ED51F-ED89-40B2-9DA5-829188EE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81200"/>
            <a:ext cx="4876800" cy="4154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Last Ninja" pitchFamily="34" charset="0"/>
              <a:buChar char="*"/>
            </a:pPr>
            <a:r>
              <a:rPr lang="en-US" altLang="en-US" sz="4400">
                <a:latin typeface="Comic Sans MS" panose="030F0702030302020204" pitchFamily="66" charset="0"/>
              </a:rPr>
              <a:t> </a:t>
            </a:r>
            <a:r>
              <a:rPr lang="en-US" altLang="en-US" sz="4800">
                <a:latin typeface="Japan" panose="020B0604020202020204" pitchFamily="34" charset="0"/>
              </a:rPr>
              <a:t>Fidelity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Last Ninja" pitchFamily="34" charset="0"/>
              <a:buChar char="*"/>
            </a:pPr>
            <a:r>
              <a:rPr lang="en-US" altLang="en-US" sz="4800">
                <a:latin typeface="Japan" panose="020B0604020202020204" pitchFamily="34" charset="0"/>
              </a:rPr>
              <a:t> Politeness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Last Ninja" pitchFamily="34" charset="0"/>
              <a:buChar char="*"/>
            </a:pPr>
            <a:r>
              <a:rPr lang="en-US" altLang="en-US" sz="4800">
                <a:latin typeface="Japan" panose="020B0604020202020204" pitchFamily="34" charset="0"/>
              </a:rPr>
              <a:t> Virility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Last Ninja" pitchFamily="34" charset="0"/>
              <a:buChar char="*"/>
            </a:pPr>
            <a:r>
              <a:rPr lang="en-US" altLang="en-US" sz="4800">
                <a:latin typeface="Japan" panose="020B0604020202020204" pitchFamily="34" charset="0"/>
              </a:rPr>
              <a:t> Simplicity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66BDBE8C-EF81-416A-B0A1-1C037FF8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"/>
            <a:ext cx="7696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Seppuku: </a:t>
            </a:r>
            <a:br>
              <a:rPr lang="en-US" sz="4800" i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</a:br>
            <a:r>
              <a:rPr lang="en-US" sz="44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pan" pitchFamily="34" charset="0"/>
              </a:rPr>
              <a:t>Ritual Suicide</a:t>
            </a:r>
            <a:endParaRPr lang="en-US" sz="4400" i="1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Japan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BD2DC95-4885-4655-89B3-0C872D87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470525"/>
            <a:ext cx="38100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  <a:latin typeface="Comic Sans MS" panose="030F0702030302020204" pitchFamily="66" charset="0"/>
              </a:rPr>
              <a:t>Kaishaku</a:t>
            </a:r>
            <a:r>
              <a:rPr lang="en-US" altLang="en-US" sz="2800">
                <a:latin typeface="Comic Sans MS" panose="030F0702030302020204" pitchFamily="66" charset="0"/>
              </a:rPr>
              <a:t> – his “seconds”</a:t>
            </a:r>
          </a:p>
        </p:txBody>
      </p:sp>
      <p:pic>
        <p:nvPicPr>
          <p:cNvPr id="11268" name="Picture 4" descr="Witness_pg39">
            <a:extLst>
              <a:ext uri="{FF2B5EF4-FFF2-40B4-BE49-F238E27FC236}">
                <a16:creationId xmlns:a16="http://schemas.microsoft.com/office/drawing/2014/main" id="{E59BF23E-C363-4617-BA45-69030244B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51125"/>
            <a:ext cx="3810000" cy="2582863"/>
          </a:xfrm>
          <a:prstGeom prst="rect">
            <a:avLst/>
          </a:prstGeom>
          <a:noFill/>
          <a:ln w="9525">
            <a:solidFill>
              <a:srgbClr val="6946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ara-kiri_pg37">
            <a:extLst>
              <a:ext uri="{FF2B5EF4-FFF2-40B4-BE49-F238E27FC236}">
                <a16:creationId xmlns:a16="http://schemas.microsoft.com/office/drawing/2014/main" id="{72A41D66-A30C-471E-AB40-06CBCD36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5325"/>
            <a:ext cx="3810000" cy="2473325"/>
          </a:xfrm>
          <a:prstGeom prst="rect">
            <a:avLst/>
          </a:prstGeom>
          <a:noFill/>
          <a:ln w="9525">
            <a:solidFill>
              <a:srgbClr val="6946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AAEB199E-003C-4412-91E5-2C2BFCA2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60925"/>
            <a:ext cx="38100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It is honorable to die in this way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C29E57E-E78A-4D6C-99E9-2DE2D7B4A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5438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200">
                <a:solidFill>
                  <a:srgbClr val="996633"/>
                </a:solidFill>
                <a:latin typeface="Japan" pitchFamily="34" charset="0"/>
              </a:rPr>
              <a:t>Ashikaga Age: </a:t>
            </a:r>
            <a:br>
              <a:rPr lang="en-US" altLang="en-US" sz="4200">
                <a:solidFill>
                  <a:srgbClr val="996633"/>
                </a:solidFill>
                <a:latin typeface="Japan" pitchFamily="34" charset="0"/>
              </a:rPr>
            </a:br>
            <a:r>
              <a:rPr lang="en-US" altLang="en-US" sz="3800">
                <a:solidFill>
                  <a:srgbClr val="996633"/>
                </a:solidFill>
                <a:latin typeface="Japan" pitchFamily="34" charset="0"/>
              </a:rPr>
              <a:t>1338-1573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B725AC1-20FA-4446-9EED-3B25B45A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7010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3300"/>
              </a:buClr>
              <a:buFont typeface="Arial" panose="020B0604020202020204" pitchFamily="34" charset="0"/>
              <a:buChar char="►"/>
            </a:pPr>
            <a:r>
              <a:rPr lang="en-US" altLang="en-US" sz="3000">
                <a:solidFill>
                  <a:srgbClr val="FF0000"/>
                </a:solidFill>
                <a:latin typeface="Comic Sans MS" panose="030F0702030302020204" pitchFamily="66" charset="0"/>
              </a:rPr>
              <a:t> Shoguns</a:t>
            </a:r>
            <a:r>
              <a:rPr lang="en-US" altLang="en-US" sz="30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000">
                <a:latin typeface="Comic Sans MS" panose="030F0702030302020204" pitchFamily="66" charset="0"/>
              </a:rPr>
              <a:t>fought for power</a:t>
            </a:r>
            <a:br>
              <a:rPr lang="en-US" altLang="en-US" sz="3000">
                <a:latin typeface="Comic Sans MS" panose="030F0702030302020204" pitchFamily="66" charset="0"/>
              </a:rPr>
            </a:br>
            <a:endParaRPr lang="en-US" altLang="en-US" sz="30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CC3300"/>
              </a:buClr>
            </a:pPr>
            <a:r>
              <a:rPr lang="en-US" altLang="en-US" sz="3000">
                <a:latin typeface="Comic Sans MS" panose="030F0702030302020204" pitchFamily="66" charset="0"/>
              </a:rPr>
              <a:t> Laws are unclear</a:t>
            </a:r>
            <a:br>
              <a:rPr lang="en-US" altLang="en-US" sz="3000">
                <a:latin typeface="Comic Sans MS" panose="030F0702030302020204" pitchFamily="66" charset="0"/>
              </a:rPr>
            </a:br>
            <a:endParaRPr lang="en-US" altLang="en-US" sz="30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CC3300"/>
              </a:buClr>
            </a:pPr>
            <a:r>
              <a:rPr lang="en-US" altLang="en-US" sz="3000">
                <a:latin typeface="Comic Sans MS" panose="030F0702030302020204" pitchFamily="66" charset="0"/>
              </a:rPr>
              <a:t> Less efficient than Kamakura </a:t>
            </a:r>
            <a:br>
              <a:rPr lang="en-US" altLang="en-US" sz="3000">
                <a:latin typeface="Comic Sans MS" panose="030F0702030302020204" pitchFamily="66" charset="0"/>
              </a:rPr>
            </a:br>
            <a:endParaRPr lang="en-US" altLang="en-US" sz="30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CC3300"/>
              </a:buClr>
            </a:pPr>
            <a:r>
              <a:rPr lang="en-US" altLang="en-US" sz="3000">
                <a:latin typeface="Comic Sans MS" panose="030F0702030302020204" pitchFamily="66" charset="0"/>
              </a:rPr>
              <a:t> Armies of </a:t>
            </a:r>
            <a:r>
              <a:rPr lang="en-US" altLang="en-US" sz="3000" i="1">
                <a:latin typeface="Comic Sans MS" panose="030F0702030302020204" pitchFamily="66" charset="0"/>
              </a:rPr>
              <a:t>samurai</a:t>
            </a:r>
            <a:r>
              <a:rPr lang="en-US" altLang="en-US" sz="3000">
                <a:latin typeface="Comic Sans MS" panose="030F0702030302020204" pitchFamily="66" charset="0"/>
              </a:rPr>
              <a:t> protected</a:t>
            </a:r>
            <a:br>
              <a:rPr lang="en-US" altLang="en-US" sz="3000">
                <a:latin typeface="Comic Sans MS" panose="030F0702030302020204" pitchFamily="66" charset="0"/>
              </a:rPr>
            </a:br>
            <a:r>
              <a:rPr lang="en-US" altLang="en-US" sz="3000">
                <a:latin typeface="Comic Sans MS" panose="030F0702030302020204" pitchFamily="66" charset="0"/>
              </a:rPr>
              <a:t>   the country</a:t>
            </a:r>
            <a:endParaRPr lang="en-US" altLang="en-US" sz="320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saka_castle">
            <a:extLst>
              <a:ext uri="{FF2B5EF4-FFF2-40B4-BE49-F238E27FC236}">
                <a16:creationId xmlns:a16="http://schemas.microsoft.com/office/drawing/2014/main" id="{A863BF9B-2A47-4C88-B562-8DE093F1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7010400" cy="4673600"/>
          </a:xfrm>
          <a:prstGeom prst="rect">
            <a:avLst/>
          </a:prstGeom>
          <a:noFill/>
          <a:ln w="9525">
            <a:solidFill>
              <a:srgbClr val="6946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D51E881-8216-48AB-B3F3-BE898F90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"/>
            <a:ext cx="61722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PressWriter Symbols" pitchFamily="2" charset="2"/>
              <a:buChar char="a"/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800">
                <a:solidFill>
                  <a:srgbClr val="996633"/>
                </a:solidFill>
                <a:latin typeface="Japan" pitchFamily="34" charset="0"/>
              </a:rPr>
              <a:t>Osaka Castle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6633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PressWriter Symbols" pitchFamily="2" charset="2"/>
          <a:buChar char="a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6633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PressWriter Symbols" pitchFamily="2" charset="2"/>
          <a:buChar char="a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322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PressWriter Symbols</vt:lpstr>
      <vt:lpstr>Japan</vt:lpstr>
      <vt:lpstr>Last Ninja</vt:lpstr>
      <vt:lpstr>High Tower Text</vt:lpstr>
      <vt:lpstr>Comic Sans MS</vt:lpstr>
      <vt:lpstr>Arial</vt:lpstr>
      <vt:lpstr>Wingdings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M. Pojer</dc:creator>
  <cp:lastModifiedBy>Anthony Salciccioli</cp:lastModifiedBy>
  <cp:revision>169</cp:revision>
  <dcterms:created xsi:type="dcterms:W3CDTF">2003-05-16T00:21:15Z</dcterms:created>
  <dcterms:modified xsi:type="dcterms:W3CDTF">2018-03-05T22:01:40Z</dcterms:modified>
</cp:coreProperties>
</file>