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337F1FBF-28D4-4468-865F-88045FF33F29}" type="slidenum">
              <a:rPr lang="es-ES"/>
              <a:pPr>
                <a:defRPr/>
              </a:pPr>
              <a:t>‹#›</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FE1D0EC-2255-4064-9D93-6B1FC9998BD9}" type="slidenum">
              <a:rPr lang="es-ES"/>
              <a:pPr>
                <a:defRPr/>
              </a:pPr>
              <a:t>‹#›</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CE080A1-E05F-4C57-A16B-CBE3B71B148C}" type="slidenum">
              <a:rPr lang="es-ES"/>
              <a:pPr>
                <a:defRPr/>
              </a:pPr>
              <a:t>‹#›</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F9CD2CC-6C10-49B1-A7B5-E84479A260A1}" type="slidenum">
              <a:rPr lang="es-ES"/>
              <a:pPr>
                <a:defRPr/>
              </a:pPr>
              <a:t>‹#›</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09346474-73CC-48E8-89F0-0675D00C128C}" type="slidenum">
              <a:rPr lang="es-ES"/>
              <a:pPr>
                <a:defRPr/>
              </a:pPr>
              <a:t>‹#›</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0113BC0E-3BE7-46F8-8841-EAA7E35D809D}" type="slidenum">
              <a:rPr lang="es-ES"/>
              <a:pPr>
                <a:defRPr/>
              </a:pPr>
              <a:t>‹#›</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F8840E3F-AE85-4B89-8E31-DD074ACCA4FA}" type="slidenum">
              <a:rPr lang="es-ES"/>
              <a:pPr>
                <a:defRPr/>
              </a:pPr>
              <a:t>‹#›</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5D07D35F-E4F6-4B7D-8088-FC38A36D732C}" type="slidenum">
              <a:rPr lang="es-ES"/>
              <a:pPr>
                <a:defRPr/>
              </a:pPr>
              <a:t>‹#›</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B6FF9008-8B44-4B7B-AB5D-8C4B2C09E16D}" type="slidenum">
              <a:rPr lang="es-ES"/>
              <a:pPr>
                <a:defRPr/>
              </a:pPr>
              <a:t>‹#›</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A53CCFD0-749C-4946-90AF-189915EE890E}" type="slidenum">
              <a:rPr lang="es-ES"/>
              <a:pPr>
                <a:defRPr/>
              </a:pPr>
              <a:t>‹#›</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A8B66B5E-A0B9-47AD-BC40-B97AE538D814}" type="slidenum">
              <a:rPr lang="es-ES"/>
              <a:pPr>
                <a:defRPr/>
              </a:pPr>
              <a:t>‹#›</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4400B89-9708-42B4-8CA9-6F5536E28255}" type="slidenum">
              <a:rPr lang="es-ES"/>
              <a:pPr>
                <a:defRPr/>
              </a:pPr>
              <a:t>‹#›</a:t>
            </a:fld>
            <a:endParaRPr lang="es-E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8.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5"/>
          <p:cNvSpPr>
            <a:spLocks noGrp="1" noChangeArrowheads="1"/>
          </p:cNvSpPr>
          <p:nvPr>
            <p:ph type="ctrTitle"/>
          </p:nvPr>
        </p:nvSpPr>
        <p:spPr>
          <a:xfrm>
            <a:off x="323850" y="1125538"/>
            <a:ext cx="8424863" cy="719137"/>
          </a:xfrm>
        </p:spPr>
        <p:txBody>
          <a:bodyPr/>
          <a:lstStyle/>
          <a:p>
            <a:pPr eaLnBrk="1" hangingPunct="1"/>
            <a:r>
              <a:rPr lang="es-ES" sz="4000" dirty="0">
                <a:solidFill>
                  <a:schemeClr val="tx1"/>
                </a:solidFill>
              </a:rPr>
              <a:t>Day 27: </a:t>
            </a:r>
            <a:r>
              <a:rPr lang="en-US" sz="4000" dirty="0">
                <a:solidFill>
                  <a:schemeClr val="tx1"/>
                </a:solidFill>
              </a:rPr>
              <a:t>Introduction to Hinduism </a:t>
            </a:r>
            <a:r>
              <a:rPr lang="es-ES" sz="4000" dirty="0">
                <a:solidFill>
                  <a:schemeClr val="tx1"/>
                </a:solidFill>
              </a:rPr>
              <a:t> </a:t>
            </a:r>
          </a:p>
        </p:txBody>
      </p:sp>
      <p:sp>
        <p:nvSpPr>
          <p:cNvPr id="13314" name="Rectangle 8"/>
          <p:cNvSpPr>
            <a:spLocks noGrp="1" noChangeArrowheads="1"/>
          </p:cNvSpPr>
          <p:nvPr>
            <p:ph type="subTitle" idx="1"/>
          </p:nvPr>
        </p:nvSpPr>
        <p:spPr>
          <a:xfrm>
            <a:off x="1547813" y="2349500"/>
            <a:ext cx="6400800" cy="1752600"/>
          </a:xfrm>
        </p:spPr>
        <p:txBody>
          <a:bodyPr/>
          <a:lstStyle/>
          <a:p>
            <a:pPr eaLnBrk="1" hangingPunct="1"/>
            <a:r>
              <a:rPr lang="en-US" dirty="0"/>
              <a:t>Basic Facts</a:t>
            </a:r>
          </a:p>
          <a:p>
            <a:pPr eaLnBrk="1" hangingPunct="1"/>
            <a:r>
              <a:rPr lang="en-US" dirty="0"/>
              <a:t>Caste System</a:t>
            </a:r>
          </a:p>
          <a:p>
            <a:pPr eaLnBrk="1" hangingPunct="1"/>
            <a:r>
              <a:rPr lang="en-US" dirty="0"/>
              <a:t>Hindu Deities </a:t>
            </a:r>
          </a:p>
          <a:p>
            <a:pPr eaLnBrk="1" hangingPunct="1"/>
            <a:r>
              <a:rPr lang="en-US" dirty="0"/>
              <a:t>Lessening of General Ignorance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a:t>Lakshmi</a:t>
            </a:r>
          </a:p>
        </p:txBody>
      </p:sp>
      <p:sp>
        <p:nvSpPr>
          <p:cNvPr id="19458" name="Content Placeholder 2"/>
          <p:cNvSpPr>
            <a:spLocks noGrp="1"/>
          </p:cNvSpPr>
          <p:nvPr>
            <p:ph idx="1"/>
          </p:nvPr>
        </p:nvSpPr>
        <p:spPr/>
        <p:txBody>
          <a:bodyPr/>
          <a:lstStyle/>
          <a:p>
            <a:pPr eaLnBrk="1" hangingPunct="1"/>
            <a:r>
              <a:rPr lang="en-US" sz="2000"/>
              <a:t>The Hindu goddess of beauty, wealth, and prosperity who is the consort of Vishnu, the preserver of the universe. She is often represented as a beautiful young women with four arms sitting or standing on a lotus bud. Her four arms symbolize the four goals of human life: artha (worldly wealth and success), kama (pleasure and desire), dharma (righteousness), and moksha (knowledge and liberation from the cycle of birth and death).</a:t>
            </a:r>
          </a:p>
        </p:txBody>
      </p:sp>
      <p:pic>
        <p:nvPicPr>
          <p:cNvPr id="19459" name="Picture 3" descr="lakshmi.jpg"/>
          <p:cNvPicPr>
            <a:picLocks noChangeAspect="1"/>
          </p:cNvPicPr>
          <p:nvPr/>
        </p:nvPicPr>
        <p:blipFill>
          <a:blip r:embed="rId2"/>
          <a:srcRect/>
          <a:stretch>
            <a:fillRect/>
          </a:stretch>
        </p:blipFill>
        <p:spPr bwMode="auto">
          <a:xfrm>
            <a:off x="5940425" y="3573463"/>
            <a:ext cx="2160588" cy="237648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a:t>Ganesha </a:t>
            </a:r>
          </a:p>
        </p:txBody>
      </p:sp>
      <p:sp>
        <p:nvSpPr>
          <p:cNvPr id="20482" name="Content Placeholder 2"/>
          <p:cNvSpPr>
            <a:spLocks noGrp="1"/>
          </p:cNvSpPr>
          <p:nvPr>
            <p:ph idx="1"/>
          </p:nvPr>
        </p:nvSpPr>
        <p:spPr/>
        <p:txBody>
          <a:bodyPr/>
          <a:lstStyle/>
          <a:p>
            <a:pPr eaLnBrk="1" hangingPunct="1"/>
            <a:r>
              <a:rPr lang="en-US" sz="2400"/>
              <a:t>The elephant-headed Hindu god, also known as Ganapati, is considered to be the lord of beginnings and the remover of obstacles. One of the most beloved deities of the Hindu pantheon, individuals pray to him before embarking on a new endeavor or journey to ensure its success. The son of the god Shiva and his wife, the goddess Parvati, Ganesha is represented with the head of an elephant (a symbol of strength and wisdom) </a:t>
            </a:r>
          </a:p>
        </p:txBody>
      </p:sp>
      <p:pic>
        <p:nvPicPr>
          <p:cNvPr id="20483" name="Picture 3" descr="ganesha.jpg"/>
          <p:cNvPicPr>
            <a:picLocks noChangeAspect="1"/>
          </p:cNvPicPr>
          <p:nvPr/>
        </p:nvPicPr>
        <p:blipFill>
          <a:blip r:embed="rId2"/>
          <a:srcRect/>
          <a:stretch>
            <a:fillRect/>
          </a:stretch>
        </p:blipFill>
        <p:spPr bwMode="auto">
          <a:xfrm>
            <a:off x="2411413" y="4724400"/>
            <a:ext cx="2592387" cy="15843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a:t>Faulty Images of Hinduism/Indian People</a:t>
            </a:r>
          </a:p>
        </p:txBody>
      </p:sp>
      <p:pic>
        <p:nvPicPr>
          <p:cNvPr id="21506" name="Content Placeholder 3" descr="apu.jpg"/>
          <p:cNvPicPr>
            <a:picLocks noGrp="1" noChangeAspect="1"/>
          </p:cNvPicPr>
          <p:nvPr>
            <p:ph idx="1"/>
          </p:nvPr>
        </p:nvPicPr>
        <p:blipFill>
          <a:blip r:embed="rId2"/>
          <a:srcRect/>
          <a:stretch>
            <a:fillRect/>
          </a:stretch>
        </p:blipFill>
        <p:spPr>
          <a:xfrm>
            <a:off x="468313" y="1484313"/>
            <a:ext cx="3816350" cy="2305050"/>
          </a:xfrm>
        </p:spPr>
      </p:pic>
      <p:pic>
        <p:nvPicPr>
          <p:cNvPr id="21507" name="Picture 4" descr="kumar.jpg"/>
          <p:cNvPicPr>
            <a:picLocks noChangeAspect="1"/>
          </p:cNvPicPr>
          <p:nvPr/>
        </p:nvPicPr>
        <p:blipFill>
          <a:blip r:embed="rId3"/>
          <a:srcRect/>
          <a:stretch>
            <a:fillRect/>
          </a:stretch>
        </p:blipFill>
        <p:spPr bwMode="auto">
          <a:xfrm>
            <a:off x="4140200" y="2471738"/>
            <a:ext cx="2952750" cy="2181225"/>
          </a:xfrm>
          <a:prstGeom prst="rect">
            <a:avLst/>
          </a:prstGeom>
          <a:noFill/>
          <a:ln w="9525">
            <a:noFill/>
            <a:miter lim="800000"/>
            <a:headEnd/>
            <a:tailEnd/>
          </a:ln>
        </p:spPr>
      </p:pic>
      <p:pic>
        <p:nvPicPr>
          <p:cNvPr id="21508" name="Picture 5" descr="dhalsim67.jpg"/>
          <p:cNvPicPr>
            <a:picLocks noChangeAspect="1"/>
          </p:cNvPicPr>
          <p:nvPr/>
        </p:nvPicPr>
        <p:blipFill>
          <a:blip r:embed="rId4"/>
          <a:srcRect/>
          <a:stretch>
            <a:fillRect/>
          </a:stretch>
        </p:blipFill>
        <p:spPr bwMode="auto">
          <a:xfrm>
            <a:off x="1258888" y="3789363"/>
            <a:ext cx="3313112" cy="273526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dirty="0"/>
              <a:t>The Bindi </a:t>
            </a:r>
          </a:p>
        </p:txBody>
      </p:sp>
      <p:sp>
        <p:nvSpPr>
          <p:cNvPr id="22530" name="Content Placeholder 2"/>
          <p:cNvSpPr>
            <a:spLocks noGrp="1"/>
          </p:cNvSpPr>
          <p:nvPr>
            <p:ph idx="1"/>
          </p:nvPr>
        </p:nvSpPr>
        <p:spPr/>
        <p:txBody>
          <a:bodyPr/>
          <a:lstStyle/>
          <a:p>
            <a:pPr eaLnBrk="1" hangingPunct="1"/>
            <a:r>
              <a:rPr lang="en-US" sz="2000" b="1" dirty="0"/>
              <a:t>That Red Dot</a:t>
            </a:r>
            <a:r>
              <a:rPr lang="en-US" sz="2000" dirty="0"/>
              <a:t> is called the bindi and is arguably the most visually fascinating of all forms of body decoration. Hindus attach great importance to this ornamental mark on the forehead between the two eyebrows -- a spot considered a major nerve point in human body since ancient times. A bindi is usually a small or a big eye-catching round mark made on the forehead as adornment. </a:t>
            </a:r>
            <a:endParaRPr lang="en-US" sz="2000" b="1" dirty="0"/>
          </a:p>
          <a:p>
            <a:pPr eaLnBrk="1" hangingPunct="1"/>
            <a:r>
              <a:rPr lang="en-US" sz="2000" dirty="0"/>
              <a:t>In southern India, girls choose to wear a bindi, while in other parts of India it is the prerogative of the married woman. A red dot on the forehead is an auspicious sign of marriage and guarantees the social status and sanctity of the institution of marriage.</a:t>
            </a:r>
          </a:p>
        </p:txBody>
      </p:sp>
      <p:pic>
        <p:nvPicPr>
          <p:cNvPr id="22531" name="Picture 3" descr="ashs.jpg"/>
          <p:cNvPicPr>
            <a:picLocks noChangeAspect="1"/>
          </p:cNvPicPr>
          <p:nvPr/>
        </p:nvPicPr>
        <p:blipFill>
          <a:blip r:embed="rId2"/>
          <a:srcRect/>
          <a:stretch>
            <a:fillRect/>
          </a:stretch>
        </p:blipFill>
        <p:spPr bwMode="auto">
          <a:xfrm>
            <a:off x="7019925" y="4581525"/>
            <a:ext cx="1512888" cy="2087563"/>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dirty="0"/>
              <a:t>It’s called a, “sari”. It’s not a kimono, burka, or hijab.  </a:t>
            </a:r>
          </a:p>
        </p:txBody>
      </p:sp>
      <p:pic>
        <p:nvPicPr>
          <p:cNvPr id="23554" name="Content Placeholder 3" descr="sari 1.bmp"/>
          <p:cNvPicPr>
            <a:picLocks noGrp="1" noChangeAspect="1"/>
          </p:cNvPicPr>
          <p:nvPr>
            <p:ph idx="1"/>
          </p:nvPr>
        </p:nvPicPr>
        <p:blipFill>
          <a:blip r:embed="rId2"/>
          <a:srcRect/>
          <a:stretch>
            <a:fillRect/>
          </a:stretch>
        </p:blipFill>
        <p:spPr>
          <a:xfrm>
            <a:off x="1331640" y="1628799"/>
            <a:ext cx="2232298" cy="2592289"/>
          </a:xfrm>
        </p:spPr>
      </p:pic>
      <p:pic>
        <p:nvPicPr>
          <p:cNvPr id="23555" name="Picture 4" descr="imagesCAY7R1K1.jpg"/>
          <p:cNvPicPr>
            <a:picLocks noChangeAspect="1"/>
          </p:cNvPicPr>
          <p:nvPr/>
        </p:nvPicPr>
        <p:blipFill>
          <a:blip r:embed="rId3"/>
          <a:srcRect/>
          <a:stretch>
            <a:fillRect/>
          </a:stretch>
        </p:blipFill>
        <p:spPr bwMode="auto">
          <a:xfrm>
            <a:off x="3708400" y="1628799"/>
            <a:ext cx="3384550" cy="1728763"/>
          </a:xfrm>
          <a:prstGeom prst="rect">
            <a:avLst/>
          </a:prstGeom>
          <a:noFill/>
          <a:ln w="9525">
            <a:noFill/>
            <a:miter lim="800000"/>
            <a:headEnd/>
            <a:tailEnd/>
          </a:ln>
        </p:spPr>
      </p:pic>
      <p:pic>
        <p:nvPicPr>
          <p:cNvPr id="23556" name="Picture 5" descr="6glsfa0.jpg"/>
          <p:cNvPicPr>
            <a:picLocks noChangeAspect="1"/>
          </p:cNvPicPr>
          <p:nvPr/>
        </p:nvPicPr>
        <p:blipFill>
          <a:blip r:embed="rId4"/>
          <a:srcRect/>
          <a:stretch>
            <a:fillRect/>
          </a:stretch>
        </p:blipFill>
        <p:spPr bwMode="auto">
          <a:xfrm>
            <a:off x="3708400" y="3429000"/>
            <a:ext cx="3384550" cy="266429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a:t>Want to get a taste of Indian Culture? </a:t>
            </a:r>
          </a:p>
        </p:txBody>
      </p:sp>
      <p:sp>
        <p:nvSpPr>
          <p:cNvPr id="24578" name="Content Placeholder 2"/>
          <p:cNvSpPr>
            <a:spLocks noGrp="1"/>
          </p:cNvSpPr>
          <p:nvPr>
            <p:ph idx="1"/>
          </p:nvPr>
        </p:nvSpPr>
        <p:spPr/>
        <p:txBody>
          <a:bodyPr/>
          <a:lstStyle/>
          <a:p>
            <a:pPr eaLnBrk="1" hangingPunct="1"/>
            <a:r>
              <a:rPr lang="en-US" dirty="0"/>
              <a:t>There are several good restaurants on Orchard Lake between 12 and 13 Mile. That’s five miles from school. Give one a try. </a:t>
            </a:r>
          </a:p>
          <a:p>
            <a:pPr eaLnBrk="1" hangingPunct="1"/>
            <a:endParaRPr lang="en-US" dirty="0"/>
          </a:p>
          <a:p>
            <a:pPr eaLnBrk="1" hangingPunct="1"/>
            <a:endParaRPr lang="en-US" dirty="0"/>
          </a:p>
        </p:txBody>
      </p:sp>
      <p:pic>
        <p:nvPicPr>
          <p:cNvPr id="24579" name="Picture 3" descr="main_banner.jpg"/>
          <p:cNvPicPr>
            <a:picLocks noChangeAspect="1"/>
          </p:cNvPicPr>
          <p:nvPr/>
        </p:nvPicPr>
        <p:blipFill>
          <a:blip r:embed="rId2"/>
          <a:srcRect/>
          <a:stretch>
            <a:fillRect/>
          </a:stretch>
        </p:blipFill>
        <p:spPr bwMode="auto">
          <a:xfrm>
            <a:off x="2483768" y="3429000"/>
            <a:ext cx="3743846" cy="2520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B59E4D-A1E7-4144-B5F7-5E58BB6A6354}"/>
              </a:ext>
            </a:extLst>
          </p:cNvPr>
          <p:cNvSpPr>
            <a:spLocks noGrp="1"/>
          </p:cNvSpPr>
          <p:nvPr>
            <p:ph type="title"/>
          </p:nvPr>
        </p:nvSpPr>
        <p:spPr/>
        <p:txBody>
          <a:bodyPr/>
          <a:lstStyle/>
          <a:p>
            <a:r>
              <a:rPr lang="en-US" sz="3200" dirty="0"/>
              <a:t>Some Basics…..</a:t>
            </a:r>
          </a:p>
        </p:txBody>
      </p:sp>
      <p:sp>
        <p:nvSpPr>
          <p:cNvPr id="5" name="Content Placeholder 4">
            <a:extLst>
              <a:ext uri="{FF2B5EF4-FFF2-40B4-BE49-F238E27FC236}">
                <a16:creationId xmlns:a16="http://schemas.microsoft.com/office/drawing/2014/main" id="{B5AEE39F-F67B-4B95-911C-4E8B34FB3E55}"/>
              </a:ext>
            </a:extLst>
          </p:cNvPr>
          <p:cNvSpPr>
            <a:spLocks noGrp="1"/>
          </p:cNvSpPr>
          <p:nvPr>
            <p:ph idx="1"/>
          </p:nvPr>
        </p:nvSpPr>
        <p:spPr/>
        <p:txBody>
          <a:bodyPr/>
          <a:lstStyle/>
          <a:p>
            <a:r>
              <a:rPr lang="en-US" dirty="0"/>
              <a:t>The Oldest of the World Religions</a:t>
            </a:r>
          </a:p>
          <a:p>
            <a:r>
              <a:rPr lang="en-US" dirty="0"/>
              <a:t>15% of the World is Hindu</a:t>
            </a:r>
          </a:p>
          <a:p>
            <a:r>
              <a:rPr lang="en-US" dirty="0"/>
              <a:t>80 % of India’s Population is Hindu </a:t>
            </a:r>
          </a:p>
          <a:p>
            <a:r>
              <a:rPr lang="en-US" dirty="0"/>
              <a:t>No single founder</a:t>
            </a:r>
          </a:p>
          <a:p>
            <a:r>
              <a:rPr lang="en-US" dirty="0"/>
              <a:t>Gods and divinities can take many forms, but all form one spirit called Brahman. </a:t>
            </a:r>
          </a:p>
        </p:txBody>
      </p:sp>
      <p:sp>
        <p:nvSpPr>
          <p:cNvPr id="6" name="Text Placeholder 5">
            <a:extLst>
              <a:ext uri="{FF2B5EF4-FFF2-40B4-BE49-F238E27FC236}">
                <a16:creationId xmlns:a16="http://schemas.microsoft.com/office/drawing/2014/main" id="{098D639F-EAC6-411E-9E04-55C20F6E0124}"/>
              </a:ext>
            </a:extLst>
          </p:cNvPr>
          <p:cNvSpPr>
            <a:spLocks noGrp="1"/>
          </p:cNvSpPr>
          <p:nvPr>
            <p:ph type="body" sz="half" idx="2"/>
          </p:nvPr>
        </p:nvSpPr>
        <p:spPr/>
        <p:txBody>
          <a:bodyPr/>
          <a:lstStyle/>
          <a:p>
            <a:endParaRPr lang="en-US" dirty="0"/>
          </a:p>
          <a:p>
            <a:r>
              <a:rPr lang="en-US" dirty="0"/>
              <a:t>The Aum.</a:t>
            </a:r>
          </a:p>
        </p:txBody>
      </p:sp>
      <p:pic>
        <p:nvPicPr>
          <p:cNvPr id="14" name="Picture 13">
            <a:extLst>
              <a:ext uri="{FF2B5EF4-FFF2-40B4-BE49-F238E27FC236}">
                <a16:creationId xmlns:a16="http://schemas.microsoft.com/office/drawing/2014/main" id="{38C954DF-AEF0-410B-A9BD-52C5BD3A89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161381"/>
            <a:ext cx="2095500" cy="2076450"/>
          </a:xfrm>
          <a:prstGeom prst="rect">
            <a:avLst/>
          </a:prstGeom>
        </p:spPr>
      </p:pic>
    </p:spTree>
    <p:extLst>
      <p:ext uri="{BB962C8B-B14F-4D97-AF65-F5344CB8AC3E}">
        <p14:creationId xmlns:p14="http://schemas.microsoft.com/office/powerpoint/2010/main" val="135453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CBBADD-A52A-4EB6-B7CE-4D0D9DABE944}"/>
              </a:ext>
            </a:extLst>
          </p:cNvPr>
          <p:cNvSpPr>
            <a:spLocks noGrp="1"/>
          </p:cNvSpPr>
          <p:nvPr>
            <p:ph type="title"/>
          </p:nvPr>
        </p:nvSpPr>
        <p:spPr/>
        <p:txBody>
          <a:bodyPr/>
          <a:lstStyle/>
          <a:p>
            <a:r>
              <a:rPr lang="en-US" dirty="0"/>
              <a:t>Two Big Concepts </a:t>
            </a:r>
          </a:p>
        </p:txBody>
      </p:sp>
      <p:sp>
        <p:nvSpPr>
          <p:cNvPr id="6" name="Text Placeholder 5">
            <a:extLst>
              <a:ext uri="{FF2B5EF4-FFF2-40B4-BE49-F238E27FC236}">
                <a16:creationId xmlns:a16="http://schemas.microsoft.com/office/drawing/2014/main" id="{3E1C3188-1D55-43A4-BA2A-2D3432305989}"/>
              </a:ext>
            </a:extLst>
          </p:cNvPr>
          <p:cNvSpPr>
            <a:spLocks noGrp="1"/>
          </p:cNvSpPr>
          <p:nvPr>
            <p:ph type="body" idx="1"/>
          </p:nvPr>
        </p:nvSpPr>
        <p:spPr>
          <a:xfrm>
            <a:off x="457200" y="1535112"/>
            <a:ext cx="4040188" cy="885775"/>
          </a:xfrm>
        </p:spPr>
        <p:txBody>
          <a:bodyPr/>
          <a:lstStyle/>
          <a:p>
            <a:r>
              <a:rPr lang="en-US" dirty="0"/>
              <a:t>Karma- “What Goes Around, Comes Around”. </a:t>
            </a:r>
          </a:p>
        </p:txBody>
      </p:sp>
      <p:pic>
        <p:nvPicPr>
          <p:cNvPr id="11" name="Content Placeholder 10">
            <a:extLst>
              <a:ext uri="{FF2B5EF4-FFF2-40B4-BE49-F238E27FC236}">
                <a16:creationId xmlns:a16="http://schemas.microsoft.com/office/drawing/2014/main" id="{B2385957-7247-4746-A473-A2463B9D588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39552" y="2538361"/>
            <a:ext cx="3744416" cy="2143125"/>
          </a:xfrm>
        </p:spPr>
      </p:pic>
      <p:sp>
        <p:nvSpPr>
          <p:cNvPr id="8" name="Text Placeholder 7">
            <a:extLst>
              <a:ext uri="{FF2B5EF4-FFF2-40B4-BE49-F238E27FC236}">
                <a16:creationId xmlns:a16="http://schemas.microsoft.com/office/drawing/2014/main" id="{AEEA7AB3-7D7F-45D9-9FA6-67D4FCE8A85E}"/>
              </a:ext>
            </a:extLst>
          </p:cNvPr>
          <p:cNvSpPr>
            <a:spLocks noGrp="1"/>
          </p:cNvSpPr>
          <p:nvPr>
            <p:ph type="body" sz="quarter" idx="3"/>
          </p:nvPr>
        </p:nvSpPr>
        <p:spPr>
          <a:xfrm>
            <a:off x="4645025" y="1535112"/>
            <a:ext cx="4041775" cy="1101799"/>
          </a:xfrm>
        </p:spPr>
        <p:txBody>
          <a:bodyPr/>
          <a:lstStyle/>
          <a:p>
            <a:r>
              <a:rPr lang="en-US" dirty="0"/>
              <a:t>Moksha- Salvation at the end of the cycles of rebirth.  </a:t>
            </a:r>
          </a:p>
        </p:txBody>
      </p:sp>
      <p:pic>
        <p:nvPicPr>
          <p:cNvPr id="13" name="Content Placeholder 12">
            <a:extLst>
              <a:ext uri="{FF2B5EF4-FFF2-40B4-BE49-F238E27FC236}">
                <a16:creationId xmlns:a16="http://schemas.microsoft.com/office/drawing/2014/main" id="{70963B75-99AD-4D40-8AFB-E65962CD61CC}"/>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716016" y="2667134"/>
            <a:ext cx="3672408" cy="2590800"/>
          </a:xfrm>
        </p:spPr>
      </p:pic>
    </p:spTree>
    <p:extLst>
      <p:ext uri="{BB962C8B-B14F-4D97-AF65-F5344CB8AC3E}">
        <p14:creationId xmlns:p14="http://schemas.microsoft.com/office/powerpoint/2010/main" val="74590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82363FAA-5177-4BD3-8CB7-3F254C7D57BB}"/>
              </a:ext>
            </a:extLst>
          </p:cNvPr>
          <p:cNvSpPr>
            <a:spLocks noGrp="1"/>
          </p:cNvSpPr>
          <p:nvPr>
            <p:ph type="title"/>
          </p:nvPr>
        </p:nvSpPr>
        <p:spPr/>
        <p:txBody>
          <a:bodyPr/>
          <a:lstStyle/>
          <a:p>
            <a:r>
              <a:rPr lang="en-US" sz="2800" i="1" dirty="0">
                <a:solidFill>
                  <a:srgbClr val="C00000"/>
                </a:solidFill>
              </a:rPr>
              <a:t>Hindu Religious Texts</a:t>
            </a:r>
          </a:p>
        </p:txBody>
      </p:sp>
      <p:pic>
        <p:nvPicPr>
          <p:cNvPr id="16" name="Content Placeholder 15">
            <a:extLst>
              <a:ext uri="{FF2B5EF4-FFF2-40B4-BE49-F238E27FC236}">
                <a16:creationId xmlns:a16="http://schemas.microsoft.com/office/drawing/2014/main" id="{9810F6EE-E038-4896-8FF9-CAF7BA2781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1920" y="404664"/>
            <a:ext cx="2752725" cy="1666875"/>
          </a:xfrm>
        </p:spPr>
      </p:pic>
      <p:sp>
        <p:nvSpPr>
          <p:cNvPr id="14" name="Text Placeholder 13">
            <a:extLst>
              <a:ext uri="{FF2B5EF4-FFF2-40B4-BE49-F238E27FC236}">
                <a16:creationId xmlns:a16="http://schemas.microsoft.com/office/drawing/2014/main" id="{79CA521D-8198-4A60-870F-6A8B73B15DCF}"/>
              </a:ext>
            </a:extLst>
          </p:cNvPr>
          <p:cNvSpPr>
            <a:spLocks noGrp="1"/>
          </p:cNvSpPr>
          <p:nvPr>
            <p:ph type="body" sz="half" idx="2"/>
          </p:nvPr>
        </p:nvSpPr>
        <p:spPr/>
        <p:txBody>
          <a:bodyPr/>
          <a:lstStyle/>
          <a:p>
            <a:pPr marL="342900" indent="-342900">
              <a:buAutoNum type="arabicParenR"/>
            </a:pPr>
            <a:r>
              <a:rPr lang="en-US" sz="3600" dirty="0"/>
              <a:t>Rig Veda</a:t>
            </a:r>
          </a:p>
          <a:p>
            <a:pPr marL="342900" indent="-342900">
              <a:buAutoNum type="arabicParenR"/>
            </a:pPr>
            <a:endParaRPr lang="en-US" sz="3600" dirty="0"/>
          </a:p>
          <a:p>
            <a:pPr marL="342900" indent="-342900">
              <a:buAutoNum type="arabicParenR"/>
            </a:pPr>
            <a:r>
              <a:rPr lang="en-US" sz="3600" dirty="0"/>
              <a:t>Upanishads </a:t>
            </a:r>
          </a:p>
          <a:p>
            <a:pPr marL="342900" indent="-342900">
              <a:buAutoNum type="arabicParenR"/>
            </a:pPr>
            <a:endParaRPr lang="en-US" sz="3600" dirty="0"/>
          </a:p>
          <a:p>
            <a:pPr marL="342900" indent="-342900">
              <a:buAutoNum type="arabicParenR"/>
            </a:pPr>
            <a:r>
              <a:rPr lang="en-US" sz="3600" dirty="0"/>
              <a:t>Bhagavad Gita </a:t>
            </a:r>
          </a:p>
        </p:txBody>
      </p:sp>
      <p:pic>
        <p:nvPicPr>
          <p:cNvPr id="18" name="Picture 17">
            <a:extLst>
              <a:ext uri="{FF2B5EF4-FFF2-40B4-BE49-F238E27FC236}">
                <a16:creationId xmlns:a16="http://schemas.microsoft.com/office/drawing/2014/main" id="{916559BC-BC3B-4AD1-9492-BE8E1A0245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703" y="2480468"/>
            <a:ext cx="1752600" cy="2600325"/>
          </a:xfrm>
          <a:prstGeom prst="rect">
            <a:avLst/>
          </a:prstGeom>
        </p:spPr>
      </p:pic>
      <p:pic>
        <p:nvPicPr>
          <p:cNvPr id="20" name="Picture 19">
            <a:extLst>
              <a:ext uri="{FF2B5EF4-FFF2-40B4-BE49-F238E27FC236}">
                <a16:creationId xmlns:a16="http://schemas.microsoft.com/office/drawing/2014/main" id="{C79A521D-04F0-40E8-8BD2-EEA8FED7CD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5390" y="3232943"/>
            <a:ext cx="2466975" cy="1847850"/>
          </a:xfrm>
          <a:prstGeom prst="rect">
            <a:avLst/>
          </a:prstGeom>
        </p:spPr>
      </p:pic>
    </p:spTree>
    <p:extLst>
      <p:ext uri="{BB962C8B-B14F-4D97-AF65-F5344CB8AC3E}">
        <p14:creationId xmlns:p14="http://schemas.microsoft.com/office/powerpoint/2010/main" val="3434690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a:solidFill>
                  <a:schemeClr val="tx1"/>
                </a:solidFill>
              </a:rPr>
              <a:t>Caste System </a:t>
            </a:r>
          </a:p>
        </p:txBody>
      </p:sp>
      <p:sp>
        <p:nvSpPr>
          <p:cNvPr id="14338" name="Rectangle 3"/>
          <p:cNvSpPr>
            <a:spLocks noGrp="1" noChangeArrowheads="1"/>
          </p:cNvSpPr>
          <p:nvPr>
            <p:ph type="body" idx="1"/>
          </p:nvPr>
        </p:nvSpPr>
        <p:spPr/>
        <p:txBody>
          <a:bodyPr/>
          <a:lstStyle/>
          <a:p>
            <a:pPr eaLnBrk="1" hangingPunct="1">
              <a:buFontTx/>
              <a:buNone/>
            </a:pPr>
            <a:r>
              <a:rPr lang="en-US"/>
              <a:t>. </a:t>
            </a:r>
          </a:p>
        </p:txBody>
      </p:sp>
      <p:pic>
        <p:nvPicPr>
          <p:cNvPr id="14339" name="Picture 5" descr="caste%20system%20pyramid%20of%20India.gif"/>
          <p:cNvPicPr>
            <a:picLocks noChangeAspect="1"/>
          </p:cNvPicPr>
          <p:nvPr/>
        </p:nvPicPr>
        <p:blipFill>
          <a:blip r:embed="rId2"/>
          <a:srcRect/>
          <a:stretch>
            <a:fillRect/>
          </a:stretch>
        </p:blipFill>
        <p:spPr bwMode="auto">
          <a:xfrm>
            <a:off x="539750" y="1196975"/>
            <a:ext cx="7848600" cy="48958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a:t>Shiva</a:t>
            </a:r>
          </a:p>
        </p:txBody>
      </p:sp>
      <p:sp>
        <p:nvSpPr>
          <p:cNvPr id="15362" name="Content Placeholder 2"/>
          <p:cNvSpPr>
            <a:spLocks noGrp="1"/>
          </p:cNvSpPr>
          <p:nvPr>
            <p:ph idx="1"/>
          </p:nvPr>
        </p:nvSpPr>
        <p:spPr/>
        <p:txBody>
          <a:bodyPr/>
          <a:lstStyle/>
          <a:p>
            <a:pPr eaLnBrk="1" hangingPunct="1"/>
            <a:r>
              <a:rPr lang="en-US" sz="2400"/>
              <a:t>Shiva, known as the destroyer, is one of principal gods of the Hindu. The triad's two other gods are Brahma, the creator of the universe, and Vishnu,  the preserver of the universe. Hindus believe that Shiva periodically destroys the world in order to recreate it and is the source of both good and evil. Shiva is depicted in many forms and known by 1,008 names.</a:t>
            </a:r>
          </a:p>
          <a:p>
            <a:pPr eaLnBrk="1" hangingPunct="1"/>
            <a:endParaRPr lang="en-US"/>
          </a:p>
        </p:txBody>
      </p:sp>
      <p:pic>
        <p:nvPicPr>
          <p:cNvPr id="15363" name="Picture 4" descr="shiva.jpg"/>
          <p:cNvPicPr>
            <a:picLocks noChangeAspect="1"/>
          </p:cNvPicPr>
          <p:nvPr/>
        </p:nvPicPr>
        <p:blipFill>
          <a:blip r:embed="rId2"/>
          <a:srcRect/>
          <a:stretch>
            <a:fillRect/>
          </a:stretch>
        </p:blipFill>
        <p:spPr bwMode="auto">
          <a:xfrm>
            <a:off x="611188" y="4437063"/>
            <a:ext cx="2808287" cy="2087562"/>
          </a:xfrm>
          <a:prstGeom prst="rect">
            <a:avLst/>
          </a:prstGeom>
          <a:noFill/>
          <a:ln w="9525">
            <a:noFill/>
            <a:miter lim="800000"/>
            <a:headEnd/>
            <a:tailEnd/>
          </a:ln>
        </p:spPr>
      </p:pic>
      <p:pic>
        <p:nvPicPr>
          <p:cNvPr id="15364" name="Picture 5" descr="shiva2.jpg"/>
          <p:cNvPicPr>
            <a:picLocks noChangeAspect="1"/>
          </p:cNvPicPr>
          <p:nvPr/>
        </p:nvPicPr>
        <p:blipFill>
          <a:blip r:embed="rId3"/>
          <a:srcRect/>
          <a:stretch>
            <a:fillRect/>
          </a:stretch>
        </p:blipFill>
        <p:spPr bwMode="auto">
          <a:xfrm>
            <a:off x="4284663" y="3933825"/>
            <a:ext cx="4319587" cy="26638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a:t>Krishna and Radha</a:t>
            </a:r>
          </a:p>
        </p:txBody>
      </p:sp>
      <p:sp>
        <p:nvSpPr>
          <p:cNvPr id="16386" name="Content Placeholder 2"/>
          <p:cNvSpPr>
            <a:spLocks noGrp="1"/>
          </p:cNvSpPr>
          <p:nvPr>
            <p:ph idx="1"/>
          </p:nvPr>
        </p:nvSpPr>
        <p:spPr>
          <a:xfrm>
            <a:off x="395288" y="1557338"/>
            <a:ext cx="8229600" cy="4525962"/>
          </a:xfrm>
        </p:spPr>
        <p:txBody>
          <a:bodyPr/>
          <a:lstStyle/>
          <a:p>
            <a:pPr eaLnBrk="1" hangingPunct="1"/>
            <a:r>
              <a:rPr lang="en-US" sz="2400"/>
              <a:t>The eighth incarnation of the Hindu god Vishnu, the preserver of the universe, Krishna is one of the most important and widely worshipped gods in India. In addition to being venerated as an avatar (human manifestation) of Vishnu, some traditions within Hinduism also acknowledge Krishna as the supreme being. </a:t>
            </a:r>
          </a:p>
        </p:txBody>
      </p:sp>
      <p:pic>
        <p:nvPicPr>
          <p:cNvPr id="16387" name="Picture 3" descr="krishna_and_radha.jpg"/>
          <p:cNvPicPr>
            <a:picLocks noChangeAspect="1"/>
          </p:cNvPicPr>
          <p:nvPr/>
        </p:nvPicPr>
        <p:blipFill>
          <a:blip r:embed="rId2"/>
          <a:srcRect/>
          <a:stretch>
            <a:fillRect/>
          </a:stretch>
        </p:blipFill>
        <p:spPr bwMode="auto">
          <a:xfrm>
            <a:off x="2700338" y="3933825"/>
            <a:ext cx="3743325" cy="251936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a:t>Hanuman</a:t>
            </a:r>
          </a:p>
        </p:txBody>
      </p:sp>
      <p:sp>
        <p:nvSpPr>
          <p:cNvPr id="17410" name="Content Placeholder 2"/>
          <p:cNvSpPr>
            <a:spLocks noGrp="1"/>
          </p:cNvSpPr>
          <p:nvPr>
            <p:ph idx="1"/>
          </p:nvPr>
        </p:nvSpPr>
        <p:spPr/>
        <p:txBody>
          <a:bodyPr/>
          <a:lstStyle/>
          <a:p>
            <a:pPr eaLnBrk="1" hangingPunct="1"/>
            <a:r>
              <a:rPr lang="en-US"/>
              <a:t>The monkey king, Hanuman, is the son of the Vedic wind god, Vayu, and the supreme embodiment of fealty. He has the head of a monkey and the body of a human, along with the power to fly and change size and shape. </a:t>
            </a:r>
          </a:p>
        </p:txBody>
      </p:sp>
      <p:pic>
        <p:nvPicPr>
          <p:cNvPr id="17411" name="Picture 3" descr="hanuman.jpg"/>
          <p:cNvPicPr>
            <a:picLocks noChangeAspect="1"/>
          </p:cNvPicPr>
          <p:nvPr/>
        </p:nvPicPr>
        <p:blipFill>
          <a:blip r:embed="rId2"/>
          <a:srcRect/>
          <a:stretch>
            <a:fillRect/>
          </a:stretch>
        </p:blipFill>
        <p:spPr bwMode="auto">
          <a:xfrm>
            <a:off x="5219700" y="4076700"/>
            <a:ext cx="3097213" cy="20891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a:t>Saraswati</a:t>
            </a:r>
          </a:p>
        </p:txBody>
      </p:sp>
      <p:sp>
        <p:nvSpPr>
          <p:cNvPr id="18434" name="Content Placeholder 2"/>
          <p:cNvSpPr>
            <a:spLocks noGrp="1"/>
          </p:cNvSpPr>
          <p:nvPr>
            <p:ph idx="1"/>
          </p:nvPr>
        </p:nvSpPr>
        <p:spPr/>
        <p:txBody>
          <a:bodyPr/>
          <a:lstStyle/>
          <a:p>
            <a:pPr eaLnBrk="1" hangingPunct="1"/>
            <a:r>
              <a:rPr lang="en-US" sz="2800"/>
              <a:t>The Hindu goddess of knowledge, music, and the arts. Saraswati first appears in the </a:t>
            </a:r>
            <a:r>
              <a:rPr lang="en-US" sz="2800" i="1"/>
              <a:t>Rig Veda</a:t>
            </a:r>
            <a:r>
              <a:rPr lang="en-US" sz="2800"/>
              <a:t> as the celestial river of the same name, but over time, she has come to be inextricably linked to learning and the creative arts, most notably music. </a:t>
            </a:r>
          </a:p>
        </p:txBody>
      </p:sp>
      <p:pic>
        <p:nvPicPr>
          <p:cNvPr id="18435" name="Picture 3" descr="saraswati.jpg"/>
          <p:cNvPicPr>
            <a:picLocks noChangeAspect="1"/>
          </p:cNvPicPr>
          <p:nvPr/>
        </p:nvPicPr>
        <p:blipFill>
          <a:blip r:embed="rId2"/>
          <a:srcRect/>
          <a:stretch>
            <a:fillRect/>
          </a:stretch>
        </p:blipFill>
        <p:spPr bwMode="auto">
          <a:xfrm>
            <a:off x="3132138" y="4005263"/>
            <a:ext cx="3527425" cy="20161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866</TotalTime>
  <Words>682</Words>
  <Application>Microsoft Office PowerPoint</Application>
  <PresentationFormat>On-screen Show (4:3)</PresentationFormat>
  <Paragraphs>43</Paragraphs>
  <Slides>15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Diseño predeterminado</vt:lpstr>
      <vt:lpstr>Day 27: Introduction to Hinduism  </vt:lpstr>
      <vt:lpstr>Some Basics…..</vt:lpstr>
      <vt:lpstr>Two Big Concepts </vt:lpstr>
      <vt:lpstr>Hindu Religious Texts</vt:lpstr>
      <vt:lpstr>Caste System </vt:lpstr>
      <vt:lpstr>Shiva</vt:lpstr>
      <vt:lpstr>Krishna and Radha</vt:lpstr>
      <vt:lpstr>Hanuman</vt:lpstr>
      <vt:lpstr>Saraswati</vt:lpstr>
      <vt:lpstr>Lakshmi</vt:lpstr>
      <vt:lpstr>Ganesha </vt:lpstr>
      <vt:lpstr>Faulty Images of Hinduism/Indian People</vt:lpstr>
      <vt:lpstr>The Bindi </vt:lpstr>
      <vt:lpstr>It’s called a, “sari”. It’s not a kimono, burka, or hijab.  </vt:lpstr>
      <vt:lpstr>Want to get a taste of Indian Culture? </vt:lpstr>
    </vt:vector>
  </TitlesOfParts>
  <Company>Siracusa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Mariajose</dc:creator>
  <cp:lastModifiedBy>Anthony Salciccioli</cp:lastModifiedBy>
  <cp:revision>48</cp:revision>
  <dcterms:created xsi:type="dcterms:W3CDTF">2009-03-01T01:28:01Z</dcterms:created>
  <dcterms:modified xsi:type="dcterms:W3CDTF">2017-10-12T23:18:50Z</dcterms:modified>
</cp:coreProperties>
</file>