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5"/>
  </p:notesMasterIdLst>
  <p:handoutMasterIdLst>
    <p:handoutMasterId r:id="rId26"/>
  </p:handoutMasterIdLst>
  <p:sldIdLst>
    <p:sldId id="263" r:id="rId3"/>
    <p:sldId id="264" r:id="rId4"/>
    <p:sldId id="28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/>
              <a:t>A schematic for the unit ahead. 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DAY 98: UNIT </a:t>
            </a:r>
            <a:r>
              <a:rPr lang="en-US" dirty="0"/>
              <a:t>IV KEY CONCEPTS</a:t>
            </a:r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REPUBLICANISM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41" y="1258247"/>
            <a:ext cx="7216140" cy="4069080"/>
          </a:xfrm>
        </p:spPr>
      </p:pic>
      <p:sp>
        <p:nvSpPr>
          <p:cNvPr id="9" name="TextBox 8"/>
          <p:cNvSpPr txBox="1"/>
          <p:nvPr/>
        </p:nvSpPr>
        <p:spPr>
          <a:xfrm>
            <a:off x="2214694" y="5452655"/>
            <a:ext cx="926728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Republicanism is a system of government where people vote for people to speak</a:t>
            </a:r>
          </a:p>
          <a:p>
            <a:r>
              <a:rPr lang="en-US" dirty="0"/>
              <a:t>on their behalf. Here is where our 435 seats are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9146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95" y="1876280"/>
            <a:ext cx="4240549" cy="20162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idea of eliminating an old way of doing things and replacing it with another. It can apply to politics, culture, economies, and technology.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 </a:t>
            </a:r>
          </a:p>
        </p:txBody>
      </p:sp>
    </p:spTree>
    <p:extLst>
      <p:ext uri="{BB962C8B-B14F-4D97-AF65-F5344CB8AC3E}">
        <p14:creationId xmlns:p14="http://schemas.microsoft.com/office/powerpoint/2010/main" val="12489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an idea that began with the Magna Carta in 1215 and increased over time. </a:t>
            </a:r>
          </a:p>
          <a:p>
            <a:r>
              <a:rPr lang="en-US" dirty="0"/>
              <a:t>All people follow the law. </a:t>
            </a:r>
          </a:p>
          <a:p>
            <a:r>
              <a:rPr lang="en-US" dirty="0"/>
              <a:t>People will come and go, but the laws remain the same.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32" y="1524000"/>
            <a:ext cx="4859185" cy="46640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LAW</a:t>
            </a:r>
          </a:p>
        </p:txBody>
      </p:sp>
    </p:spTree>
    <p:extLst>
      <p:ext uri="{BB962C8B-B14F-4D97-AF65-F5344CB8AC3E}">
        <p14:creationId xmlns:p14="http://schemas.microsoft.com/office/powerpoint/2010/main" val="4336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98" y="1524000"/>
            <a:ext cx="3031310" cy="35731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Secularism is the principle of the separation of government institutions and people. 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SECULARISM </a:t>
            </a:r>
          </a:p>
        </p:txBody>
      </p:sp>
    </p:spTree>
    <p:extLst>
      <p:ext uri="{BB962C8B-B14F-4D97-AF65-F5344CB8AC3E}">
        <p14:creationId xmlns:p14="http://schemas.microsoft.com/office/powerpoint/2010/main" val="42109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84" y="1599426"/>
            <a:ext cx="4876800" cy="39014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599426"/>
            <a:ext cx="4742241" cy="246084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CONTRACT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065" y="5544473"/>
            <a:ext cx="987552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On a smaller scale, the teacher and student relationship demonstrates that mutual </a:t>
            </a:r>
          </a:p>
          <a:p>
            <a:r>
              <a:rPr lang="en-US" dirty="0"/>
              <a:t>sacrifices result in mutual benefits.  </a:t>
            </a:r>
          </a:p>
        </p:txBody>
      </p:sp>
    </p:spTree>
    <p:extLst>
      <p:ext uri="{BB962C8B-B14F-4D97-AF65-F5344CB8AC3E}">
        <p14:creationId xmlns:p14="http://schemas.microsoft.com/office/powerpoint/2010/main" val="16645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An economic and political system in which a country's trade and industry are controlled by private owners for profit, rather than by the state.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1" y="1591621"/>
            <a:ext cx="3647464" cy="45141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CAPITALISM </a:t>
            </a:r>
          </a:p>
        </p:txBody>
      </p:sp>
    </p:spTree>
    <p:extLst>
      <p:ext uri="{BB962C8B-B14F-4D97-AF65-F5344CB8AC3E}">
        <p14:creationId xmlns:p14="http://schemas.microsoft.com/office/powerpoint/2010/main" val="24319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48" y="1749264"/>
            <a:ext cx="4194088" cy="314151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sap"/>
              </a:rPr>
              <a:t>The political and economic doctrine that aims to replace </a:t>
            </a:r>
            <a:r>
              <a:rPr lang="en-US" dirty="0">
                <a:latin typeface="Asap"/>
              </a:rPr>
              <a:t>private property and a profit based economy</a:t>
            </a:r>
            <a:r>
              <a:rPr lang="en-US" dirty="0">
                <a:solidFill>
                  <a:srgbClr val="444444"/>
                </a:solidFill>
                <a:latin typeface="Asap"/>
              </a:rPr>
              <a:t> with public ownership and communal control. In short, everyone shares the collective resources.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 </a:t>
            </a:r>
          </a:p>
        </p:txBody>
      </p:sp>
    </p:spTree>
    <p:extLst>
      <p:ext uri="{BB962C8B-B14F-4D97-AF65-F5344CB8AC3E}">
        <p14:creationId xmlns:p14="http://schemas.microsoft.com/office/powerpoint/2010/main" val="40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economies switched from agriculture to factories. </a:t>
            </a:r>
          </a:p>
          <a:p>
            <a:r>
              <a:rPr lang="en-US" dirty="0"/>
              <a:t>This created large cities and major global changes in regards to economy, culture, and hegemony.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INDUSTRIALISM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19" y="1860550"/>
            <a:ext cx="2945760" cy="3012106"/>
          </a:xfrm>
        </p:spPr>
      </p:pic>
    </p:spTree>
    <p:extLst>
      <p:ext uri="{BB962C8B-B14F-4D97-AF65-F5344CB8AC3E}">
        <p14:creationId xmlns:p14="http://schemas.microsoft.com/office/powerpoint/2010/main" val="5993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89" y="1524000"/>
            <a:ext cx="4254067" cy="230138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These are groups of workers that band together in solidarity in order to create better working conditions for themselves.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UNIONS</a:t>
            </a:r>
          </a:p>
        </p:txBody>
      </p:sp>
    </p:spTree>
    <p:extLst>
      <p:ext uri="{BB962C8B-B14F-4D97-AF65-F5344CB8AC3E}">
        <p14:creationId xmlns:p14="http://schemas.microsoft.com/office/powerpoint/2010/main" val="20056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17" y="1709155"/>
            <a:ext cx="4205750" cy="285445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the process of people abandoning their rural roots and moving into cities. </a:t>
            </a:r>
          </a:p>
          <a:p>
            <a:r>
              <a:rPr lang="en-US" dirty="0"/>
              <a:t>In Detroit, immigrants from Southern and Eastern Europe, Blacks from the south (Great Migration)and whites from Appalachia moved here to work in factories.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URBANIZATION </a:t>
            </a:r>
          </a:p>
        </p:txBody>
      </p:sp>
    </p:spTree>
    <p:extLst>
      <p:ext uri="{BB962C8B-B14F-4D97-AF65-F5344CB8AC3E}">
        <p14:creationId xmlns:p14="http://schemas.microsoft.com/office/powerpoint/2010/main" val="33944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IV- “The Age of Global Revolutions:1750-1914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69" y="1735494"/>
            <a:ext cx="6228585" cy="4512906"/>
          </a:xfrm>
        </p:spPr>
      </p:pic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13" y="2112645"/>
            <a:ext cx="3557364" cy="2358687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class emerged during this time. </a:t>
            </a:r>
            <a:r>
              <a:rPr lang="en-US" dirty="0">
                <a:solidFill>
                  <a:srgbClr val="222222"/>
                </a:solidFill>
              </a:rPr>
              <a:t>The working class are the people employed for wages, especially in manual-labor occupations and in skilled, industrial work. Working-class occupations include blue-collar jobs, some white-collar jobs, and most service-work jobs.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CLASS</a:t>
            </a:r>
          </a:p>
        </p:txBody>
      </p:sp>
    </p:spTree>
    <p:extLst>
      <p:ext uri="{BB962C8B-B14F-4D97-AF65-F5344CB8AC3E}">
        <p14:creationId xmlns:p14="http://schemas.microsoft.com/office/powerpoint/2010/main" val="37577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was the process of a large, well-armed nation going to a smaller, militarily weaker nation and imposing their economic and social will.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51" y="1803633"/>
            <a:ext cx="4205244" cy="2744924"/>
          </a:xfrm>
        </p:spPr>
      </p:pic>
    </p:spTree>
    <p:extLst>
      <p:ext uri="{BB962C8B-B14F-4D97-AF65-F5344CB8AC3E}">
        <p14:creationId xmlns:p14="http://schemas.microsoft.com/office/powerpoint/2010/main" val="31257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European imperial nations demonstrated significant racism during this time. </a:t>
            </a:r>
          </a:p>
          <a:p>
            <a:r>
              <a:rPr lang="en-US" dirty="0"/>
              <a:t>People of color throughout the world were subjugated by European nations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91" y="1965368"/>
            <a:ext cx="3585682" cy="20079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</a:t>
            </a:r>
          </a:p>
        </p:txBody>
      </p:sp>
    </p:spTree>
    <p:extLst>
      <p:ext uri="{BB962C8B-B14F-4D97-AF65-F5344CB8AC3E}">
        <p14:creationId xmlns:p14="http://schemas.microsoft.com/office/powerpoint/2010/main" val="10461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ED9A0B-2D5C-479F-BC47-F8C9359C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Definition </a:t>
            </a:r>
          </a:p>
          <a:p>
            <a:r>
              <a:rPr lang="en-US"/>
              <a:t>Characteristics</a:t>
            </a:r>
          </a:p>
          <a:p>
            <a:r>
              <a:rPr lang="en-US"/>
              <a:t>Examples </a:t>
            </a:r>
          </a:p>
          <a:p>
            <a:r>
              <a:rPr lang="en-US"/>
              <a:t>Non-examples</a:t>
            </a:r>
          </a:p>
          <a:p>
            <a:pPr marL="82296" indent="0">
              <a:buNone/>
            </a:pPr>
            <a:endParaRPr lang="en-US"/>
          </a:p>
          <a:p>
            <a:pPr marL="82296" indent="0">
              <a:buNone/>
            </a:pPr>
            <a:endParaRPr lang="en-US"/>
          </a:p>
          <a:p>
            <a:pPr marL="82296" indent="0">
              <a:buNone/>
            </a:pPr>
            <a:endParaRPr lang="en-US"/>
          </a:p>
          <a:p>
            <a:pPr marL="82296" indent="0">
              <a:buNone/>
            </a:pPr>
            <a:r>
              <a:rPr lang="en-US"/>
              <a:t>*5 times to commit to memory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9D8AD0-850D-4329-9800-BFE4A14B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Frayer Squares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3059E-09E1-402A-942B-CEE18A02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57" y="1537409"/>
            <a:ext cx="4982825" cy="37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when nations adopted Constitutions to serve as, “rule books” for running nations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8" y="2874190"/>
            <a:ext cx="3890625" cy="29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6" y="2252602"/>
            <a:ext cx="3253793" cy="28730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word 'democracy' has its origins in the Greek language. It combines two shorter words: 'demos' meaning whole citizen living within a particular city-state and 'kratos' meaning power or rule. In short, it is a system where the majority rules.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These are rights that are indelible and cannot be taken away. 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For us, these are stated in the first Ten Amendments of our Constitution known as the Bill of Rights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INALIENABLE RIGHTS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01" y="1606650"/>
            <a:ext cx="3874578" cy="3930084"/>
          </a:xfrm>
        </p:spPr>
      </p:pic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1566862"/>
            <a:ext cx="7038363" cy="45624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LIBERALISM </a:t>
            </a:r>
          </a:p>
        </p:txBody>
      </p:sp>
    </p:spTree>
    <p:extLst>
      <p:ext uri="{BB962C8B-B14F-4D97-AF65-F5344CB8AC3E}">
        <p14:creationId xmlns:p14="http://schemas.microsoft.com/office/powerpoint/2010/main" val="3888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37" y="2390862"/>
            <a:ext cx="3726797" cy="23824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strong belief that the interests of a particular nation-state are of primary importance. Also, the belief that a people who share a common language, history, and culture should constitute an independent nation, free of foreign domination.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NATIONALISM </a:t>
            </a:r>
          </a:p>
        </p:txBody>
      </p:sp>
    </p:spTree>
    <p:extLst>
      <p:ext uri="{BB962C8B-B14F-4D97-AF65-F5344CB8AC3E}">
        <p14:creationId xmlns:p14="http://schemas.microsoft.com/office/powerpoint/2010/main" val="21305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08" y="1524000"/>
            <a:ext cx="2503021" cy="315380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Editor"/>
              </a:rPr>
              <a:t>It’s the idea that the power of this government comes from "We the People", that the American government, our government, is ruled by its people through their votes.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SOVEREIGNTY </a:t>
            </a:r>
          </a:p>
        </p:txBody>
      </p:sp>
    </p:spTree>
    <p:extLst>
      <p:ext uri="{BB962C8B-B14F-4D97-AF65-F5344CB8AC3E}">
        <p14:creationId xmlns:p14="http://schemas.microsoft.com/office/powerpoint/2010/main" val="29637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template" id="{C9C6C84C-31C8-4C76-8A44-8310A8257221}" vid="{45DD48F0-B408-4E69-8193-603DE231DF4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081611-814B-4EEC-95CB-5163EF94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0</TotalTime>
  <Words>498</Words>
  <Application>Microsoft Office PowerPoint</Application>
  <PresentationFormat>Widescreen</PresentationFormat>
  <Paragraphs>59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Asap</vt:lpstr>
      <vt:lpstr>Century Gothic</vt:lpstr>
      <vt:lpstr>Editor</vt:lpstr>
      <vt:lpstr>Verdana</vt:lpstr>
      <vt:lpstr>Wingdings 2</vt:lpstr>
      <vt:lpstr>Idea design template</vt:lpstr>
      <vt:lpstr>DAY 98: UNIT IV KEY CONCEPTS</vt:lpstr>
      <vt:lpstr>Unit IV- “The Age of Global Revolutions:1750-1914</vt:lpstr>
      <vt:lpstr>Using Frayer Squares</vt:lpstr>
      <vt:lpstr>CONSTITUTIONALISM </vt:lpstr>
      <vt:lpstr>DEMOCRACY </vt:lpstr>
      <vt:lpstr>INALIENABLE RIGHTS </vt:lpstr>
      <vt:lpstr>CLASSICAL LIBERALISM </vt:lpstr>
      <vt:lpstr>NATIONALISM </vt:lpstr>
      <vt:lpstr>POPULAR SOVEREIGNTY </vt:lpstr>
      <vt:lpstr>REPUBLICANISM </vt:lpstr>
      <vt:lpstr>REVOLUTION </vt:lpstr>
      <vt:lpstr>RULE OF LAW</vt:lpstr>
      <vt:lpstr>SECULARISM </vt:lpstr>
      <vt:lpstr>SOCIAL CONTRACT </vt:lpstr>
      <vt:lpstr>CAPITALISM </vt:lpstr>
      <vt:lpstr>COMMUNISM </vt:lpstr>
      <vt:lpstr>INDUSTRIALISM</vt:lpstr>
      <vt:lpstr>LABOR UNIONS</vt:lpstr>
      <vt:lpstr>URBANIZATION </vt:lpstr>
      <vt:lpstr>WORKING CLASS</vt:lpstr>
      <vt:lpstr>IMPERIALISM </vt:lpstr>
      <vt:lpstr>RACISM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2016-02-24T01:48:11Z</dcterms:created>
  <dcterms:modified xsi:type="dcterms:W3CDTF">2018-02-16T02:14:45Z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TC034605219991</vt:lpwstr>
  </property>
</Properties>
</file>