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16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F04C03-EFC4-4E49-845E-D9091C6266A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877ABB-FADB-4334-9031-15C56C8D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7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Forensics B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Which spatter pattern is this?</a:t>
            </a:r>
          </a:p>
          <a:p>
            <a:endParaRPr lang="en-US" sz="3200" dirty="0"/>
          </a:p>
          <a:p>
            <a:r>
              <a:rPr lang="en-US" sz="3200" dirty="0" smtClean="0"/>
              <a:t>What causes it?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31267" y="2422554"/>
            <a:ext cx="4876393" cy="36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400" y="2367092"/>
            <a:ext cx="11150600" cy="459250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What spatter pattern is</a:t>
            </a:r>
          </a:p>
          <a:p>
            <a:pPr marL="0" indent="0">
              <a:buNone/>
            </a:pPr>
            <a:r>
              <a:rPr lang="en-US" sz="2800" dirty="0" smtClean="0"/>
              <a:t> this?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B. What real life events </a:t>
            </a:r>
          </a:p>
          <a:p>
            <a:pPr marL="0" indent="0">
              <a:buNone/>
            </a:pPr>
            <a:r>
              <a:rPr lang="en-US" sz="2800" dirty="0" smtClean="0"/>
              <a:t>would cause This pattern at </a:t>
            </a:r>
          </a:p>
          <a:p>
            <a:pPr marL="0" indent="0">
              <a:buNone/>
            </a:pPr>
            <a:r>
              <a:rPr lang="en-US" sz="2800" dirty="0" smtClean="0"/>
              <a:t>a crime scene?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14" y="2367092"/>
            <a:ext cx="5862910" cy="44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86179"/>
            <a:ext cx="6057900" cy="432267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511800" cy="4402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A.  What spatter pattern is this?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B.  Which way are they going?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C.  How do you know?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57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35917"/>
            <a:ext cx="10364451" cy="159617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Blood</a:t>
            </a:r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8706" y="1044968"/>
            <a:ext cx="5438642" cy="606835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499100" cy="3970208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4400" dirty="0" smtClean="0"/>
              <a:t>What spatter pattern is this?</a:t>
            </a:r>
            <a:endParaRPr lang="en-US" sz="4400" dirty="0"/>
          </a:p>
          <a:p>
            <a:pPr marL="457200" indent="-457200">
              <a:buAutoNum type="alphaUcPeriod"/>
            </a:pPr>
            <a:r>
              <a:rPr lang="en-US" sz="4400" dirty="0" smtClean="0"/>
              <a:t>Where is the victim?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59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DNA</a:t>
            </a:r>
            <a:endParaRPr lang="en-US" sz="9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541626" cy="4402008"/>
          </a:xfrm>
        </p:spPr>
        <p:txBody>
          <a:bodyPr>
            <a:noAutofit/>
          </a:bodyPr>
          <a:lstStyle/>
          <a:p>
            <a:pPr marL="457200" indent="-457200">
              <a:buAutoNum type="alphaUcPeriod"/>
            </a:pPr>
            <a:r>
              <a:rPr lang="en-US" sz="2800" dirty="0" smtClean="0"/>
              <a:t>What are the parts of a DNA molecule?</a:t>
            </a:r>
          </a:p>
          <a:p>
            <a:pPr marL="457200" indent="-457200">
              <a:buAutoNum type="alphaUcPeriod"/>
            </a:pPr>
            <a:endParaRPr lang="en-US" sz="2800" dirty="0"/>
          </a:p>
          <a:p>
            <a:pPr marL="457200" indent="-457200">
              <a:buAutoNum type="alphaUcPeriod"/>
            </a:pPr>
            <a:r>
              <a:rPr lang="en-US" sz="2800" dirty="0" smtClean="0"/>
              <a:t>What makes up the sides of the DNA ladder?</a:t>
            </a:r>
          </a:p>
          <a:p>
            <a:pPr marL="457200" indent="-457200">
              <a:buAutoNum type="alphaUcPeriod"/>
            </a:pPr>
            <a:endParaRPr lang="en-US" sz="2800" dirty="0"/>
          </a:p>
          <a:p>
            <a:pPr marL="457200" indent="-457200">
              <a:buAutoNum type="alphaUcPeriod"/>
            </a:pPr>
            <a:r>
              <a:rPr lang="en-US" sz="2800" dirty="0" smtClean="0"/>
              <a:t>Which nitrogen bases pair together?</a:t>
            </a:r>
          </a:p>
          <a:p>
            <a:pPr marL="457200" indent="-457200">
              <a:buAutoNum type="alphaUcPeriod"/>
            </a:pPr>
            <a:r>
              <a:rPr lang="en-US" sz="2800" dirty="0" smtClean="0"/>
              <a:t>How many hydrogen bonds are between the bases?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0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prstClr val="black"/>
                </a:solidFill>
              </a:rPr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367092"/>
            <a:ext cx="11125200" cy="4275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DNA extraction is the first step in DNA analysis –</a:t>
            </a:r>
          </a:p>
          <a:p>
            <a:pPr marL="0" indent="0">
              <a:buNone/>
            </a:pPr>
            <a:r>
              <a:rPr lang="en-US" sz="3600" dirty="0" smtClean="0"/>
              <a:t>A. Where can you get DNA from?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B. How do you do DNA extraction?  Reagents?  Machines?</a:t>
            </a:r>
          </a:p>
          <a:p>
            <a:pPr marL="0" indent="0">
              <a:buNone/>
            </a:pPr>
            <a:r>
              <a:rPr lang="en-US" sz="3600" dirty="0" smtClean="0"/>
              <a:t>C. What does the DNA look like?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9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prstClr val="black"/>
                </a:solidFill>
              </a:rPr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00" y="2367092"/>
            <a:ext cx="11176000" cy="4148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Polymerase chain reaction (</a:t>
            </a:r>
            <a:r>
              <a:rPr lang="en-US" sz="3200" dirty="0" err="1" smtClean="0">
                <a:solidFill>
                  <a:srgbClr val="FF0000"/>
                </a:solidFill>
              </a:rPr>
              <a:t>pcr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is used to replicate the DNA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Why do we need copies of the DNA?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What needs to go in the test tube in order to make more DNA?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What machine in the lab is used to replicate DNA?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28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prstClr val="black"/>
                </a:solidFill>
              </a:rPr>
              <a:t>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3200" y="2367092"/>
            <a:ext cx="11518900" cy="432168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Gel Electrophoresis makes the DNA visible</a:t>
            </a:r>
          </a:p>
          <a:p>
            <a:endParaRPr lang="en-US" dirty="0"/>
          </a:p>
          <a:p>
            <a:r>
              <a:rPr lang="en-US" dirty="0" smtClean="0"/>
              <a:t>What are these things?  Can you name the </a:t>
            </a:r>
          </a:p>
          <a:p>
            <a:pPr marL="0" indent="0">
              <a:buNone/>
            </a:pPr>
            <a:r>
              <a:rPr lang="en-US" dirty="0" smtClean="0"/>
              <a:t>Equipment needed?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367092"/>
            <a:ext cx="4343400" cy="43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solidFill>
                  <a:prstClr val="black"/>
                </a:solidFill>
              </a:rPr>
              <a:t>DNA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9363" y="2214694"/>
            <a:ext cx="5443015" cy="42496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219700" cy="4351208"/>
          </a:xfrm>
        </p:spPr>
        <p:txBody>
          <a:bodyPr>
            <a:noAutofit/>
          </a:bodyPr>
          <a:lstStyle/>
          <a:p>
            <a:pPr marL="457200" indent="-457200">
              <a:buAutoNum type="alphaLcPeriod"/>
            </a:pPr>
            <a:r>
              <a:rPr lang="en-US" sz="3200" dirty="0" smtClean="0"/>
              <a:t>Are any of these a match?</a:t>
            </a:r>
          </a:p>
          <a:p>
            <a:pPr marL="457200" indent="-457200">
              <a:buAutoNum type="alphaLcPeriod"/>
            </a:pPr>
            <a:r>
              <a:rPr lang="en-US" sz="3200" dirty="0" smtClean="0"/>
              <a:t>Which fragment in the gel is the largest?</a:t>
            </a:r>
          </a:p>
          <a:p>
            <a:pPr marL="457200" indent="-457200">
              <a:buAutoNum type="alphaLcPeriod"/>
            </a:pPr>
            <a:r>
              <a:rPr lang="en-US" sz="3200" dirty="0" smtClean="0"/>
              <a:t>Which are the smallest?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04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Anthro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706726" cy="4363908"/>
          </a:xfrm>
        </p:spPr>
        <p:txBody>
          <a:bodyPr>
            <a:noAutofit/>
          </a:bodyPr>
          <a:lstStyle/>
          <a:p>
            <a:pPr marL="457200" indent="-457200">
              <a:buAutoNum type="alphaUcPeriod"/>
            </a:pPr>
            <a:r>
              <a:rPr lang="en-US" sz="3600" dirty="0" smtClean="0"/>
              <a:t>List several things they can find out by looking at bones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List several tools they would need in the field and in the lab</a:t>
            </a:r>
          </a:p>
          <a:p>
            <a:pPr marL="457200" indent="-457200">
              <a:buAutoNum type="alphaUcPeriod"/>
            </a:pPr>
            <a:r>
              <a:rPr lang="en-US" sz="3600" dirty="0" smtClean="0"/>
              <a:t>Why is metric data more useful than non-metric data?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6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Which forensic specialists would do the following?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eriod"/>
            </a:pPr>
            <a:r>
              <a:rPr lang="en-US" sz="4000" dirty="0" smtClean="0"/>
              <a:t>Examine bones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Examine insects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Run tests for DNA analysis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Run tissue tests for drug identification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Make a clay face from a skull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prstClr val="black"/>
                </a:solidFill>
              </a:rPr>
              <a:t>Anthro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flipH="1">
            <a:off x="-2" y="4764"/>
            <a:ext cx="4025901" cy="68532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05300" y="2367092"/>
            <a:ext cx="7112000" cy="4389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A. Can you identify the major bones of the body?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B. How many bones does a child have?  An Adult?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402113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Anthro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21300" y="2367092"/>
            <a:ext cx="5956300" cy="3887337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4000" dirty="0" smtClean="0"/>
              <a:t>Name the parts of the pelvis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Is this male or female?  How do you know?</a:t>
            </a:r>
            <a:endParaRPr lang="en-US" sz="4000" dirty="0"/>
          </a:p>
        </p:txBody>
      </p:sp>
      <p:pic>
        <p:nvPicPr>
          <p:cNvPr id="3076" name="Picture 4" descr="Image result for unlabelled picture of pelvi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67092"/>
            <a:ext cx="5105400" cy="3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2036894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prstClr val="black"/>
                </a:solidFill>
              </a:rPr>
              <a:t>Anthro</a:t>
            </a:r>
            <a:br>
              <a:rPr lang="en-US" sz="8800" dirty="0" smtClean="0">
                <a:solidFill>
                  <a:prstClr val="black"/>
                </a:solidFill>
              </a:rPr>
            </a:br>
            <a:r>
              <a:rPr lang="en-US" dirty="0" smtClean="0"/>
              <a:t>What race?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List differences due to race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8" descr="bc-107_web-m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775" y="1987897"/>
            <a:ext cx="3702050" cy="4746218"/>
          </a:xfrm>
        </p:spPr>
      </p:pic>
      <p:pic>
        <p:nvPicPr>
          <p:cNvPr id="6" name="Content Placeholder 9" descr="bc-110-md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087706"/>
            <a:ext cx="4546600" cy="4546600"/>
          </a:xfrm>
        </p:spPr>
      </p:pic>
    </p:spTree>
    <p:extLst>
      <p:ext uri="{BB962C8B-B14F-4D97-AF65-F5344CB8AC3E}">
        <p14:creationId xmlns:p14="http://schemas.microsoft.com/office/powerpoint/2010/main" val="29197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900" dirty="0" smtClean="0">
                <a:solidFill>
                  <a:prstClr val="black"/>
                </a:solidFill>
              </a:rPr>
              <a:t>Anthro</a:t>
            </a:r>
            <a:br>
              <a:rPr lang="en-US" sz="7900" dirty="0" smtClean="0">
                <a:solidFill>
                  <a:prstClr val="black"/>
                </a:solidFill>
              </a:rPr>
            </a:br>
            <a:r>
              <a:rPr lang="en-US" altLang="en-US" sz="3200" cap="none" dirty="0">
                <a:solidFill>
                  <a:prstClr val="black"/>
                </a:solidFill>
                <a:latin typeface="Calibri"/>
              </a:rPr>
              <a:t>Gender differences – list all the characteristics that could help you identify gender</a:t>
            </a:r>
            <a:endParaRPr lang="en-US" dirty="0"/>
          </a:p>
        </p:txBody>
      </p:sp>
      <p:pic>
        <p:nvPicPr>
          <p:cNvPr id="7" name="Content Placeholder 6" descr="bc-133-m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2214694"/>
            <a:ext cx="4550826" cy="45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bc-107_web-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1892300"/>
            <a:ext cx="4038600" cy="48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55601"/>
            <a:ext cx="10364451" cy="1859094"/>
          </a:xfrm>
        </p:spPr>
        <p:txBody>
          <a:bodyPr>
            <a:normAutofit fontScale="90000"/>
          </a:bodyPr>
          <a:lstStyle/>
          <a:p>
            <a:r>
              <a:rPr lang="en-US" sz="7900" dirty="0">
                <a:solidFill>
                  <a:prstClr val="black"/>
                </a:solidFill>
              </a:rPr>
              <a:t>Anthro</a:t>
            </a:r>
            <a:r>
              <a:rPr lang="en-US" sz="4000" cap="none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4000" cap="none" dirty="0" smtClean="0">
                <a:solidFill>
                  <a:prstClr val="black"/>
                </a:solidFill>
                <a:latin typeface="Calibri"/>
              </a:rPr>
            </a:br>
            <a:r>
              <a:rPr lang="en-US" sz="4000" cap="none" dirty="0" smtClean="0">
                <a:solidFill>
                  <a:prstClr val="black"/>
                </a:solidFill>
                <a:latin typeface="Calibri"/>
              </a:rPr>
              <a:t>Look </a:t>
            </a:r>
            <a:r>
              <a:rPr lang="en-US" sz="4000" cap="none" dirty="0">
                <a:solidFill>
                  <a:prstClr val="black"/>
                </a:solidFill>
                <a:latin typeface="Calibri"/>
              </a:rPr>
              <a:t>carefully – can you determine the </a:t>
            </a:r>
            <a:r>
              <a:rPr lang="en-US" sz="4000" cap="none" dirty="0" smtClean="0">
                <a:solidFill>
                  <a:prstClr val="black"/>
                </a:solidFill>
                <a:latin typeface="Calibri"/>
              </a:rPr>
              <a:t>race </a:t>
            </a:r>
            <a:r>
              <a:rPr lang="en-US" sz="4000" cap="none" dirty="0">
                <a:solidFill>
                  <a:prstClr val="black"/>
                </a:solidFill>
                <a:latin typeface="Calibri"/>
              </a:rPr>
              <a:t>of these skulls?</a:t>
            </a:r>
            <a:endParaRPr lang="en-US" dirty="0"/>
          </a:p>
        </p:txBody>
      </p:sp>
      <p:pic>
        <p:nvPicPr>
          <p:cNvPr id="4" name="Content Placeholder 6" descr="bc-203-m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12925"/>
            <a:ext cx="459898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bc-211-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812925"/>
            <a:ext cx="3848100" cy="47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100" dirty="0">
                <a:solidFill>
                  <a:prstClr val="black"/>
                </a:solidFill>
              </a:rPr>
              <a:t>Anthro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A. What Bones can be used to determine the height of the victim?  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B. What do you measure?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0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100" dirty="0" smtClean="0">
                <a:solidFill>
                  <a:prstClr val="black"/>
                </a:solidFill>
              </a:rPr>
              <a:t>Anthro</a:t>
            </a:r>
            <a:br>
              <a:rPr lang="en-US" sz="7100" dirty="0" smtClean="0">
                <a:solidFill>
                  <a:prstClr val="black"/>
                </a:solidFill>
              </a:rPr>
            </a:br>
            <a:r>
              <a:rPr lang="en-US" sz="7100" dirty="0" smtClean="0">
                <a:solidFill>
                  <a:prstClr val="black"/>
                </a:solidFill>
              </a:rPr>
              <a:t>Young vs. old – what up?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8501" y="2214694"/>
            <a:ext cx="4584700" cy="42369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11074" y="2214694"/>
            <a:ext cx="4712326" cy="41353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829" y="3289301"/>
            <a:ext cx="3900670" cy="208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30" y="3098800"/>
            <a:ext cx="3417131" cy="24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Entomology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541626" cy="4490908"/>
          </a:xfrm>
        </p:spPr>
        <p:txBody>
          <a:bodyPr>
            <a:noAutofit/>
          </a:bodyPr>
          <a:lstStyle/>
          <a:p>
            <a:r>
              <a:rPr lang="en-US" sz="4400" dirty="0" smtClean="0"/>
              <a:t>We just took the test so I didn’t do slides for this.</a:t>
            </a:r>
          </a:p>
          <a:p>
            <a:endParaRPr lang="en-US" sz="4400" dirty="0"/>
          </a:p>
          <a:p>
            <a:r>
              <a:rPr lang="en-US" sz="4400" dirty="0" smtClean="0"/>
              <a:t>Look over your test – be able to calculate PMI in cases!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6292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Good luck!!!!! </a:t>
            </a:r>
            <a:r>
              <a:rPr lang="en-US" sz="9600" dirty="0" smtClean="0">
                <a:sym typeface="Wingdings" panose="05000000000000000000" pitchFamily="2" charset="2"/>
              </a:rPr>
              <a:t>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Which forensic </a:t>
            </a:r>
            <a:r>
              <a:rPr lang="en-US" sz="4400" u="sng" dirty="0" smtClean="0"/>
              <a:t>unit</a:t>
            </a:r>
            <a:r>
              <a:rPr lang="en-US" sz="4400" dirty="0" smtClean="0"/>
              <a:t> would handle the following?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514350" indent="-514350">
              <a:buAutoNum type="alphaLcPeriod"/>
            </a:pPr>
            <a:r>
              <a:rPr lang="en-US" sz="4000" dirty="0" smtClean="0"/>
              <a:t>Testing bullets and guns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Testing to see if someone was poisoned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Examine arches, loops and whorls</a:t>
            </a:r>
          </a:p>
          <a:p>
            <a:pPr marL="514350" indent="-514350">
              <a:buAutoNum type="alphaLcPeriod"/>
            </a:pPr>
            <a:r>
              <a:rPr lang="en-US" sz="4000" dirty="0" smtClean="0"/>
              <a:t>Processing film and digital images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06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Blood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a. What </a:t>
            </a:r>
            <a:r>
              <a:rPr lang="en-US" sz="3200" dirty="0"/>
              <a:t>are the names of the blood types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B. What does it mean to be + or -?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C. What genotypes can each person with a certain blood type have?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80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579726" cy="4262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A.</a:t>
            </a:r>
            <a:r>
              <a:rPr lang="en-US" dirty="0" smtClean="0"/>
              <a:t> </a:t>
            </a:r>
            <a:r>
              <a:rPr lang="en-US" sz="2800" dirty="0" smtClean="0"/>
              <a:t>What blood type is the universal donor?  Why?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B. What blood type is the universal acceptor?  Why?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(*Make sure you know the difference between antigens and antibodies!)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006600"/>
            <a:ext cx="10541626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 </a:t>
            </a:r>
            <a:r>
              <a:rPr lang="en-US" sz="2400" dirty="0" smtClean="0"/>
              <a:t>A </a:t>
            </a:r>
            <a:r>
              <a:rPr lang="en-US" sz="2400" dirty="0"/>
              <a:t>person with type A+ blood is injured in an accident.  What blood types can be given to them?  Remember to include the + or – in your answer!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</a:t>
            </a:r>
            <a:r>
              <a:rPr lang="en-US" sz="2400" dirty="0">
                <a:solidFill>
                  <a:srgbClr val="FF0000"/>
                </a:solidFill>
              </a:rPr>
              <a:t>A person with AB- blood is injured in an accident.  What blood types can be given to them?  Remember to include the + or – in your answer!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39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5900" y="2328789"/>
            <a:ext cx="10806477" cy="43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7700" y="1892300"/>
            <a:ext cx="10795000" cy="4800600"/>
          </a:xfrm>
        </p:spPr>
        <p:txBody>
          <a:bodyPr/>
          <a:lstStyle/>
          <a:p>
            <a:r>
              <a:rPr lang="en-US" sz="3200" dirty="0" smtClean="0"/>
              <a:t>A.  What test is run on a small sample to determine if it is real blood?</a:t>
            </a:r>
          </a:p>
          <a:p>
            <a:r>
              <a:rPr lang="en-US" sz="3200" dirty="0" smtClean="0"/>
              <a:t>B.  What would indicate a positive result?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C.  What test would Be done on a large area where you suspect a crime has been committed?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D.  What would indicate a positive result?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prstClr val="black"/>
                </a:solidFill>
              </a:rPr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List at least 5 variables that can affect the spatter pattern of blood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61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190</TotalTime>
  <Words>653</Words>
  <Application>Microsoft Office PowerPoint</Application>
  <PresentationFormat>Widescreen</PresentationFormat>
  <Paragraphs>106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Tw Cen MT</vt:lpstr>
      <vt:lpstr>Wingdings</vt:lpstr>
      <vt:lpstr>Droplet</vt:lpstr>
      <vt:lpstr>Forensics B</vt:lpstr>
      <vt:lpstr>Which forensic specialists would do the following?</vt:lpstr>
      <vt:lpstr>Which forensic unit would handle the following?</vt:lpstr>
      <vt:lpstr>Blood</vt:lpstr>
      <vt:lpstr>Blood</vt:lpstr>
      <vt:lpstr>Blood</vt:lpstr>
      <vt:lpstr>Blood</vt:lpstr>
      <vt:lpstr>Blood</vt:lpstr>
      <vt:lpstr>Blood</vt:lpstr>
      <vt:lpstr>Blood</vt:lpstr>
      <vt:lpstr>Blood</vt:lpstr>
      <vt:lpstr>Blood</vt:lpstr>
      <vt:lpstr>Blood</vt:lpstr>
      <vt:lpstr>DNA</vt:lpstr>
      <vt:lpstr>DNA</vt:lpstr>
      <vt:lpstr>DNA</vt:lpstr>
      <vt:lpstr>DNA</vt:lpstr>
      <vt:lpstr>DNA</vt:lpstr>
      <vt:lpstr>Anthro</vt:lpstr>
      <vt:lpstr>Anthro</vt:lpstr>
      <vt:lpstr>Anthro</vt:lpstr>
      <vt:lpstr>Anthro What race? List differences due to race </vt:lpstr>
      <vt:lpstr>Anthro Gender differences – list all the characteristics that could help you identify gender</vt:lpstr>
      <vt:lpstr>Anthro Look carefully – can you determine the race of these skulls?</vt:lpstr>
      <vt:lpstr>Anthro</vt:lpstr>
      <vt:lpstr>Anthro Young vs. old – what up?</vt:lpstr>
      <vt:lpstr>Entomology</vt:lpstr>
      <vt:lpstr>Good luck!!!!! </vt:lpstr>
    </vt:vector>
  </TitlesOfParts>
  <Company>Clarenceville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Forensics B</dc:title>
  <dc:creator>TRISH WAESCHLE</dc:creator>
  <cp:lastModifiedBy>TRISH WAESCHLE</cp:lastModifiedBy>
  <cp:revision>13</cp:revision>
  <dcterms:created xsi:type="dcterms:W3CDTF">2017-06-08T18:53:01Z</dcterms:created>
  <dcterms:modified xsi:type="dcterms:W3CDTF">2017-06-13T13:31:20Z</dcterms:modified>
</cp:coreProperties>
</file>