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599" autoAdjust="0"/>
  </p:normalViewPr>
  <p:slideViewPr>
    <p:cSldViewPr>
      <p:cViewPr varScale="1">
        <p:scale>
          <a:sx n="79" d="100"/>
          <a:sy n="79" d="100"/>
        </p:scale>
        <p:origin x="120" y="72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12/12/2019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12/12/2019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12/12/2019</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12/12/2019</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12/12/2019</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12/12/2019</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12/12/2019</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AFE8FB1-0A7A-443E-AAF7-31D4FA1AA312}" type="datetimeFigureOut">
              <a:rPr lang="en-US"/>
              <a:t>12/12/2019</a:t>
            </a:fld>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AFE8FB1-0A7A-443E-AAF7-31D4FA1AA312}" type="datetimeFigureOut">
              <a:rPr lang="en-US"/>
              <a:t>12/12/2019</a:t>
            </a:fld>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9AFE8FB1-0A7A-443E-AAF7-31D4FA1AA312}" type="datetimeFigureOut">
              <a:rPr lang="en-US"/>
              <a:t>12/12/2019</a:t>
            </a:fld>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12/12/2019</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12/12/2019</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12/12/2019</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Mongols</a:t>
            </a:r>
            <a:endParaRPr lang="en-US" dirty="0"/>
          </a:p>
        </p:txBody>
      </p:sp>
      <p:sp>
        <p:nvSpPr>
          <p:cNvPr id="3" name="Subtitle 2"/>
          <p:cNvSpPr>
            <a:spLocks noGrp="1"/>
          </p:cNvSpPr>
          <p:nvPr>
            <p:ph type="subTitle" idx="1"/>
          </p:nvPr>
        </p:nvSpPr>
        <p:spPr/>
        <p:txBody>
          <a:bodyPr/>
          <a:lstStyle/>
          <a:p>
            <a:r>
              <a:rPr lang="en-US" dirty="0" smtClean="0"/>
              <a:t>Dominance….for a short while. </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Marco Polo</a:t>
            </a:r>
            <a:endParaRPr lang="en-US" dirty="0"/>
          </a:p>
        </p:txBody>
      </p:sp>
      <p:pic>
        <p:nvPicPr>
          <p:cNvPr id="5" name="Content Placeholder 4"/>
          <p:cNvPicPr>
            <a:picLocks noGrp="1" noChangeAspect="1"/>
          </p:cNvPicPr>
          <p:nvPr>
            <p:ph sz="half" idx="1"/>
          </p:nvPr>
        </p:nvPicPr>
        <p:blipFill>
          <a:blip r:embed="rId2"/>
          <a:stretch>
            <a:fillRect/>
          </a:stretch>
        </p:blipFill>
        <p:spPr>
          <a:xfrm>
            <a:off x="1446211" y="1905000"/>
            <a:ext cx="3955859" cy="4267200"/>
          </a:xfrm>
          <a:prstGeom prst="rect">
            <a:avLst/>
          </a:prstGeom>
        </p:spPr>
      </p:pic>
      <p:sp>
        <p:nvSpPr>
          <p:cNvPr id="4" name="Content Placeholder 3"/>
          <p:cNvSpPr>
            <a:spLocks noGrp="1"/>
          </p:cNvSpPr>
          <p:nvPr>
            <p:ph sz="half" idx="2"/>
          </p:nvPr>
        </p:nvSpPr>
        <p:spPr/>
        <p:txBody>
          <a:bodyPr>
            <a:normAutofit lnSpcReduction="10000"/>
          </a:bodyPr>
          <a:lstStyle/>
          <a:p>
            <a:r>
              <a:rPr lang="en-US" dirty="0"/>
              <a:t>Marco Polo, (born c. 1254, Venice </a:t>
            </a:r>
            <a:r>
              <a:rPr lang="en-US" dirty="0" smtClean="0"/>
              <a:t> 1324), </a:t>
            </a:r>
            <a:r>
              <a:rPr lang="en-US" dirty="0"/>
              <a:t>Venetian merchant and adventurer who traveled from Europe to Asia in 1271–95, remaining in China for 17 of those years, and </a:t>
            </a:r>
            <a:r>
              <a:rPr lang="en-US" dirty="0" smtClean="0"/>
              <a:t>whose, “The </a:t>
            </a:r>
            <a:r>
              <a:rPr lang="en-US" dirty="0"/>
              <a:t>Travels of Marco </a:t>
            </a:r>
            <a:r>
              <a:rPr lang="en-US" dirty="0" smtClean="0"/>
              <a:t>Polo”, </a:t>
            </a:r>
            <a:r>
              <a:rPr lang="en-US" dirty="0"/>
              <a:t>is a classic of travel literature</a:t>
            </a:r>
            <a:r>
              <a:rPr lang="en-US" dirty="0" smtClean="0"/>
              <a:t>.</a:t>
            </a:r>
          </a:p>
          <a:p>
            <a:r>
              <a:rPr lang="en-US" dirty="0" smtClean="0"/>
              <a:t>This sparked an interest in West/East relations that hadn’t taken place since Silk Road times. </a:t>
            </a:r>
            <a:endParaRPr lang="en-US" dirty="0"/>
          </a:p>
        </p:txBody>
      </p:sp>
    </p:spTree>
    <p:extLst>
      <p:ext uri="{BB962C8B-B14F-4D97-AF65-F5344CB8AC3E}">
        <p14:creationId xmlns:p14="http://schemas.microsoft.com/office/powerpoint/2010/main" val="36010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Mongols and the Bubonic Plague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9428" y="2362200"/>
            <a:ext cx="5764463" cy="3352800"/>
          </a:xfrm>
        </p:spPr>
      </p:pic>
      <p:sp>
        <p:nvSpPr>
          <p:cNvPr id="4" name="Content Placeholder 3"/>
          <p:cNvSpPr>
            <a:spLocks noGrp="1"/>
          </p:cNvSpPr>
          <p:nvPr>
            <p:ph sz="half" idx="2"/>
          </p:nvPr>
        </p:nvSpPr>
        <p:spPr/>
        <p:txBody>
          <a:bodyPr>
            <a:normAutofit fontScale="85000" lnSpcReduction="20000"/>
          </a:bodyPr>
          <a:lstStyle/>
          <a:p>
            <a:r>
              <a:rPr lang="en-US" dirty="0"/>
              <a:t>In 1344, the Golden Horde decided to recapture </a:t>
            </a:r>
            <a:r>
              <a:rPr lang="en-US" dirty="0" smtClean="0"/>
              <a:t>the city </a:t>
            </a:r>
            <a:r>
              <a:rPr lang="en-US" dirty="0"/>
              <a:t>of Kaffa from the Genoese—Italian traders who had taken the town in the late 1200s. The Mongols </a:t>
            </a:r>
            <a:r>
              <a:rPr lang="en-US" dirty="0" smtClean="0"/>
              <a:t>instituted </a:t>
            </a:r>
            <a:r>
              <a:rPr lang="en-US" dirty="0"/>
              <a:t>a siege, which lasted until </a:t>
            </a:r>
            <a:r>
              <a:rPr lang="en-US" dirty="0" smtClean="0"/>
              <a:t>1347. </a:t>
            </a:r>
            <a:endParaRPr lang="en-US" dirty="0"/>
          </a:p>
          <a:p>
            <a:endParaRPr lang="en-US" dirty="0"/>
          </a:p>
          <a:p>
            <a:r>
              <a:rPr lang="en-US" dirty="0"/>
              <a:t>An Italian lawyer, Gabriele de Mussis, recorded what happened next: "The whole army was affected by a disease which overran the Tartars (Mongols) and killed thousands upon thousands every </a:t>
            </a:r>
            <a:r>
              <a:rPr lang="en-US" dirty="0" smtClean="0"/>
              <a:t>day. The </a:t>
            </a:r>
            <a:r>
              <a:rPr lang="en-US" dirty="0"/>
              <a:t>Mongol leader </a:t>
            </a:r>
            <a:r>
              <a:rPr lang="en-US" dirty="0" smtClean="0"/>
              <a:t>ordered </a:t>
            </a:r>
            <a:r>
              <a:rPr lang="en-US" dirty="0"/>
              <a:t>corpses to be placed in catapults and lobbed into the city in hopes that the intolerable stench would kill everyone inside."</a:t>
            </a:r>
          </a:p>
        </p:txBody>
      </p:sp>
    </p:spTree>
    <p:extLst>
      <p:ext uri="{BB962C8B-B14F-4D97-AF65-F5344CB8AC3E}">
        <p14:creationId xmlns:p14="http://schemas.microsoft.com/office/powerpoint/2010/main" val="105076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the Mongol Empire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6612" y="2514600"/>
            <a:ext cx="4970318" cy="3048000"/>
          </a:xfrm>
        </p:spPr>
      </p:pic>
      <p:sp>
        <p:nvSpPr>
          <p:cNvPr id="4" name="Content Placeholder 3"/>
          <p:cNvSpPr>
            <a:spLocks noGrp="1"/>
          </p:cNvSpPr>
          <p:nvPr>
            <p:ph sz="half" idx="2"/>
          </p:nvPr>
        </p:nvSpPr>
        <p:spPr/>
        <p:txBody>
          <a:bodyPr/>
          <a:lstStyle/>
          <a:p>
            <a:r>
              <a:rPr lang="en-US" dirty="0"/>
              <a:t>After the death of Kublai Khan the Mongol empire stopped expanding and began its decline. The Yuan dynasty became weaker and the Mongols began losing control over khanates in Russia, Central Asia and the Middle East. After Kublai Khan died in 1294, the empire became corrupted.</a:t>
            </a:r>
          </a:p>
        </p:txBody>
      </p:sp>
    </p:spTree>
    <p:extLst>
      <p:ext uri="{BB962C8B-B14F-4D97-AF65-F5344CB8AC3E}">
        <p14:creationId xmlns:p14="http://schemas.microsoft.com/office/powerpoint/2010/main" val="396980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 </a:t>
            </a:r>
            <a:endParaRPr lang="en-US" dirty="0"/>
          </a:p>
        </p:txBody>
      </p:sp>
      <p:sp>
        <p:nvSpPr>
          <p:cNvPr id="6" name="Content Placeholder 5"/>
          <p:cNvSpPr>
            <a:spLocks noGrp="1"/>
          </p:cNvSpPr>
          <p:nvPr>
            <p:ph idx="1"/>
          </p:nvPr>
        </p:nvSpPr>
        <p:spPr/>
        <p:txBody>
          <a:bodyPr>
            <a:normAutofit/>
          </a:bodyPr>
          <a:lstStyle/>
          <a:p>
            <a:r>
              <a:rPr lang="en-US" dirty="0"/>
              <a:t>The Mongol invasions were among the most devastating invasions in global history. Few recorded events in history caused by human actions have been as </a:t>
            </a:r>
            <a:r>
              <a:rPr lang="en-US" dirty="0" smtClean="0"/>
              <a:t>destructive.</a:t>
            </a:r>
          </a:p>
          <a:p>
            <a:r>
              <a:rPr lang="en-US" dirty="0" smtClean="0"/>
              <a:t>Europe </a:t>
            </a:r>
            <a:r>
              <a:rPr lang="en-US" dirty="0"/>
              <a:t>benefited from the invasions as it helped to lower prices in trade goods that now began to flow more greatly. New knowledge also flowed to Europe that helped to combine with shifting attitudes, which eventually launched the </a:t>
            </a:r>
            <a:r>
              <a:rPr lang="en-US" dirty="0" smtClean="0"/>
              <a:t>Renaissance.</a:t>
            </a:r>
          </a:p>
          <a:p>
            <a:r>
              <a:rPr lang="en-US" dirty="0"/>
              <a:t>T</a:t>
            </a:r>
            <a:r>
              <a:rPr lang="en-US" dirty="0" smtClean="0"/>
              <a:t>he </a:t>
            </a:r>
            <a:r>
              <a:rPr lang="en-US" dirty="0"/>
              <a:t>Middle East, declined in political and economic power, as depopulation had major consequences. Policies in China, in part, also adjusted based on experiences with the Mongols, that then led to new rulers in China to become, over time, more isolationist. </a:t>
            </a:r>
          </a:p>
          <a:p>
            <a:endParaRPr lang="en-US" dirty="0"/>
          </a:p>
        </p:txBody>
      </p:sp>
    </p:spTree>
    <p:extLst>
      <p:ext uri="{BB962C8B-B14F-4D97-AF65-F5344CB8AC3E}">
        <p14:creationId xmlns:p14="http://schemas.microsoft.com/office/powerpoint/2010/main" val="276733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large was their empire? </a:t>
            </a:r>
            <a:endParaRPr lang="en-US" dirty="0"/>
          </a:p>
        </p:txBody>
      </p:sp>
      <p:pic>
        <p:nvPicPr>
          <p:cNvPr id="4" name="Content Placeholder 3"/>
          <p:cNvPicPr>
            <a:picLocks noGrp="1" noChangeAspect="1"/>
          </p:cNvPicPr>
          <p:nvPr>
            <p:ph idx="1"/>
          </p:nvPr>
        </p:nvPicPr>
        <p:blipFill>
          <a:blip r:embed="rId2"/>
          <a:stretch>
            <a:fillRect/>
          </a:stretch>
        </p:blipFill>
        <p:spPr>
          <a:xfrm>
            <a:off x="1299499" y="2209800"/>
            <a:ext cx="4801394" cy="3505200"/>
          </a:xfrm>
          <a:prstGeom prst="rect">
            <a:avLst/>
          </a:prstGeom>
        </p:spPr>
      </p:pic>
      <p:sp>
        <p:nvSpPr>
          <p:cNvPr id="5" name="TextBox 4"/>
          <p:cNvSpPr txBox="1"/>
          <p:nvPr/>
        </p:nvSpPr>
        <p:spPr>
          <a:xfrm>
            <a:off x="6780212" y="2057400"/>
            <a:ext cx="4114800" cy="3416320"/>
          </a:xfrm>
          <a:prstGeom prst="rect">
            <a:avLst/>
          </a:prstGeom>
          <a:noFill/>
        </p:spPr>
        <p:txBody>
          <a:bodyPr wrap="square" rtlCol="0">
            <a:spAutoFit/>
          </a:bodyPr>
          <a:lstStyle/>
          <a:p>
            <a:pPr>
              <a:lnSpc>
                <a:spcPct val="90000"/>
              </a:lnSpc>
            </a:pPr>
            <a:r>
              <a:rPr lang="en-US" sz="2400" dirty="0"/>
              <a:t>The Mongol Empire was the largest contiguous empire the world has ever seen. The Mongol Empire covered 9.15 million square miles of land - more than 16% of the earth's landmass. The empire had 110 million people between 1270 and 1309 — more than 25% of the world's population.</a:t>
            </a:r>
          </a:p>
        </p:txBody>
      </p:sp>
    </p:spTree>
    <p:extLst>
      <p:ext uri="{BB962C8B-B14F-4D97-AF65-F5344CB8AC3E}">
        <p14:creationId xmlns:p14="http://schemas.microsoft.com/office/powerpoint/2010/main" val="398197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Genghis Khan</a:t>
            </a:r>
            <a:endParaRPr lang="en-US" dirty="0"/>
          </a:p>
        </p:txBody>
      </p:sp>
      <p:pic>
        <p:nvPicPr>
          <p:cNvPr id="6" name="Content Placeholder 5"/>
          <p:cNvPicPr>
            <a:picLocks noGrp="1" noChangeAspect="1"/>
          </p:cNvPicPr>
          <p:nvPr>
            <p:ph sz="half" idx="1"/>
          </p:nvPr>
        </p:nvPicPr>
        <p:blipFill>
          <a:blip r:embed="rId2"/>
          <a:stretch>
            <a:fillRect/>
          </a:stretch>
        </p:blipFill>
        <p:spPr>
          <a:xfrm>
            <a:off x="1674812" y="2057400"/>
            <a:ext cx="3303270" cy="3886200"/>
          </a:xfrm>
          <a:prstGeom prst="rect">
            <a:avLst/>
          </a:prstGeom>
        </p:spPr>
      </p:pic>
      <p:sp>
        <p:nvSpPr>
          <p:cNvPr id="5" name="Content Placeholder 4"/>
          <p:cNvSpPr>
            <a:spLocks noGrp="1"/>
          </p:cNvSpPr>
          <p:nvPr>
            <p:ph sz="half" idx="2"/>
          </p:nvPr>
        </p:nvSpPr>
        <p:spPr/>
        <p:txBody>
          <a:bodyPr/>
          <a:lstStyle/>
          <a:p>
            <a:r>
              <a:rPr lang="en-US" b="1" dirty="0"/>
              <a:t>Genghis Khan</a:t>
            </a:r>
            <a:r>
              <a:rPr lang="en-US" dirty="0"/>
              <a:t> (born Temüjin, c. 1162 – August 18, 1227) was the founder and first Great </a:t>
            </a:r>
            <a:r>
              <a:rPr lang="en-US" b="1" dirty="0"/>
              <a:t>Khan</a:t>
            </a:r>
            <a:r>
              <a:rPr lang="en-US" dirty="0"/>
              <a:t> of the Mongol Empire, which became the largest contiguous empire in history after his death. He came to power by uniting many of the nomadic tribes of Northeast Asia.</a:t>
            </a:r>
          </a:p>
        </p:txBody>
      </p:sp>
    </p:spTree>
    <p:extLst>
      <p:ext uri="{BB962C8B-B14F-4D97-AF65-F5344CB8AC3E}">
        <p14:creationId xmlns:p14="http://schemas.microsoft.com/office/powerpoint/2010/main" val="238604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Genghis Khan in a nutshell….</a:t>
            </a:r>
            <a:endParaRPr lang="en-US" dirty="0"/>
          </a:p>
        </p:txBody>
      </p:sp>
      <p:sp>
        <p:nvSpPr>
          <p:cNvPr id="6" name="Content Placeholder 5"/>
          <p:cNvSpPr>
            <a:spLocks noGrp="1"/>
          </p:cNvSpPr>
          <p:nvPr>
            <p:ph idx="1"/>
          </p:nvPr>
        </p:nvSpPr>
        <p:spPr/>
        <p:txBody>
          <a:bodyPr>
            <a:normAutofit lnSpcReduction="10000"/>
          </a:bodyPr>
          <a:lstStyle/>
          <a:p>
            <a:r>
              <a:rPr lang="en-US" sz="5400" b="1" dirty="0"/>
              <a:t>I am the punishment of God...If you had not committed great sins, God would not have sent a punishment like me upon you.</a:t>
            </a:r>
          </a:p>
        </p:txBody>
      </p:sp>
    </p:spTree>
    <p:extLst>
      <p:ext uri="{BB962C8B-B14F-4D97-AF65-F5344CB8AC3E}">
        <p14:creationId xmlns:p14="http://schemas.microsoft.com/office/powerpoint/2010/main" val="342003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that occurred- from pastoral nomads to empire</a:t>
            </a:r>
            <a:endParaRPr lang="en-US" dirty="0"/>
          </a:p>
        </p:txBody>
      </p:sp>
      <p:pic>
        <p:nvPicPr>
          <p:cNvPr id="6" name="Content Placeholder 5"/>
          <p:cNvPicPr>
            <a:picLocks noGrp="1" noChangeAspect="1"/>
          </p:cNvPicPr>
          <p:nvPr>
            <p:ph sz="half" idx="1"/>
          </p:nvPr>
        </p:nvPicPr>
        <p:blipFill>
          <a:blip r:embed="rId2"/>
          <a:stretch>
            <a:fillRect/>
          </a:stretch>
        </p:blipFill>
        <p:spPr>
          <a:xfrm>
            <a:off x="455612" y="2438400"/>
            <a:ext cx="5306786" cy="2971800"/>
          </a:xfrm>
          <a:prstGeom prst="rect">
            <a:avLst/>
          </a:prstGeom>
        </p:spPr>
      </p:pic>
      <p:sp>
        <p:nvSpPr>
          <p:cNvPr id="5" name="Content Placeholder 4"/>
          <p:cNvSpPr>
            <a:spLocks noGrp="1"/>
          </p:cNvSpPr>
          <p:nvPr>
            <p:ph sz="half" idx="2"/>
          </p:nvPr>
        </p:nvSpPr>
        <p:spPr/>
        <p:txBody>
          <a:bodyPr/>
          <a:lstStyle/>
          <a:p>
            <a:r>
              <a:rPr lang="en-US" dirty="0" smtClean="0"/>
              <a:t>Mongols were nomads that fought amongst themselves. </a:t>
            </a:r>
          </a:p>
          <a:p>
            <a:r>
              <a:rPr lang="en-US" dirty="0" smtClean="0"/>
              <a:t>Genghis Khan unified the Mongols</a:t>
            </a:r>
          </a:p>
          <a:p>
            <a:r>
              <a:rPr lang="en-US" dirty="0" smtClean="0"/>
              <a:t>They were confident in their military abilities and realized conquest was easier than pastoral nomadism </a:t>
            </a:r>
          </a:p>
          <a:p>
            <a:r>
              <a:rPr lang="en-US" dirty="0" smtClean="0"/>
              <a:t>With their successes, they became more confident. </a:t>
            </a:r>
            <a:endParaRPr lang="en-US" dirty="0"/>
          </a:p>
        </p:txBody>
      </p:sp>
    </p:spTree>
    <p:extLst>
      <p:ext uri="{BB962C8B-B14F-4D97-AF65-F5344CB8AC3E}">
        <p14:creationId xmlns:p14="http://schemas.microsoft.com/office/powerpoint/2010/main" val="33501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 Weapons- They worked</a:t>
            </a:r>
            <a:endParaRPr lang="en-US" dirty="0"/>
          </a:p>
        </p:txBody>
      </p:sp>
      <p:pic>
        <p:nvPicPr>
          <p:cNvPr id="5" name="Content Placeholder 4"/>
          <p:cNvPicPr>
            <a:picLocks noGrp="1" noChangeAspect="1"/>
          </p:cNvPicPr>
          <p:nvPr>
            <p:ph sz="half" idx="1"/>
          </p:nvPr>
        </p:nvPicPr>
        <p:blipFill>
          <a:blip r:embed="rId2"/>
          <a:stretch>
            <a:fillRect/>
          </a:stretch>
        </p:blipFill>
        <p:spPr>
          <a:xfrm>
            <a:off x="1217612" y="1981200"/>
            <a:ext cx="3953083" cy="41148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11651" y="1981200"/>
            <a:ext cx="3698111" cy="4114800"/>
          </a:xfrm>
          <a:prstGeom prst="rect">
            <a:avLst/>
          </a:prstGeom>
        </p:spPr>
      </p:pic>
    </p:spTree>
    <p:extLst>
      <p:ext uri="{BB962C8B-B14F-4D97-AF65-F5344CB8AC3E}">
        <p14:creationId xmlns:p14="http://schemas.microsoft.com/office/powerpoint/2010/main" val="163439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Horse- More important than all of your stuff combined. </a:t>
            </a:r>
            <a:endParaRPr lang="en-US" dirty="0"/>
          </a:p>
        </p:txBody>
      </p:sp>
      <p:sp>
        <p:nvSpPr>
          <p:cNvPr id="3" name="Content Placeholder 2"/>
          <p:cNvSpPr>
            <a:spLocks noGrp="1"/>
          </p:cNvSpPr>
          <p:nvPr>
            <p:ph sz="half" idx="1"/>
          </p:nvPr>
        </p:nvSpPr>
        <p:spPr/>
        <p:txBody>
          <a:bodyPr/>
          <a:lstStyle/>
          <a:p>
            <a:r>
              <a:rPr lang="en-US" dirty="0" smtClean="0"/>
              <a:t>Make a list of all of your possessions. Which are the most important to you? </a:t>
            </a:r>
          </a:p>
          <a:p>
            <a:r>
              <a:rPr lang="en-US" dirty="0" smtClean="0"/>
              <a:t>Times that by 10. </a:t>
            </a:r>
          </a:p>
          <a:p>
            <a:r>
              <a:rPr lang="en-US" dirty="0" smtClean="0"/>
              <a:t>The horse was more important than that to the Mongols. </a:t>
            </a:r>
          </a:p>
          <a:p>
            <a:r>
              <a:rPr lang="en-US" dirty="0" smtClean="0"/>
              <a:t>Mongols were on horses as toddlers. It was their currency, status, means of transportation, and way of life. </a:t>
            </a:r>
            <a:endParaRPr lang="en-US" dirty="0"/>
          </a:p>
        </p:txBody>
      </p:sp>
      <p:pic>
        <p:nvPicPr>
          <p:cNvPr id="5" name="Content Placeholder 4"/>
          <p:cNvPicPr>
            <a:picLocks noGrp="1" noChangeAspect="1"/>
          </p:cNvPicPr>
          <p:nvPr>
            <p:ph sz="half" idx="2"/>
          </p:nvPr>
        </p:nvPicPr>
        <p:blipFill>
          <a:blip r:embed="rId2"/>
          <a:stretch>
            <a:fillRect/>
          </a:stretch>
        </p:blipFill>
        <p:spPr>
          <a:xfrm>
            <a:off x="6323012" y="1933575"/>
            <a:ext cx="4234143" cy="4086225"/>
          </a:xfrm>
          <a:prstGeom prst="rect">
            <a:avLst/>
          </a:prstGeom>
        </p:spPr>
      </p:pic>
    </p:spTree>
    <p:extLst>
      <p:ext uri="{BB962C8B-B14F-4D97-AF65-F5344CB8AC3E}">
        <p14:creationId xmlns:p14="http://schemas.microsoft.com/office/powerpoint/2010/main" val="125662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Kublai Khan </a:t>
            </a:r>
            <a:endParaRPr lang="en-US" dirty="0"/>
          </a:p>
        </p:txBody>
      </p:sp>
      <p:pic>
        <p:nvPicPr>
          <p:cNvPr id="5" name="Content Placeholder 4"/>
          <p:cNvPicPr>
            <a:picLocks noGrp="1" noChangeAspect="1"/>
          </p:cNvPicPr>
          <p:nvPr>
            <p:ph sz="half" idx="1"/>
          </p:nvPr>
        </p:nvPicPr>
        <p:blipFill>
          <a:blip r:embed="rId2"/>
          <a:stretch>
            <a:fillRect/>
          </a:stretch>
        </p:blipFill>
        <p:spPr>
          <a:xfrm>
            <a:off x="379412" y="2476500"/>
            <a:ext cx="5560332" cy="3619500"/>
          </a:xfrm>
          <a:prstGeom prst="rect">
            <a:avLst/>
          </a:prstGeom>
        </p:spPr>
      </p:pic>
      <p:sp>
        <p:nvSpPr>
          <p:cNvPr id="4" name="Content Placeholder 3"/>
          <p:cNvSpPr>
            <a:spLocks noGrp="1"/>
          </p:cNvSpPr>
          <p:nvPr>
            <p:ph sz="half" idx="2"/>
          </p:nvPr>
        </p:nvSpPr>
        <p:spPr/>
        <p:txBody>
          <a:bodyPr/>
          <a:lstStyle/>
          <a:p>
            <a:r>
              <a:rPr lang="en-US" dirty="0"/>
              <a:t>Born in Mongolia in 1215, Kublai Khan rose to power in 1260 and became ruler of the vast Mongolian Empire his grandfather, Genghis Khan, had established. ... His subjugation of the Song Dynasty in southern China made him the first Mongol to rule over the entire country and led to a long period of prosperity for the empire.</a:t>
            </a:r>
          </a:p>
        </p:txBody>
      </p:sp>
    </p:spTree>
    <p:extLst>
      <p:ext uri="{BB962C8B-B14F-4D97-AF65-F5344CB8AC3E}">
        <p14:creationId xmlns:p14="http://schemas.microsoft.com/office/powerpoint/2010/main" val="153090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Mongols spread Islam and Buddhism</a:t>
            </a:r>
            <a:endParaRPr lang="en-US" dirty="0"/>
          </a:p>
        </p:txBody>
      </p:sp>
      <p:pic>
        <p:nvPicPr>
          <p:cNvPr id="5" name="Content Placeholder 4"/>
          <p:cNvPicPr>
            <a:picLocks noGrp="1" noChangeAspect="1"/>
          </p:cNvPicPr>
          <p:nvPr>
            <p:ph sz="half" idx="1"/>
          </p:nvPr>
        </p:nvPicPr>
        <p:blipFill>
          <a:blip r:embed="rId2"/>
          <a:stretch>
            <a:fillRect/>
          </a:stretch>
        </p:blipFill>
        <p:spPr>
          <a:xfrm>
            <a:off x="608012" y="2057400"/>
            <a:ext cx="4419600" cy="3733800"/>
          </a:xfrm>
          <a:prstGeom prst="rect">
            <a:avLst/>
          </a:prstGeom>
        </p:spPr>
      </p:pic>
      <p:sp>
        <p:nvSpPr>
          <p:cNvPr id="4" name="Content Placeholder 3"/>
          <p:cNvSpPr>
            <a:spLocks noGrp="1"/>
          </p:cNvSpPr>
          <p:nvPr>
            <p:ph sz="half" idx="2"/>
          </p:nvPr>
        </p:nvSpPr>
        <p:spPr/>
        <p:txBody>
          <a:bodyPr/>
          <a:lstStyle/>
          <a:p>
            <a:r>
              <a:rPr lang="en-US" dirty="0"/>
              <a:t>The Mongols were highly tolerant of most religions </a:t>
            </a:r>
            <a:r>
              <a:rPr lang="en-US" dirty="0" smtClean="0"/>
              <a:t>and </a:t>
            </a:r>
            <a:r>
              <a:rPr lang="en-US" dirty="0"/>
              <a:t>typically sponsored several at the same time. At the time of Genghis Khan in the 13th century, virtually every religion had found converts, from Buddhism to Eastern Christianity and </a:t>
            </a:r>
            <a:r>
              <a:rPr lang="en-US" dirty="0" smtClean="0"/>
              <a:t> </a:t>
            </a:r>
            <a:r>
              <a:rPr lang="en-US" dirty="0"/>
              <a:t>Islam</a:t>
            </a:r>
            <a:r>
              <a:rPr lang="en-US" dirty="0" smtClean="0"/>
              <a:t>.</a:t>
            </a:r>
          </a:p>
          <a:p>
            <a:r>
              <a:rPr lang="en-US" dirty="0" smtClean="0"/>
              <a:t>Where there were divisions, religion unified. </a:t>
            </a:r>
            <a:endParaRPr lang="en-US" dirty="0"/>
          </a:p>
        </p:txBody>
      </p:sp>
    </p:spTree>
    <p:extLst>
      <p:ext uri="{BB962C8B-B14F-4D97-AF65-F5344CB8AC3E}">
        <p14:creationId xmlns:p14="http://schemas.microsoft.com/office/powerpoint/2010/main" val="16054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40</TotalTime>
  <Words>695</Words>
  <Application>Microsoft Office PowerPoint</Application>
  <PresentationFormat>Custom</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Consolas</vt:lpstr>
      <vt:lpstr>Corbel</vt:lpstr>
      <vt:lpstr>Chalkboard 16x9</vt:lpstr>
      <vt:lpstr>The Mongols</vt:lpstr>
      <vt:lpstr>How large was their empire? </vt:lpstr>
      <vt:lpstr>Genghis Khan</vt:lpstr>
      <vt:lpstr>Genghis Khan in a nutshell….</vt:lpstr>
      <vt:lpstr>Switch that occurred- from pastoral nomads to empire</vt:lpstr>
      <vt:lpstr>Mongol Weapons- They worked</vt:lpstr>
      <vt:lpstr>The Horse- More important than all of your stuff combined. </vt:lpstr>
      <vt:lpstr>Kublai Khan </vt:lpstr>
      <vt:lpstr>Mongols spread Islam and Buddhism</vt:lpstr>
      <vt:lpstr>Marco Polo</vt:lpstr>
      <vt:lpstr>The Mongols and the Bubonic Plague </vt:lpstr>
      <vt:lpstr>Decline of the Mongol Empire </vt:lpstr>
      <vt:lpstr>Conclusion </vt:lpstr>
    </vt:vector>
  </TitlesOfParts>
  <Company>Clarenceville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Mongols</dc:title>
  <dc:creator>Anthony Salciccioli</dc:creator>
  <cp:lastModifiedBy>Anthony Salciccioli</cp:lastModifiedBy>
  <cp:revision>12</cp:revision>
  <dcterms:created xsi:type="dcterms:W3CDTF">2019-12-12T13:56:52Z</dcterms:created>
  <dcterms:modified xsi:type="dcterms:W3CDTF">2019-12-12T20:07:48Z</dcterms:modified>
</cp:coreProperties>
</file>