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BADB"/>
    <a:srgbClr val="1C67BB"/>
    <a:srgbClr val="03042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9" d="100"/>
          <a:sy n="69" d="100"/>
        </p:scale>
        <p:origin x="-1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67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57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9E9FB-EE4C-4302-B2DF-214E479214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326D0-B020-4820-A570-C7B5516ED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A21B2-DBBE-4A9A-8C7B-F55C37301B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F0810-8021-4270-80BA-47B97A6854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B470D-430A-4EBB-8BB8-77706CCF9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A9F52F-B183-4467-9246-1D51A82399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FA8D1-B19E-4347-80FC-686579AD21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D4D0A-D3BE-4DC2-88E6-58E935202C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9BA82-9E26-4750-89E0-5E71C96509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EF844-F173-41AC-A600-CC3A3C096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rgbClr val="03042B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rgbClr val="03042B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03042B"/>
                </a:solidFill>
                <a:latin typeface="+mn-lt"/>
              </a:defRPr>
            </a:lvl1pPr>
          </a:lstStyle>
          <a:p>
            <a:pPr>
              <a:defRPr/>
            </a:pPr>
            <a:fld id="{09CC3DF3-C6DF-42D0-9A31-5D76CFFFD6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3042B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3042B"/>
          </a:solidFill>
          <a:latin typeface="Trebuchet M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3042B"/>
          </a:solidFill>
          <a:latin typeface="Trebuchet M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3042B"/>
          </a:solidFill>
          <a:latin typeface="Trebuchet M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3042B"/>
          </a:solidFill>
          <a:latin typeface="Trebuchet MS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3042B"/>
          </a:solidFill>
          <a:latin typeface="Trebuchet M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3042B"/>
          </a:solidFill>
          <a:latin typeface="Trebuchet M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3042B"/>
          </a:solidFill>
          <a:latin typeface="Trebuchet M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3042B"/>
          </a:solidFill>
          <a:latin typeface="Trebuchet M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3042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3042B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3042B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3042B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3042B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3042B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3042B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3042B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3042B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opperplate Gothic Bold" pitchFamily="34" charset="0"/>
              </a:rPr>
              <a:t>Quantitative Research Project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>
                <a:latin typeface="Copperplate Gothic Bold" pitchFamily="34" charset="0"/>
              </a:rPr>
              <a:t>Clarenceville High School Sociology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opperplate Gothic Bold" pitchFamily="34" charset="0"/>
              </a:rPr>
              <a:t>Step IV Cont. 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opperplate Gothic Bold" pitchFamily="34" charset="0"/>
              </a:rPr>
              <a:t>Choose correct sample that is representative and appropriate. </a:t>
            </a:r>
          </a:p>
          <a:p>
            <a:pPr eaLnBrk="1" hangingPunct="1"/>
            <a:r>
              <a:rPr lang="en-US" smtClean="0">
                <a:latin typeface="Copperplate Gothic Bold" pitchFamily="34" charset="0"/>
              </a:rPr>
              <a:t>Maintain ethics in your dealings by maintaining anonymity and decorum. </a:t>
            </a:r>
          </a:p>
          <a:p>
            <a:pPr eaLnBrk="1" hangingPunct="1"/>
            <a:r>
              <a:rPr lang="en-US" smtClean="0">
                <a:latin typeface="Copperplate Gothic Bold" pitchFamily="34" charset="0"/>
              </a:rPr>
              <a:t>Make surveys and questionnaires clear and simple to understand.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opperplate Gothic Bold" pitchFamily="34" charset="0"/>
              </a:rPr>
              <a:t>Step V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eaLnBrk="1" hangingPunct="1"/>
            <a:r>
              <a:rPr lang="en-US" u="sng" smtClean="0">
                <a:latin typeface="Copperplate Gothic Bold" pitchFamily="34" charset="0"/>
              </a:rPr>
              <a:t>Collect data </a:t>
            </a:r>
            <a:r>
              <a:rPr lang="en-US" smtClean="0">
                <a:latin typeface="Copperplate Gothic Bold" pitchFamily="34" charset="0"/>
              </a:rPr>
              <a:t>by using surveys or questionnaires.</a:t>
            </a:r>
          </a:p>
          <a:p>
            <a:pPr eaLnBrk="1" hangingPunct="1"/>
            <a:r>
              <a:rPr lang="en-US" smtClean="0">
                <a:latin typeface="Copperplate Gothic Bold" pitchFamily="34" charset="0"/>
              </a:rPr>
              <a:t>Organization is imperative. </a:t>
            </a:r>
          </a:p>
          <a:p>
            <a:pPr eaLnBrk="1" hangingPunct="1"/>
            <a:r>
              <a:rPr lang="en-US" smtClean="0">
                <a:latin typeface="Copperplate Gothic Bold" pitchFamily="34" charset="0"/>
              </a:rPr>
              <a:t>Collect data as efficiently as possible.</a:t>
            </a:r>
          </a:p>
          <a:p>
            <a:pPr eaLnBrk="1" hangingPunct="1"/>
            <a:r>
              <a:rPr lang="en-US" smtClean="0">
                <a:latin typeface="Copperplate Gothic Bold" pitchFamily="34" charset="0"/>
              </a:rPr>
              <a:t>Maintain ethics and give people time to properly complete the questions. </a:t>
            </a:r>
          </a:p>
          <a:p>
            <a:pPr eaLnBrk="1" hangingPunct="1"/>
            <a:r>
              <a:rPr lang="en-US" smtClean="0">
                <a:latin typeface="Copperplate Gothic Bold" pitchFamily="34" charset="0"/>
              </a:rPr>
              <a:t>This is called, “going out in the field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opperplate Gothic Bold" pitchFamily="34" charset="0"/>
              </a:rPr>
              <a:t>Step VI- </a:t>
            </a:r>
            <a:r>
              <a:rPr lang="en-US" u="sng" smtClean="0">
                <a:latin typeface="Copperplate Gothic Bold" pitchFamily="34" charset="0"/>
              </a:rPr>
              <a:t>Analyze the data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opperplate Gothic Bold" pitchFamily="34" charset="0"/>
              </a:rPr>
              <a:t>Make charts with the demographics on the x-axis and the research questions on the y-axis. Make tally marks to create charts that give you a visual to evaluate. </a:t>
            </a:r>
          </a:p>
          <a:p>
            <a:pPr eaLnBrk="1" hangingPunct="1"/>
            <a:endParaRPr lang="en-US" smtClean="0">
              <a:latin typeface="Copperplate Gothic Bold" pitchFamily="34" charset="0"/>
            </a:endParaRPr>
          </a:p>
          <a:p>
            <a:pPr eaLnBrk="1" hangingPunct="1"/>
            <a:endParaRPr lang="en-US" smtClean="0">
              <a:latin typeface="Copperplate Gothic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opperplate Gothic Bold" pitchFamily="34" charset="0"/>
              </a:rPr>
              <a:t>EXAMPLE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402907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54480"/>
                <a:gridCol w="1554480"/>
                <a:gridCol w="1554480"/>
                <a:gridCol w="1554480"/>
                <a:gridCol w="155448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Grade</a:t>
                      </a:r>
                      <a:r>
                        <a:rPr lang="en-US" baseline="0" dirty="0" smtClean="0"/>
                        <a:t> 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Grade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Grade 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Grade 12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A.</a:t>
                      </a:r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B.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C.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D.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opperplate Gothic Bold" pitchFamily="34" charset="0"/>
              </a:rPr>
              <a:t>Step VI Cont.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>
                <a:latin typeface="Copperplate Gothic Bold" pitchFamily="34" charset="0"/>
              </a:rPr>
              <a:t>Establish mean, median and mode where appropriate. </a:t>
            </a:r>
          </a:p>
          <a:p>
            <a:pPr eaLnBrk="1" hangingPunct="1">
              <a:buFontTx/>
              <a:buNone/>
            </a:pPr>
            <a:r>
              <a:rPr lang="en-US" i="1" u="sng" smtClean="0">
                <a:latin typeface="Copperplate Gothic Bold" pitchFamily="34" charset="0"/>
              </a:rPr>
              <a:t>Mean- </a:t>
            </a:r>
            <a:r>
              <a:rPr lang="en-US" i="1" smtClean="0">
                <a:latin typeface="Copperplate Gothic Bold" pitchFamily="34" charset="0"/>
              </a:rPr>
              <a:t>average of all numbers </a:t>
            </a:r>
          </a:p>
          <a:p>
            <a:pPr eaLnBrk="1" hangingPunct="1">
              <a:buFontTx/>
              <a:buNone/>
            </a:pPr>
            <a:endParaRPr lang="en-US" i="1" smtClean="0">
              <a:latin typeface="Copperplate Gothic Bold" pitchFamily="34" charset="0"/>
            </a:endParaRPr>
          </a:p>
          <a:p>
            <a:pPr eaLnBrk="1" hangingPunct="1">
              <a:buFontTx/>
              <a:buNone/>
            </a:pPr>
            <a:r>
              <a:rPr lang="en-US" i="1" smtClean="0">
                <a:latin typeface="Copperplate Gothic Bold" pitchFamily="34" charset="0"/>
              </a:rPr>
              <a:t>3, 7, 10, 5, 6, 3, 1, 9, 7, 2 /10=</a:t>
            </a:r>
          </a:p>
          <a:p>
            <a:pPr eaLnBrk="1" hangingPunct="1">
              <a:buFontTx/>
              <a:buNone/>
            </a:pPr>
            <a:r>
              <a:rPr lang="en-US" i="1" smtClean="0">
                <a:latin typeface="Copperplate Gothic Bold" pitchFamily="34" charset="0"/>
              </a:rPr>
              <a:t>Mean of 5.3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opperplate Gothic Bold" pitchFamily="34" charset="0"/>
              </a:rPr>
              <a:t>Step VI Cont. 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u="sng" smtClean="0">
                <a:latin typeface="Copperplate Gothic Bold" pitchFamily="34" charset="0"/>
              </a:rPr>
              <a:t>Median- </a:t>
            </a:r>
            <a:r>
              <a:rPr lang="en-US" smtClean="0">
                <a:latin typeface="Copperplate Gothic Bold" pitchFamily="34" charset="0"/>
              </a:rPr>
              <a:t>Number that is in the middle. Arrange all of your numbers in order from lowest to highest to determine. </a:t>
            </a:r>
          </a:p>
          <a:p>
            <a:pPr eaLnBrk="1" hangingPunct="1"/>
            <a:endParaRPr lang="en-US" u="sng" smtClean="0">
              <a:latin typeface="Copperplate Gothic Bold" pitchFamily="34" charset="0"/>
            </a:endParaRPr>
          </a:p>
          <a:p>
            <a:pPr eaLnBrk="1" hangingPunct="1"/>
            <a:r>
              <a:rPr lang="en-US" smtClean="0">
                <a:latin typeface="Copperplate Gothic Bold" pitchFamily="34" charset="0"/>
              </a:rPr>
              <a:t>1, 1, 2, 3, 4, </a:t>
            </a:r>
            <a:r>
              <a:rPr lang="en-US" sz="4800" b="1" u="sng" smtClean="0">
                <a:latin typeface="Copperplate Gothic Bold" pitchFamily="34" charset="0"/>
              </a:rPr>
              <a:t>5</a:t>
            </a:r>
            <a:r>
              <a:rPr lang="en-US" smtClean="0">
                <a:latin typeface="Copperplate Gothic Bold" pitchFamily="34" charset="0"/>
              </a:rPr>
              <a:t>, 7, 9, 10, 10, 10- Median of 5.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opperplate Gothic Bold" pitchFamily="34" charset="0"/>
              </a:rPr>
              <a:t>Step VI cont. 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u="sng" smtClean="0">
                <a:latin typeface="Copperplate Gothic Bold" pitchFamily="34" charset="0"/>
              </a:rPr>
              <a:t>Mode- </a:t>
            </a:r>
            <a:r>
              <a:rPr lang="en-US" smtClean="0">
                <a:latin typeface="Copperplate Gothic Bold" pitchFamily="34" charset="0"/>
              </a:rPr>
              <a:t>Number that occurs the most frequently. Arrange numbers like you did for median. </a:t>
            </a:r>
          </a:p>
          <a:p>
            <a:pPr eaLnBrk="1" hangingPunct="1"/>
            <a:r>
              <a:rPr lang="en-US" smtClean="0">
                <a:latin typeface="Copperplate Gothic Bold" pitchFamily="34" charset="0"/>
              </a:rPr>
              <a:t>1, 1, 2, 3, 4, 5, 7, 9, 10, 10, 10- </a:t>
            </a:r>
          </a:p>
          <a:p>
            <a:pPr eaLnBrk="1" hangingPunct="1"/>
            <a:r>
              <a:rPr lang="en-US" smtClean="0">
                <a:latin typeface="Copperplate Gothic Bold" pitchFamily="34" charset="0"/>
              </a:rPr>
              <a:t>Mode of 10 because it was answered the highest number of times. </a:t>
            </a:r>
          </a:p>
          <a:p>
            <a:pPr eaLnBrk="1" hangingPunct="1"/>
            <a:endParaRPr lang="en-US" smtClean="0">
              <a:latin typeface="Copperplate Gothic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latin typeface="Copperplate Gothic Bold" pitchFamily="34" charset="0"/>
              </a:rPr>
              <a:t>STEP I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latin typeface="Copperplate Gothic Bold" pitchFamily="34" charset="0"/>
              </a:rPr>
              <a:t>I. </a:t>
            </a:r>
            <a:r>
              <a:rPr lang="en-US" sz="4000" u="sng" smtClean="0">
                <a:latin typeface="Copperplate Gothic Bold" pitchFamily="34" charset="0"/>
              </a:rPr>
              <a:t>Identify the Problem</a:t>
            </a:r>
            <a:r>
              <a:rPr lang="en-US" sz="4000" smtClean="0">
                <a:latin typeface="Copperplate Gothic Bold" pitchFamily="34" charset="0"/>
              </a:rPr>
              <a:t>: State what the focus of your study is. Explain the merits and needs to study your issue. 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opperplate Gothic Bold" pitchFamily="34" charset="0"/>
              </a:rPr>
              <a:t>STEP II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u="sng" smtClean="0">
                <a:latin typeface="Copperplate Gothic Bold" pitchFamily="34" charset="0"/>
              </a:rPr>
              <a:t>Review the Literature</a:t>
            </a:r>
            <a:r>
              <a:rPr lang="en-US" sz="2800" smtClean="0">
                <a:latin typeface="Copperplate Gothic Bold" pitchFamily="34" charset="0"/>
              </a:rPr>
              <a:t>: All subjects require investigation before you make a hypothesis. State the finding along with the source. Use the footnote citations that you learn in your English classes. </a:t>
            </a:r>
            <a:r>
              <a:rPr lang="en-US" sz="2800" b="1" u="sng" smtClean="0">
                <a:latin typeface="Copperplate Gothic Bold" pitchFamily="34" charset="0"/>
              </a:rPr>
              <a:t>3 DISTINCT SOURCES MINIMUM!!!!!</a:t>
            </a:r>
            <a:endParaRPr lang="en-US" sz="2800" smtClean="0">
              <a:latin typeface="Copperplate Gothic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opperplate Gothic Bold" pitchFamily="34" charset="0"/>
              </a:rPr>
              <a:t>Step iii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u="sng" smtClean="0">
                <a:latin typeface="Copperplate Gothic Bold" pitchFamily="34" charset="0"/>
              </a:rPr>
              <a:t>Hypothesis:</a:t>
            </a:r>
            <a:r>
              <a:rPr lang="en-US" smtClean="0">
                <a:latin typeface="Copperplate Gothic Bold" pitchFamily="34" charset="0"/>
              </a:rPr>
              <a:t> This is your theory of what your study will yield. It must be testable using data. You can have several or one depending on the nature of your study.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opperplate Gothic Bold" pitchFamily="34" charset="0"/>
              </a:rPr>
              <a:t>Step IV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u="sng" smtClean="0">
                <a:latin typeface="Copperplate Gothic Bold" pitchFamily="34" charset="0"/>
              </a:rPr>
              <a:t>Devise your plan of action</a:t>
            </a:r>
            <a:r>
              <a:rPr lang="en-US" smtClean="0">
                <a:latin typeface="Copperplate Gothic Bold" pitchFamily="34" charset="0"/>
              </a:rPr>
              <a:t>: </a:t>
            </a:r>
          </a:p>
          <a:p>
            <a:pPr eaLnBrk="1" hangingPunct="1"/>
            <a:endParaRPr lang="en-US" smtClean="0">
              <a:latin typeface="Copperplate Gothic Bold" pitchFamily="34" charset="0"/>
            </a:endParaRPr>
          </a:p>
          <a:p>
            <a:pPr eaLnBrk="1" hangingPunct="1"/>
            <a:r>
              <a:rPr lang="en-US" smtClean="0">
                <a:latin typeface="Copperplate Gothic Bold" pitchFamily="34" charset="0"/>
              </a:rPr>
              <a:t>You need to have n=40 respondents and maintain a </a:t>
            </a:r>
            <a:r>
              <a:rPr lang="en-US" i="1" u="sng" smtClean="0">
                <a:latin typeface="Copperplate Gothic Bold" pitchFamily="34" charset="0"/>
              </a:rPr>
              <a:t>representative sample</a:t>
            </a:r>
          </a:p>
          <a:p>
            <a:pPr eaLnBrk="1" hangingPunct="1"/>
            <a:r>
              <a:rPr lang="en-US" smtClean="0">
                <a:latin typeface="Copperplate Gothic Bold" pitchFamily="34" charset="0"/>
              </a:rPr>
              <a:t>3 demographic questions: i.e. race, grade, gender, age.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opperplate Gothic Bold" pitchFamily="34" charset="0"/>
              </a:rPr>
              <a:t>Step IV cont.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opperplate Gothic Bold" pitchFamily="34" charset="0"/>
              </a:rPr>
              <a:t>7 research questions. i.e. Questions that you would not know without investigation. Such as people’s feelings, opinions and unknown data.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opperplate Gothic Bold" pitchFamily="34" charset="0"/>
              </a:rPr>
              <a:t>Step IV cont. 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opperplate Gothic Bold" pitchFamily="34" charset="0"/>
              </a:rPr>
              <a:t>Close-ended questions. Here are some examples: </a:t>
            </a:r>
          </a:p>
          <a:p>
            <a:pPr eaLnBrk="1" hangingPunct="1">
              <a:buFontTx/>
              <a:buNone/>
            </a:pPr>
            <a:r>
              <a:rPr lang="en-US" smtClean="0">
                <a:latin typeface="Copperplate Gothic Bold" pitchFamily="34" charset="0"/>
              </a:rPr>
              <a:t>1. Multiple Choice: </a:t>
            </a:r>
          </a:p>
          <a:p>
            <a:pPr eaLnBrk="1" hangingPunct="1"/>
            <a:r>
              <a:rPr lang="en-US" smtClean="0">
                <a:latin typeface="Copperplate Gothic Bold" pitchFamily="34" charset="0"/>
              </a:rPr>
              <a:t>Question: You do this: </a:t>
            </a:r>
          </a:p>
          <a:p>
            <a:pPr eaLnBrk="1" hangingPunct="1"/>
            <a:r>
              <a:rPr lang="en-US" smtClean="0">
                <a:latin typeface="Copperplate Gothic Bold" pitchFamily="34" charset="0"/>
              </a:rPr>
              <a:t>A. 0-25%	B. 26-50%</a:t>
            </a:r>
          </a:p>
          <a:p>
            <a:pPr eaLnBrk="1" hangingPunct="1"/>
            <a:r>
              <a:rPr lang="en-US" smtClean="0">
                <a:latin typeface="Copperplate Gothic Bold" pitchFamily="34" charset="0"/>
              </a:rPr>
              <a:t>C. 51-75%	D. 76-100%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opperplate Gothic Bold" pitchFamily="34" charset="0"/>
              </a:rPr>
              <a:t>Step IV cont.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opperplate Gothic Bold" pitchFamily="34" charset="0"/>
              </a:rPr>
              <a:t>2. Numerical opinions: </a:t>
            </a:r>
          </a:p>
          <a:p>
            <a:pPr eaLnBrk="1" hangingPunct="1"/>
            <a:endParaRPr lang="en-US" smtClean="0">
              <a:latin typeface="Copperplate Gothic Bold" pitchFamily="34" charset="0"/>
            </a:endParaRPr>
          </a:p>
          <a:p>
            <a:pPr eaLnBrk="1" hangingPunct="1"/>
            <a:r>
              <a:rPr lang="en-US" smtClean="0">
                <a:latin typeface="Copperplate Gothic Bold" pitchFamily="34" charset="0"/>
              </a:rPr>
              <a:t>On a scale of 1-10, how do you rate: </a:t>
            </a:r>
          </a:p>
          <a:p>
            <a:pPr eaLnBrk="1" hangingPunct="1"/>
            <a:endParaRPr lang="en-US" smtClean="0">
              <a:latin typeface="Copperplate Gothic Bold" pitchFamily="34" charset="0"/>
            </a:endParaRPr>
          </a:p>
          <a:p>
            <a:pPr lvl="1" eaLnBrk="1" hangingPunct="1"/>
            <a:r>
              <a:rPr lang="en-US" smtClean="0">
                <a:latin typeface="Copperplate Gothic Bold" pitchFamily="34" charset="0"/>
              </a:rPr>
              <a:t>1---2---3---4---5---6---7---8---9---10</a:t>
            </a:r>
          </a:p>
          <a:p>
            <a:pPr eaLnBrk="1" hangingPunct="1"/>
            <a:r>
              <a:rPr lang="en-US" sz="1600" smtClean="0">
                <a:latin typeface="Copperplate Gothic Bold" pitchFamily="34" charset="0"/>
              </a:rPr>
              <a:t>Never	Sometimes	Often	                  Daily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opperplate Gothic Bold" pitchFamily="34" charset="0"/>
              </a:rPr>
              <a:t>Step IV cont.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opperplate Gothic Bold" pitchFamily="34" charset="0"/>
              </a:rPr>
              <a:t>Circle items that apply: </a:t>
            </a:r>
          </a:p>
          <a:p>
            <a:pPr eaLnBrk="1" hangingPunct="1"/>
            <a:endParaRPr lang="en-US" smtClean="0">
              <a:latin typeface="Copperplate Gothic Bold" pitchFamily="34" charset="0"/>
            </a:endParaRPr>
          </a:p>
          <a:p>
            <a:pPr eaLnBrk="1" hangingPunct="1"/>
            <a:r>
              <a:rPr lang="en-US" smtClean="0">
                <a:latin typeface="Copperplate Gothic Bold" pitchFamily="34" charset="0"/>
              </a:rPr>
              <a:t>Q: Which of these 3 items best describe you? </a:t>
            </a:r>
          </a:p>
          <a:p>
            <a:pPr eaLnBrk="1" hangingPunct="1"/>
            <a:r>
              <a:rPr lang="en-US" sz="2400" smtClean="0">
                <a:latin typeface="Copperplate Gothic Bold" pitchFamily="34" charset="0"/>
              </a:rPr>
              <a:t>PRETTY		* UGLY	* FUNNY</a:t>
            </a:r>
          </a:p>
          <a:p>
            <a:pPr eaLnBrk="1" hangingPunct="1"/>
            <a:r>
              <a:rPr lang="en-US" sz="2400" smtClean="0">
                <a:latin typeface="Copperplate Gothic Bold" pitchFamily="34" charset="0"/>
              </a:rPr>
              <a:t>TALL		* STINKY	* SMART</a:t>
            </a:r>
          </a:p>
          <a:p>
            <a:pPr eaLnBrk="1" hangingPunct="1"/>
            <a:r>
              <a:rPr lang="en-US" sz="2400" smtClean="0">
                <a:latin typeface="Copperplate Gothic Bold" pitchFamily="34" charset="0"/>
              </a:rPr>
              <a:t>SILLY		* BLOATED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_0702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TR_0702</Template>
  <TotalTime>185</TotalTime>
  <Words>443</Words>
  <Application>Microsoft Office PowerPoint</Application>
  <PresentationFormat>On-screen Show (4:3)</PresentationFormat>
  <Paragraphs>77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Times</vt:lpstr>
      <vt:lpstr>Arial</vt:lpstr>
      <vt:lpstr>Trebuchet MS</vt:lpstr>
      <vt:lpstr>Calibri</vt:lpstr>
      <vt:lpstr>Copperplate Gothic Bold</vt:lpstr>
      <vt:lpstr>TR_0702</vt:lpstr>
      <vt:lpstr>TR_0702</vt:lpstr>
      <vt:lpstr>Quantitative Research Project</vt:lpstr>
      <vt:lpstr>STEP I</vt:lpstr>
      <vt:lpstr>STEP II</vt:lpstr>
      <vt:lpstr>Step iii</vt:lpstr>
      <vt:lpstr>Step IV</vt:lpstr>
      <vt:lpstr>Step IV cont.</vt:lpstr>
      <vt:lpstr>Step IV cont. </vt:lpstr>
      <vt:lpstr>Step IV cont.</vt:lpstr>
      <vt:lpstr>Step IV cont.</vt:lpstr>
      <vt:lpstr>Step IV Cont. </vt:lpstr>
      <vt:lpstr>Step V</vt:lpstr>
      <vt:lpstr>Step VI- Analyze the data</vt:lpstr>
      <vt:lpstr>EXAMPLE </vt:lpstr>
      <vt:lpstr>Step VI Cont.</vt:lpstr>
      <vt:lpstr>Step VI Cont. </vt:lpstr>
      <vt:lpstr>Step VI cont. 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Quantitative Research Project</dc:title>
  <dc:subject>Template Ready</dc:subject>
  <dc:creator>Anthony</dc:creator>
  <cp:keywords>Education</cp:keywords>
  <cp:lastModifiedBy>Teacher</cp:lastModifiedBy>
  <cp:revision>13</cp:revision>
  <dcterms:created xsi:type="dcterms:W3CDTF">2009-12-02T01:15:50Z</dcterms:created>
  <dcterms:modified xsi:type="dcterms:W3CDTF">2011-12-14T19:05:56Z</dcterms:modified>
  <cp:category>Education</cp:category>
</cp:coreProperties>
</file>