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6" r:id="rId3"/>
    <p:sldId id="315" r:id="rId4"/>
    <p:sldId id="281" r:id="rId5"/>
    <p:sldId id="309" r:id="rId6"/>
    <p:sldId id="285" r:id="rId7"/>
    <p:sldId id="283" r:id="rId8"/>
    <p:sldId id="286" r:id="rId9"/>
    <p:sldId id="287" r:id="rId10"/>
    <p:sldId id="288" r:id="rId11"/>
    <p:sldId id="290" r:id="rId12"/>
    <p:sldId id="291" r:id="rId13"/>
    <p:sldId id="292" r:id="rId14"/>
    <p:sldId id="293" r:id="rId15"/>
    <p:sldId id="297" r:id="rId16"/>
    <p:sldId id="299" r:id="rId17"/>
    <p:sldId id="300" r:id="rId18"/>
    <p:sldId id="301" r:id="rId19"/>
    <p:sldId id="303" r:id="rId20"/>
    <p:sldId id="304" r:id="rId21"/>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0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0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0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000" kern="1200">
        <a:solidFill>
          <a:schemeClr val="tx1"/>
        </a:solidFill>
        <a:latin typeface="Times New Roman" panose="02020603050405020304" pitchFamily="18" charset="0"/>
        <a:ea typeface="+mn-ea"/>
        <a:cs typeface="+mn-cs"/>
      </a:defRPr>
    </a:lvl5pPr>
    <a:lvl6pPr marL="2286000" algn="l" defTabSz="914400" rtl="0" eaLnBrk="1" latinLnBrk="0" hangingPunct="1">
      <a:defRPr sz="2000" kern="1200">
        <a:solidFill>
          <a:schemeClr val="tx1"/>
        </a:solidFill>
        <a:latin typeface="Times New Roman" panose="02020603050405020304" pitchFamily="18" charset="0"/>
        <a:ea typeface="+mn-ea"/>
        <a:cs typeface="+mn-cs"/>
      </a:defRPr>
    </a:lvl6pPr>
    <a:lvl7pPr marL="2743200" algn="l" defTabSz="914400" rtl="0" eaLnBrk="1" latinLnBrk="0" hangingPunct="1">
      <a:defRPr sz="2000" kern="1200">
        <a:solidFill>
          <a:schemeClr val="tx1"/>
        </a:solidFill>
        <a:latin typeface="Times New Roman" panose="02020603050405020304" pitchFamily="18" charset="0"/>
        <a:ea typeface="+mn-ea"/>
        <a:cs typeface="+mn-cs"/>
      </a:defRPr>
    </a:lvl7pPr>
    <a:lvl8pPr marL="3200400" algn="l" defTabSz="914400" rtl="0" eaLnBrk="1" latinLnBrk="0" hangingPunct="1">
      <a:defRPr sz="2000" kern="1200">
        <a:solidFill>
          <a:schemeClr val="tx1"/>
        </a:solidFill>
        <a:latin typeface="Times New Roman" panose="02020603050405020304" pitchFamily="18" charset="0"/>
        <a:ea typeface="+mn-ea"/>
        <a:cs typeface="+mn-cs"/>
      </a:defRPr>
    </a:lvl8pPr>
    <a:lvl9pPr marL="3657600" algn="l" defTabSz="914400" rtl="0" eaLnBrk="1" latinLnBrk="0" hangingPunct="1">
      <a:defRPr sz="20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66FFFF"/>
    <a:srgbClr val="006600"/>
    <a:srgbClr val="A50021"/>
    <a:srgbClr val="FFFF00"/>
    <a:srgbClr val="990033"/>
    <a:srgbClr val="CC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01" autoAdjust="0"/>
    <p:restoredTop sz="94595" autoAdjust="0"/>
  </p:normalViewPr>
  <p:slideViewPr>
    <p:cSldViewPr>
      <p:cViewPr varScale="1">
        <p:scale>
          <a:sx n="81" d="100"/>
          <a:sy n="81" d="100"/>
        </p:scale>
        <p:origin x="145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75E66FAD-DCFD-4A88-A2F2-518174BD39E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956FB78-FB53-4885-9707-3E1550D837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B78AC59-5449-4C15-81C7-AA3AC7324A01}"/>
              </a:ext>
            </a:extLst>
          </p:cNvPr>
          <p:cNvSpPr>
            <a:spLocks noGrp="1" noChangeArrowheads="1"/>
          </p:cNvSpPr>
          <p:nvPr>
            <p:ph type="sldNum" sz="quarter" idx="12"/>
          </p:nvPr>
        </p:nvSpPr>
        <p:spPr>
          <a:ln/>
        </p:spPr>
        <p:txBody>
          <a:bodyPr/>
          <a:lstStyle>
            <a:lvl1pPr>
              <a:defRPr/>
            </a:lvl1pPr>
          </a:lstStyle>
          <a:p>
            <a:fld id="{4D5E234E-FD24-4503-AA7B-1EF425D04F5C}" type="slidenum">
              <a:rPr lang="en-US" altLang="en-US"/>
              <a:pPr/>
              <a:t>‹#›</a:t>
            </a:fld>
            <a:endParaRPr lang="en-US" altLang="en-US"/>
          </a:p>
        </p:txBody>
      </p:sp>
    </p:spTree>
    <p:extLst>
      <p:ext uri="{BB962C8B-B14F-4D97-AF65-F5344CB8AC3E}">
        <p14:creationId xmlns:p14="http://schemas.microsoft.com/office/powerpoint/2010/main" val="3170824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182E670-C5D4-4DB2-9DD0-C8509F3DE33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EEE83A9-0AA2-418A-B5DD-CF2E5F93D21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E9A342A-F91D-4DDF-B312-F65B36D2C95A}"/>
              </a:ext>
            </a:extLst>
          </p:cNvPr>
          <p:cNvSpPr>
            <a:spLocks noGrp="1" noChangeArrowheads="1"/>
          </p:cNvSpPr>
          <p:nvPr>
            <p:ph type="sldNum" sz="quarter" idx="12"/>
          </p:nvPr>
        </p:nvSpPr>
        <p:spPr>
          <a:ln/>
        </p:spPr>
        <p:txBody>
          <a:bodyPr/>
          <a:lstStyle>
            <a:lvl1pPr>
              <a:defRPr/>
            </a:lvl1pPr>
          </a:lstStyle>
          <a:p>
            <a:fld id="{FB9129E9-2DEB-4BA2-9F6D-8D05AFB4330F}" type="slidenum">
              <a:rPr lang="en-US" altLang="en-US"/>
              <a:pPr/>
              <a:t>‹#›</a:t>
            </a:fld>
            <a:endParaRPr lang="en-US" altLang="en-US"/>
          </a:p>
        </p:txBody>
      </p:sp>
    </p:spTree>
    <p:extLst>
      <p:ext uri="{BB962C8B-B14F-4D97-AF65-F5344CB8AC3E}">
        <p14:creationId xmlns:p14="http://schemas.microsoft.com/office/powerpoint/2010/main" val="641951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281EAD3-5AAE-4021-B98F-704A1ADDBC7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A1DAC5A-21FB-4014-828C-F6E528C0FF5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13BBCB2-A306-4B37-B4D7-76309A0BD98B}"/>
              </a:ext>
            </a:extLst>
          </p:cNvPr>
          <p:cNvSpPr>
            <a:spLocks noGrp="1" noChangeArrowheads="1"/>
          </p:cNvSpPr>
          <p:nvPr>
            <p:ph type="sldNum" sz="quarter" idx="12"/>
          </p:nvPr>
        </p:nvSpPr>
        <p:spPr>
          <a:ln/>
        </p:spPr>
        <p:txBody>
          <a:bodyPr/>
          <a:lstStyle>
            <a:lvl1pPr>
              <a:defRPr/>
            </a:lvl1pPr>
          </a:lstStyle>
          <a:p>
            <a:fld id="{D1F3DBC5-1CFF-4DE4-A465-A7310E209B44}" type="slidenum">
              <a:rPr lang="en-US" altLang="en-US"/>
              <a:pPr/>
              <a:t>‹#›</a:t>
            </a:fld>
            <a:endParaRPr lang="en-US" altLang="en-US"/>
          </a:p>
        </p:txBody>
      </p:sp>
    </p:spTree>
    <p:extLst>
      <p:ext uri="{BB962C8B-B14F-4D97-AF65-F5344CB8AC3E}">
        <p14:creationId xmlns:p14="http://schemas.microsoft.com/office/powerpoint/2010/main" val="1572059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B740A07E-ADA2-4AAF-811C-AFF690DB28B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A6426E6-084F-442F-8E9D-0D79A2BF53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6B5184F-0ABB-4BEB-A7E7-9986068FD9CA}"/>
              </a:ext>
            </a:extLst>
          </p:cNvPr>
          <p:cNvSpPr>
            <a:spLocks noGrp="1" noChangeArrowheads="1"/>
          </p:cNvSpPr>
          <p:nvPr>
            <p:ph type="sldNum" sz="quarter" idx="12"/>
          </p:nvPr>
        </p:nvSpPr>
        <p:spPr>
          <a:ln/>
        </p:spPr>
        <p:txBody>
          <a:bodyPr/>
          <a:lstStyle>
            <a:lvl1pPr>
              <a:defRPr/>
            </a:lvl1pPr>
          </a:lstStyle>
          <a:p>
            <a:fld id="{6848F5BD-0F64-47CA-8FF3-3B98361E2154}" type="slidenum">
              <a:rPr lang="en-US" altLang="en-US"/>
              <a:pPr/>
              <a:t>‹#›</a:t>
            </a:fld>
            <a:endParaRPr lang="en-US" altLang="en-US"/>
          </a:p>
        </p:txBody>
      </p:sp>
    </p:spTree>
    <p:extLst>
      <p:ext uri="{BB962C8B-B14F-4D97-AF65-F5344CB8AC3E}">
        <p14:creationId xmlns:p14="http://schemas.microsoft.com/office/powerpoint/2010/main" val="1279366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59F04A8-5DB9-49C4-ADCB-0392BDC2658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B383F54-54EE-4774-BD1A-7948C7903BD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68B203D-99E6-47D3-B304-9EC32A1F3F7E}"/>
              </a:ext>
            </a:extLst>
          </p:cNvPr>
          <p:cNvSpPr>
            <a:spLocks noGrp="1" noChangeArrowheads="1"/>
          </p:cNvSpPr>
          <p:nvPr>
            <p:ph type="sldNum" sz="quarter" idx="12"/>
          </p:nvPr>
        </p:nvSpPr>
        <p:spPr>
          <a:ln/>
        </p:spPr>
        <p:txBody>
          <a:bodyPr/>
          <a:lstStyle>
            <a:lvl1pPr>
              <a:defRPr/>
            </a:lvl1pPr>
          </a:lstStyle>
          <a:p>
            <a:fld id="{1DE3B895-6947-4024-AF35-47CFCE8A5286}" type="slidenum">
              <a:rPr lang="en-US" altLang="en-US"/>
              <a:pPr/>
              <a:t>‹#›</a:t>
            </a:fld>
            <a:endParaRPr lang="en-US" altLang="en-US"/>
          </a:p>
        </p:txBody>
      </p:sp>
    </p:spTree>
    <p:extLst>
      <p:ext uri="{BB962C8B-B14F-4D97-AF65-F5344CB8AC3E}">
        <p14:creationId xmlns:p14="http://schemas.microsoft.com/office/powerpoint/2010/main" val="3530883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40AAE34-8B15-4D57-A325-DC81A27D2F7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2987E10-94CB-4338-867D-F0E6F26F04D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9D6C14F-5705-4411-87B3-67265C8385DB}"/>
              </a:ext>
            </a:extLst>
          </p:cNvPr>
          <p:cNvSpPr>
            <a:spLocks noGrp="1" noChangeArrowheads="1"/>
          </p:cNvSpPr>
          <p:nvPr>
            <p:ph type="sldNum" sz="quarter" idx="12"/>
          </p:nvPr>
        </p:nvSpPr>
        <p:spPr>
          <a:ln/>
        </p:spPr>
        <p:txBody>
          <a:bodyPr/>
          <a:lstStyle>
            <a:lvl1pPr>
              <a:defRPr/>
            </a:lvl1pPr>
          </a:lstStyle>
          <a:p>
            <a:fld id="{7C612BE4-AC4D-4FBC-99BE-3B7D52EA382F}" type="slidenum">
              <a:rPr lang="en-US" altLang="en-US"/>
              <a:pPr/>
              <a:t>‹#›</a:t>
            </a:fld>
            <a:endParaRPr lang="en-US" altLang="en-US"/>
          </a:p>
        </p:txBody>
      </p:sp>
    </p:spTree>
    <p:extLst>
      <p:ext uri="{BB962C8B-B14F-4D97-AF65-F5344CB8AC3E}">
        <p14:creationId xmlns:p14="http://schemas.microsoft.com/office/powerpoint/2010/main" val="2333198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3AAF4F6-67AA-45F9-B066-EBBFE2F8A02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C2B0F28-CC61-40E3-AC81-C04A490461A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8B11D45-FDE0-4713-A8C5-FD818F70892A}"/>
              </a:ext>
            </a:extLst>
          </p:cNvPr>
          <p:cNvSpPr>
            <a:spLocks noGrp="1" noChangeArrowheads="1"/>
          </p:cNvSpPr>
          <p:nvPr>
            <p:ph type="sldNum" sz="quarter" idx="12"/>
          </p:nvPr>
        </p:nvSpPr>
        <p:spPr>
          <a:ln/>
        </p:spPr>
        <p:txBody>
          <a:bodyPr/>
          <a:lstStyle>
            <a:lvl1pPr>
              <a:defRPr/>
            </a:lvl1pPr>
          </a:lstStyle>
          <a:p>
            <a:fld id="{A41E5908-7403-41C1-86F0-B8A6353D3C2E}" type="slidenum">
              <a:rPr lang="en-US" altLang="en-US"/>
              <a:pPr/>
              <a:t>‹#›</a:t>
            </a:fld>
            <a:endParaRPr lang="en-US" altLang="en-US"/>
          </a:p>
        </p:txBody>
      </p:sp>
    </p:spTree>
    <p:extLst>
      <p:ext uri="{BB962C8B-B14F-4D97-AF65-F5344CB8AC3E}">
        <p14:creationId xmlns:p14="http://schemas.microsoft.com/office/powerpoint/2010/main" val="2655474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48813EC-7DEF-431C-BC27-634A2074222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67F60C16-BD02-484B-91BD-4B1682482CB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6B79FA5E-8190-4EFE-8341-7B9B1C791A3F}"/>
              </a:ext>
            </a:extLst>
          </p:cNvPr>
          <p:cNvSpPr>
            <a:spLocks noGrp="1" noChangeArrowheads="1"/>
          </p:cNvSpPr>
          <p:nvPr>
            <p:ph type="sldNum" sz="quarter" idx="12"/>
          </p:nvPr>
        </p:nvSpPr>
        <p:spPr>
          <a:ln/>
        </p:spPr>
        <p:txBody>
          <a:bodyPr/>
          <a:lstStyle>
            <a:lvl1pPr>
              <a:defRPr/>
            </a:lvl1pPr>
          </a:lstStyle>
          <a:p>
            <a:fld id="{46B8CC2B-EC1E-4E48-8CAA-483C9634FDBC}" type="slidenum">
              <a:rPr lang="en-US" altLang="en-US"/>
              <a:pPr/>
              <a:t>‹#›</a:t>
            </a:fld>
            <a:endParaRPr lang="en-US" altLang="en-US"/>
          </a:p>
        </p:txBody>
      </p:sp>
    </p:spTree>
    <p:extLst>
      <p:ext uri="{BB962C8B-B14F-4D97-AF65-F5344CB8AC3E}">
        <p14:creationId xmlns:p14="http://schemas.microsoft.com/office/powerpoint/2010/main" val="3135929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897A184-3F0E-4B96-BF1F-D9F5E681AD1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3E50856-8FAC-4159-94BE-167CFFDA455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B352CB2-2511-449A-8E6B-62FF2D843954}"/>
              </a:ext>
            </a:extLst>
          </p:cNvPr>
          <p:cNvSpPr>
            <a:spLocks noGrp="1" noChangeArrowheads="1"/>
          </p:cNvSpPr>
          <p:nvPr>
            <p:ph type="sldNum" sz="quarter" idx="12"/>
          </p:nvPr>
        </p:nvSpPr>
        <p:spPr>
          <a:ln/>
        </p:spPr>
        <p:txBody>
          <a:bodyPr/>
          <a:lstStyle>
            <a:lvl1pPr>
              <a:defRPr/>
            </a:lvl1pPr>
          </a:lstStyle>
          <a:p>
            <a:fld id="{FE0A8A81-34B8-4A36-B6E8-B39BBEE5BE44}" type="slidenum">
              <a:rPr lang="en-US" altLang="en-US"/>
              <a:pPr/>
              <a:t>‹#›</a:t>
            </a:fld>
            <a:endParaRPr lang="en-US" altLang="en-US"/>
          </a:p>
        </p:txBody>
      </p:sp>
    </p:spTree>
    <p:extLst>
      <p:ext uri="{BB962C8B-B14F-4D97-AF65-F5344CB8AC3E}">
        <p14:creationId xmlns:p14="http://schemas.microsoft.com/office/powerpoint/2010/main" val="482053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A767203-5EF9-4217-810F-AA879188A73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F688127-1E72-4B15-A5B3-806FD21904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EE94F987-07B4-446F-95EB-347E71C3BD20}"/>
              </a:ext>
            </a:extLst>
          </p:cNvPr>
          <p:cNvSpPr>
            <a:spLocks noGrp="1" noChangeArrowheads="1"/>
          </p:cNvSpPr>
          <p:nvPr>
            <p:ph type="sldNum" sz="quarter" idx="12"/>
          </p:nvPr>
        </p:nvSpPr>
        <p:spPr>
          <a:ln/>
        </p:spPr>
        <p:txBody>
          <a:bodyPr/>
          <a:lstStyle>
            <a:lvl1pPr>
              <a:defRPr/>
            </a:lvl1pPr>
          </a:lstStyle>
          <a:p>
            <a:fld id="{18B52F2F-9B8F-42E1-A116-5A20C0269C94}" type="slidenum">
              <a:rPr lang="en-US" altLang="en-US"/>
              <a:pPr/>
              <a:t>‹#›</a:t>
            </a:fld>
            <a:endParaRPr lang="en-US" altLang="en-US"/>
          </a:p>
        </p:txBody>
      </p:sp>
    </p:spTree>
    <p:extLst>
      <p:ext uri="{BB962C8B-B14F-4D97-AF65-F5344CB8AC3E}">
        <p14:creationId xmlns:p14="http://schemas.microsoft.com/office/powerpoint/2010/main" val="279814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C68C209-1A66-4EBA-8964-B8993BF6F4D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EA6A6D5-2B81-442B-9A2D-BA86C9272A6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E205E27-20CD-4C4A-BB9F-8C9E9679BEEF}"/>
              </a:ext>
            </a:extLst>
          </p:cNvPr>
          <p:cNvSpPr>
            <a:spLocks noGrp="1" noChangeArrowheads="1"/>
          </p:cNvSpPr>
          <p:nvPr>
            <p:ph type="sldNum" sz="quarter" idx="12"/>
          </p:nvPr>
        </p:nvSpPr>
        <p:spPr>
          <a:ln/>
        </p:spPr>
        <p:txBody>
          <a:bodyPr/>
          <a:lstStyle>
            <a:lvl1pPr>
              <a:defRPr/>
            </a:lvl1pPr>
          </a:lstStyle>
          <a:p>
            <a:fld id="{E8E12DBF-5D3D-416A-B492-9593FFA7C2BB}" type="slidenum">
              <a:rPr lang="en-US" altLang="en-US"/>
              <a:pPr/>
              <a:t>‹#›</a:t>
            </a:fld>
            <a:endParaRPr lang="en-US" altLang="en-US"/>
          </a:p>
        </p:txBody>
      </p:sp>
    </p:spTree>
    <p:extLst>
      <p:ext uri="{BB962C8B-B14F-4D97-AF65-F5344CB8AC3E}">
        <p14:creationId xmlns:p14="http://schemas.microsoft.com/office/powerpoint/2010/main" val="1608793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09491EF-BA5A-4219-8B4B-9C04513E760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9AB201C-4B96-4F64-BE16-B33BD8416B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E141696-39AF-4FE5-8C38-0E415A56C479}"/>
              </a:ext>
            </a:extLst>
          </p:cNvPr>
          <p:cNvSpPr>
            <a:spLocks noGrp="1" noChangeArrowheads="1"/>
          </p:cNvSpPr>
          <p:nvPr>
            <p:ph type="sldNum" sz="quarter" idx="12"/>
          </p:nvPr>
        </p:nvSpPr>
        <p:spPr>
          <a:ln/>
        </p:spPr>
        <p:txBody>
          <a:bodyPr/>
          <a:lstStyle>
            <a:lvl1pPr>
              <a:defRPr/>
            </a:lvl1pPr>
          </a:lstStyle>
          <a:p>
            <a:fld id="{C3768D59-B0B5-4197-8751-FA436741FEF3}" type="slidenum">
              <a:rPr lang="en-US" altLang="en-US"/>
              <a:pPr/>
              <a:t>‹#›</a:t>
            </a:fld>
            <a:endParaRPr lang="en-US" altLang="en-US"/>
          </a:p>
        </p:txBody>
      </p:sp>
    </p:spTree>
    <p:extLst>
      <p:ext uri="{BB962C8B-B14F-4D97-AF65-F5344CB8AC3E}">
        <p14:creationId xmlns:p14="http://schemas.microsoft.com/office/powerpoint/2010/main" val="417517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C844CA6-5EFB-4858-A7BF-DBCEB21C6F3C}"/>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979A06A-D4E6-44DA-ADAB-4121AF775C27}"/>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51C8277C-8022-4D99-865E-5DE1058E704D}"/>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a:extLst>
              <a:ext uri="{FF2B5EF4-FFF2-40B4-BE49-F238E27FC236}">
                <a16:creationId xmlns:a16="http://schemas.microsoft.com/office/drawing/2014/main" id="{2E312077-1B38-4D7E-8D86-BEEE84C7BD18}"/>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a:extLst>
              <a:ext uri="{FF2B5EF4-FFF2-40B4-BE49-F238E27FC236}">
                <a16:creationId xmlns:a16="http://schemas.microsoft.com/office/drawing/2014/main" id="{EA963A27-D238-488D-B473-3C68E23E9C65}"/>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F977B2F-49A8-4A48-83EB-2737C463B78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http://jeff-lab.queensu.ca/stat/sas/sasman/sashtml/gref/images/01329359.gif" TargetMode="External"/><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geocities.com/CollegePark/Classroom/9912/ancientsonghay.html"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painting06">
            <a:extLst>
              <a:ext uri="{FF2B5EF4-FFF2-40B4-BE49-F238E27FC236}">
                <a16:creationId xmlns:a16="http://schemas.microsoft.com/office/drawing/2014/main" id="{2E0B588C-CF25-4B10-9FD5-88E9ED18E8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457201"/>
            <a:ext cx="5638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WordArt 2">
            <a:extLst>
              <a:ext uri="{FF2B5EF4-FFF2-40B4-BE49-F238E27FC236}">
                <a16:creationId xmlns:a16="http://schemas.microsoft.com/office/drawing/2014/main" id="{E3AFE11C-5B84-4730-A902-403C6E884606}"/>
              </a:ext>
            </a:extLst>
          </p:cNvPr>
          <p:cNvSpPr>
            <a:spLocks noChangeArrowheads="1" noChangeShapeType="1" noTextEdit="1"/>
          </p:cNvSpPr>
          <p:nvPr/>
        </p:nvSpPr>
        <p:spPr bwMode="auto">
          <a:xfrm>
            <a:off x="0" y="4191000"/>
            <a:ext cx="9144000" cy="2076450"/>
          </a:xfrm>
          <a:prstGeom prst="rect">
            <a:avLst/>
          </a:prstGeom>
        </p:spPr>
        <p:txBody>
          <a:bodyPr wrap="none" fromWordArt="1">
            <a:prstTxWarp prst="textFadeUp">
              <a:avLst>
                <a:gd name="adj" fmla="val 9991"/>
              </a:avLst>
            </a:prstTxWarp>
          </a:bodyPr>
          <a:lstStyle/>
          <a:p>
            <a:pPr algn="ctr"/>
            <a:r>
              <a:rPr lang="en-US" sz="3600"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outerShdw>
                </a:effectLst>
                <a:latin typeface="Arial Black" panose="020B0A04020102020204" pitchFamily="34" charset="0"/>
              </a:rPr>
              <a:t>Day 70: Kingdoms of Africa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mosque">
            <a:extLst>
              <a:ext uri="{FF2B5EF4-FFF2-40B4-BE49-F238E27FC236}">
                <a16:creationId xmlns:a16="http://schemas.microsoft.com/office/drawing/2014/main" id="{CE7977D0-A4F0-4DD0-9B13-967C391C10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9016"/>
          <a:stretch>
            <a:fillRect/>
          </a:stretch>
        </p:blipFill>
        <p:spPr bwMode="auto">
          <a:xfrm>
            <a:off x="1066800" y="914400"/>
            <a:ext cx="4648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WordArt 4">
            <a:extLst>
              <a:ext uri="{FF2B5EF4-FFF2-40B4-BE49-F238E27FC236}">
                <a16:creationId xmlns:a16="http://schemas.microsoft.com/office/drawing/2014/main" id="{C31222D6-86AA-436D-A4E5-CABE740F0855}"/>
              </a:ext>
            </a:extLst>
          </p:cNvPr>
          <p:cNvSpPr>
            <a:spLocks noChangeArrowheads="1" noChangeShapeType="1" noTextEdit="1"/>
          </p:cNvSpPr>
          <p:nvPr/>
        </p:nvSpPr>
        <p:spPr bwMode="auto">
          <a:xfrm>
            <a:off x="2667000" y="1524000"/>
            <a:ext cx="4419600" cy="3581400"/>
          </a:xfrm>
          <a:prstGeom prst="rect">
            <a:avLst/>
          </a:prstGeom>
        </p:spPr>
        <p:txBody>
          <a:bodyPr wrap="none" fromWordArt="1">
            <a:prstTxWarp prst="textFadeUp">
              <a:avLst>
                <a:gd name="adj" fmla="val 9991"/>
              </a:avLst>
            </a:prstTxWarp>
          </a:bodyPr>
          <a:lstStyle/>
          <a:p>
            <a:pPr algn="ctr"/>
            <a:r>
              <a:rPr lang="en-US" sz="3600"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Black" panose="020B0A04020102020204" pitchFamily="34" charset="0"/>
              </a:rPr>
              <a:t>Mali</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4">
            <a:extLst>
              <a:ext uri="{FF2B5EF4-FFF2-40B4-BE49-F238E27FC236}">
                <a16:creationId xmlns:a16="http://schemas.microsoft.com/office/drawing/2014/main" id="{F995A7E3-6716-42E1-AAEF-B851EF6B3179}"/>
              </a:ext>
            </a:extLst>
          </p:cNvPr>
          <p:cNvSpPr txBox="1">
            <a:spLocks noChangeArrowheads="1"/>
          </p:cNvSpPr>
          <p:nvPr/>
        </p:nvSpPr>
        <p:spPr bwMode="auto">
          <a:xfrm>
            <a:off x="838200" y="838200"/>
            <a:ext cx="7620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en-US" sz="2400">
                <a:solidFill>
                  <a:schemeClr val="accent2"/>
                </a:solidFill>
                <a:latin typeface="Perpetua" panose="02020502060401020303" pitchFamily="18" charset="0"/>
              </a:rPr>
              <a:t>A powerful king named Sundiata ruled this area from around 1230-1255 AD. He led the people in conquering and expanding his kingdom to be as great as Ghana had been.</a:t>
            </a:r>
          </a:p>
        </p:txBody>
      </p:sp>
      <p:pic>
        <p:nvPicPr>
          <p:cNvPr id="36869" name="Picture 5" descr="kingmaligoldad1375">
            <a:extLst>
              <a:ext uri="{FF2B5EF4-FFF2-40B4-BE49-F238E27FC236}">
                <a16:creationId xmlns:a16="http://schemas.microsoft.com/office/drawing/2014/main" id="{87EC8C85-CE2D-48CD-9B9C-CC95A251D0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2667000"/>
            <a:ext cx="4114800"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7">
            <a:extLst>
              <a:ext uri="{FF2B5EF4-FFF2-40B4-BE49-F238E27FC236}">
                <a16:creationId xmlns:a16="http://schemas.microsoft.com/office/drawing/2014/main" id="{8C80E7CC-9F02-481F-826B-AE0E4531A5DF}"/>
              </a:ext>
            </a:extLst>
          </p:cNvPr>
          <p:cNvSpPr txBox="1">
            <a:spLocks noChangeArrowheads="1"/>
          </p:cNvSpPr>
          <p:nvPr/>
        </p:nvSpPr>
        <p:spPr bwMode="auto">
          <a:xfrm>
            <a:off x="685800" y="3276600"/>
            <a:ext cx="32004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en-US">
                <a:latin typeface="Perpetua" panose="02020502060401020303" pitchFamily="18" charset="0"/>
              </a:rPr>
              <a:t>Perhaps the greatest king of Mali was Mansa Musa (1312-1337). He developed the gold and salt trade of Mali and his kingdom became very powerful and rich.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36869"/>
                                        </p:tgtEl>
                                        <p:attrNameLst>
                                          <p:attrName>style.visibility</p:attrName>
                                        </p:attrNameLst>
                                      </p:cBhvr>
                                      <p:to>
                                        <p:strVal val="visible"/>
                                      </p:to>
                                    </p:set>
                                    <p:animEffect transition="in" filter="diamond(in)">
                                      <p:cBhvr>
                                        <p:cTn id="7" dur="2000"/>
                                        <p:tgtEl>
                                          <p:spTgt spid="36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a:extLst>
              <a:ext uri="{FF2B5EF4-FFF2-40B4-BE49-F238E27FC236}">
                <a16:creationId xmlns:a16="http://schemas.microsoft.com/office/drawing/2014/main" id="{7AAD76F2-B333-4079-83C1-11B2A2BE6584}"/>
              </a:ext>
            </a:extLst>
          </p:cNvPr>
          <p:cNvSpPr txBox="1">
            <a:spLocks noChangeArrowheads="1"/>
          </p:cNvSpPr>
          <p:nvPr/>
        </p:nvSpPr>
        <p:spPr bwMode="auto">
          <a:xfrm>
            <a:off x="533400" y="533400"/>
            <a:ext cx="83058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en-US" sz="2800">
                <a:solidFill>
                  <a:srgbClr val="CC0000"/>
                </a:solidFill>
                <a:latin typeface="Perpetua" panose="02020502060401020303" pitchFamily="18" charset="0"/>
              </a:rPr>
              <a:t>Mansa Musa was a Muslim, meaning he followed the religion of Islam. He built many beautiful mosques or Islamic temples in western Africa.</a:t>
            </a:r>
          </a:p>
        </p:txBody>
      </p:sp>
      <p:pic>
        <p:nvPicPr>
          <p:cNvPr id="26627" name="Picture 6" descr="djenne">
            <a:extLst>
              <a:ext uri="{FF2B5EF4-FFF2-40B4-BE49-F238E27FC236}">
                <a16:creationId xmlns:a16="http://schemas.microsoft.com/office/drawing/2014/main" id="{87D36476-9C41-4E0B-8568-F43F4565B5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2691"/>
          <a:stretch>
            <a:fillRect/>
          </a:stretch>
        </p:blipFill>
        <p:spPr bwMode="auto">
          <a:xfrm>
            <a:off x="2209800" y="2209800"/>
            <a:ext cx="6629400"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4">
            <a:extLst>
              <a:ext uri="{FF2B5EF4-FFF2-40B4-BE49-F238E27FC236}">
                <a16:creationId xmlns:a16="http://schemas.microsoft.com/office/drawing/2014/main" id="{D5376643-15F9-4D57-B3B9-79BD12081760}"/>
              </a:ext>
            </a:extLst>
          </p:cNvPr>
          <p:cNvSpPr txBox="1">
            <a:spLocks noChangeArrowheads="1"/>
          </p:cNvSpPr>
          <p:nvPr/>
        </p:nvSpPr>
        <p:spPr bwMode="auto">
          <a:xfrm>
            <a:off x="1143000" y="914400"/>
            <a:ext cx="74676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en-US" sz="2400">
                <a:solidFill>
                  <a:schemeClr val="accent2"/>
                </a:solidFill>
                <a:latin typeface="Perpetua" panose="02020502060401020303" pitchFamily="18" charset="0"/>
              </a:rPr>
              <a:t>In 1324 Mansa Musa made his Hajj to Mecca. He arrived with 60,000 servants and followers and 80 camels carrying more than 4,000 pounds of gold to be distributed among the poor. Of the 12,000 servants 500 carried a staff of pure gold. This showed his power and wealth to the other people he visited.</a:t>
            </a:r>
            <a:endParaRPr lang="en-US" altLang="en-US" sz="2400">
              <a:latin typeface="Perpetua" panose="02020502060401020303" pitchFamily="18" charset="0"/>
            </a:endParaRPr>
          </a:p>
        </p:txBody>
      </p:sp>
      <p:pic>
        <p:nvPicPr>
          <p:cNvPr id="27651" name="Picture 7" descr="mansamusag">
            <a:extLst>
              <a:ext uri="{FF2B5EF4-FFF2-40B4-BE49-F238E27FC236}">
                <a16:creationId xmlns:a16="http://schemas.microsoft.com/office/drawing/2014/main" id="{2E08F006-1833-4743-B510-DF09EDF774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661201"/>
            <a:ext cx="26670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3775F39A-9839-4851-862D-F7A2FD6046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3661200"/>
            <a:ext cx="3352800" cy="245744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a:extLst>
              <a:ext uri="{FF2B5EF4-FFF2-40B4-BE49-F238E27FC236}">
                <a16:creationId xmlns:a16="http://schemas.microsoft.com/office/drawing/2014/main" id="{B979D1BA-C79B-49FC-9AAC-75C4DD24D250}"/>
              </a:ext>
            </a:extLst>
          </p:cNvPr>
          <p:cNvSpPr txBox="1">
            <a:spLocks noChangeArrowheads="1"/>
          </p:cNvSpPr>
          <p:nvPr/>
        </p:nvSpPr>
        <p:spPr bwMode="auto">
          <a:xfrm>
            <a:off x="685800" y="381000"/>
            <a:ext cx="69342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en-US" sz="2400">
                <a:solidFill>
                  <a:srgbClr val="990033"/>
                </a:solidFill>
                <a:latin typeface="Perpetua" panose="02020502060401020303" pitchFamily="18" charset="0"/>
              </a:rPr>
              <a:t>When Mansa Musa died there were no kings as powerful as he was to follow. The great kingdom of Mali weakened. Eventually a group of people  known as Berbers came into the area and other people came up from the south to claim territory that was once part of the kingdom. Although Mali fell, another advanced African kingdom took its place, the kingdom of Songhai.</a:t>
            </a:r>
          </a:p>
        </p:txBody>
      </p:sp>
      <p:pic>
        <p:nvPicPr>
          <p:cNvPr id="28675" name="Picture 6" descr="berbers">
            <a:extLst>
              <a:ext uri="{FF2B5EF4-FFF2-40B4-BE49-F238E27FC236}">
                <a16:creationId xmlns:a16="http://schemas.microsoft.com/office/drawing/2014/main" id="{B328E1FA-3EE2-4C79-868F-5D8F846BF8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8182"/>
          <a:stretch>
            <a:fillRect/>
          </a:stretch>
        </p:blipFill>
        <p:spPr bwMode="auto">
          <a:xfrm>
            <a:off x="685800" y="3352800"/>
            <a:ext cx="519112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4" name="Text Box 8">
            <a:extLst>
              <a:ext uri="{FF2B5EF4-FFF2-40B4-BE49-F238E27FC236}">
                <a16:creationId xmlns:a16="http://schemas.microsoft.com/office/drawing/2014/main" id="{D5413D80-E98B-4E1A-91DC-EC27C4F82A38}"/>
              </a:ext>
            </a:extLst>
          </p:cNvPr>
          <p:cNvSpPr txBox="1">
            <a:spLocks noChangeArrowheads="1"/>
          </p:cNvSpPr>
          <p:nvPr/>
        </p:nvSpPr>
        <p:spPr bwMode="auto">
          <a:xfrm>
            <a:off x="6172200" y="3429000"/>
            <a:ext cx="25908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en-US">
                <a:latin typeface="Perpetua" panose="02020502060401020303" pitchFamily="18" charset="0"/>
              </a:rPr>
              <a:t>The Berbers still live in North Africa. This picture, taken in 1893, shows a Berber group.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5064"/>
                                        </p:tgtEl>
                                        <p:attrNameLst>
                                          <p:attrName>style.visibility</p:attrName>
                                        </p:attrNameLst>
                                      </p:cBhvr>
                                      <p:to>
                                        <p:strVal val="visible"/>
                                      </p:to>
                                    </p:set>
                                    <p:animEffect transition="in" filter="circle(in)">
                                      <p:cBhvr>
                                        <p:cTn id="7" dur="2000"/>
                                        <p:tgtEl>
                                          <p:spTgt spid="45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6" descr="Camel%20471069">
            <a:extLst>
              <a:ext uri="{FF2B5EF4-FFF2-40B4-BE49-F238E27FC236}">
                <a16:creationId xmlns:a16="http://schemas.microsoft.com/office/drawing/2014/main" id="{F83CEE4C-4A96-4805-86CB-612584D08CB5}"/>
              </a:ext>
            </a:extLst>
          </p:cNvPr>
          <p:cNvPicPr>
            <a:picLocks noChangeAspect="1" noChangeArrowheads="1"/>
          </p:cNvPicPr>
          <p:nvPr/>
        </p:nvPicPr>
        <p:blipFill>
          <a:blip r:embed="rId2">
            <a:clrChange>
              <a:clrFrom>
                <a:srgbClr val="28528C"/>
              </a:clrFrom>
              <a:clrTo>
                <a:srgbClr val="28528C">
                  <a:alpha val="0"/>
                </a:srgbClr>
              </a:clrTo>
            </a:clrChange>
            <a:extLst>
              <a:ext uri="{28A0092B-C50C-407E-A947-70E740481C1C}">
                <a14:useLocalDpi xmlns:a14="http://schemas.microsoft.com/office/drawing/2010/main" val="0"/>
              </a:ext>
            </a:extLst>
          </a:blip>
          <a:srcRect l="6332" t="11267" r="11345" b="8450"/>
          <a:stretch>
            <a:fillRect/>
          </a:stretch>
        </p:blipFill>
        <p:spPr bwMode="auto">
          <a:xfrm>
            <a:off x="4724400" y="381000"/>
            <a:ext cx="2971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WordArt 4">
            <a:extLst>
              <a:ext uri="{FF2B5EF4-FFF2-40B4-BE49-F238E27FC236}">
                <a16:creationId xmlns:a16="http://schemas.microsoft.com/office/drawing/2014/main" id="{F1B2DC10-B9F8-4096-BEAF-325E56638B3F}"/>
              </a:ext>
            </a:extLst>
          </p:cNvPr>
          <p:cNvSpPr>
            <a:spLocks noChangeArrowheads="1" noChangeShapeType="1" noTextEdit="1"/>
          </p:cNvSpPr>
          <p:nvPr/>
        </p:nvSpPr>
        <p:spPr bwMode="auto">
          <a:xfrm>
            <a:off x="1752600" y="1828800"/>
            <a:ext cx="5562600" cy="3352800"/>
          </a:xfrm>
          <a:prstGeom prst="rect">
            <a:avLst/>
          </a:prstGeom>
        </p:spPr>
        <p:txBody>
          <a:bodyPr wrap="none" fromWordArt="1">
            <a:prstTxWarp prst="textFadeUp">
              <a:avLst>
                <a:gd name="adj" fmla="val 9991"/>
              </a:avLst>
            </a:prstTxWarp>
          </a:bodyPr>
          <a:lstStyle/>
          <a:p>
            <a:pPr algn="ctr"/>
            <a:r>
              <a:rPr lang="en-US" sz="4800"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Black" panose="020B0A04020102020204" pitchFamily="34" charset="0"/>
              </a:rPr>
              <a:t>Songhai</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Catal_AtlasAfrica">
            <a:extLst>
              <a:ext uri="{FF2B5EF4-FFF2-40B4-BE49-F238E27FC236}">
                <a16:creationId xmlns:a16="http://schemas.microsoft.com/office/drawing/2014/main" id="{F6661EEE-4C80-4A6C-A859-FC080D919A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6092"/>
          <a:stretch>
            <a:fillRect/>
          </a:stretch>
        </p:blipFill>
        <p:spPr bwMode="auto">
          <a:xfrm>
            <a:off x="457200" y="609600"/>
            <a:ext cx="55626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7">
            <a:extLst>
              <a:ext uri="{FF2B5EF4-FFF2-40B4-BE49-F238E27FC236}">
                <a16:creationId xmlns:a16="http://schemas.microsoft.com/office/drawing/2014/main" id="{21215074-EE72-495C-9E97-C7FA9780AF67}"/>
              </a:ext>
            </a:extLst>
          </p:cNvPr>
          <p:cNvSpPr txBox="1">
            <a:spLocks noChangeArrowheads="1"/>
          </p:cNvSpPr>
          <p:nvPr/>
        </p:nvSpPr>
        <p:spPr bwMode="auto">
          <a:xfrm>
            <a:off x="6324600" y="1295400"/>
            <a:ext cx="2362200"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en-US" sz="2400">
                <a:solidFill>
                  <a:schemeClr val="accent2"/>
                </a:solidFill>
                <a:latin typeface="Perpetua" panose="02020502060401020303" pitchFamily="18" charset="0"/>
              </a:rPr>
              <a:t>This map was created in 1375. The same trade routes were used by the merchants of the Songhai kingdom. </a:t>
            </a:r>
          </a:p>
          <a:p>
            <a:pPr eaLnBrk="1" hangingPunct="1">
              <a:spcBef>
                <a:spcPct val="50000"/>
              </a:spcBef>
            </a:pPr>
            <a:r>
              <a:rPr lang="en-US" altLang="en-US" sz="2400">
                <a:solidFill>
                  <a:schemeClr val="accent2"/>
                </a:solidFill>
                <a:latin typeface="Perpetua" panose="02020502060401020303" pitchFamily="18" charset="0"/>
              </a:rPr>
              <a:t>What kinds of pictures do you see on the map and why do you think the mapmaker put them there?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descr="King Sunni Ali Ber">
            <a:extLst>
              <a:ext uri="{FF2B5EF4-FFF2-40B4-BE49-F238E27FC236}">
                <a16:creationId xmlns:a16="http://schemas.microsoft.com/office/drawing/2014/main" id="{38602B35-BA07-4680-9B13-4F7DF82B9E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746" b="8232"/>
          <a:stretch>
            <a:fillRect/>
          </a:stretch>
        </p:blipFill>
        <p:spPr bwMode="auto">
          <a:xfrm>
            <a:off x="609600" y="457200"/>
            <a:ext cx="67818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6">
            <a:extLst>
              <a:ext uri="{FF2B5EF4-FFF2-40B4-BE49-F238E27FC236}">
                <a16:creationId xmlns:a16="http://schemas.microsoft.com/office/drawing/2014/main" id="{015FAEF0-3903-41F4-ACF4-DECE132576EA}"/>
              </a:ext>
            </a:extLst>
          </p:cNvPr>
          <p:cNvSpPr txBox="1">
            <a:spLocks noChangeArrowheads="1"/>
          </p:cNvSpPr>
          <p:nvPr/>
        </p:nvSpPr>
        <p:spPr bwMode="auto">
          <a:xfrm>
            <a:off x="609600" y="4191000"/>
            <a:ext cx="83058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en-US" sz="2400">
                <a:latin typeface="Perpetua" panose="02020502060401020303" pitchFamily="18" charset="0"/>
              </a:rPr>
              <a:t>The picture above is one artist’s idea of what the great Songhai leader, Sunni Ali might have looked like. Sunni Ali saw that the kingdom of Mali was weakening and he led his soldiers to conquer the area. He began the kingdom of Songhai. He also set up a complex government to rule all the lands he had conquered.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7" descr="http://jeff-lab.queensu.ca/stat/sas/sasman/sashtml/gref/images/01329359.gif">
            <a:extLst>
              <a:ext uri="{FF2B5EF4-FFF2-40B4-BE49-F238E27FC236}">
                <a16:creationId xmlns:a16="http://schemas.microsoft.com/office/drawing/2014/main" id="{496C73FD-49EF-41AB-AAE0-174ADDB7ECCA}"/>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l="18567" t="11191" r="18356" b="4123"/>
          <a:stretch>
            <a:fillRect/>
          </a:stretch>
        </p:blipFill>
        <p:spPr bwMode="auto">
          <a:xfrm>
            <a:off x="3276600" y="696913"/>
            <a:ext cx="5189538" cy="49815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2771" name="Text Box 6">
            <a:extLst>
              <a:ext uri="{FF2B5EF4-FFF2-40B4-BE49-F238E27FC236}">
                <a16:creationId xmlns:a16="http://schemas.microsoft.com/office/drawing/2014/main" id="{AD661B85-1F66-4527-852E-BFEA7192DF6A}"/>
              </a:ext>
            </a:extLst>
          </p:cNvPr>
          <p:cNvSpPr txBox="1">
            <a:spLocks noChangeArrowheads="1"/>
          </p:cNvSpPr>
          <p:nvPr/>
        </p:nvSpPr>
        <p:spPr bwMode="auto">
          <a:xfrm>
            <a:off x="457200" y="304800"/>
            <a:ext cx="1600200" cy="270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en-US">
                <a:latin typeface="Perpetua" panose="02020502060401020303" pitchFamily="18" charset="0"/>
              </a:rPr>
              <a:t>All three kingdoms of West Africa relied on trade for their strength and wealth. </a:t>
            </a:r>
          </a:p>
          <a:p>
            <a:pPr eaLnBrk="1" hangingPunct="1">
              <a:spcBef>
                <a:spcPct val="50000"/>
              </a:spcBef>
            </a:pPr>
            <a:endParaRPr lang="en-US" altLang="en-US">
              <a:latin typeface="Comic Sans MS" panose="030F0702030302020204" pitchFamily="66" charset="0"/>
            </a:endParaRPr>
          </a:p>
        </p:txBody>
      </p:sp>
      <p:pic>
        <p:nvPicPr>
          <p:cNvPr id="32772" name="Picture 8" descr="http://jeff-lab.queensu.ca/stat/sas/sasman/sashtml/gref/images/01329359.gif">
            <a:extLst>
              <a:ext uri="{FF2B5EF4-FFF2-40B4-BE49-F238E27FC236}">
                <a16:creationId xmlns:a16="http://schemas.microsoft.com/office/drawing/2014/main" id="{173CD617-D034-4212-8560-1BD52EA92A91}"/>
              </a:ext>
            </a:extLst>
          </p:cNvPr>
          <p:cNvPicPr>
            <a:picLocks noChangeAspect="1" noChangeArrowheads="1"/>
          </p:cNvPicPr>
          <p:nvPr/>
        </p:nvPicPr>
        <p:blipFill>
          <a:blip r:embed="rId2" r:link="rId3">
            <a:clrChange>
              <a:clrFrom>
                <a:srgbClr val="E9CC92"/>
              </a:clrFrom>
              <a:clrTo>
                <a:srgbClr val="E9CC92">
                  <a:alpha val="0"/>
                </a:srgbClr>
              </a:clrTo>
            </a:clrChange>
            <a:extLst>
              <a:ext uri="{28A0092B-C50C-407E-A947-70E740481C1C}">
                <a14:useLocalDpi xmlns:a14="http://schemas.microsoft.com/office/drawing/2010/main" val="0"/>
              </a:ext>
            </a:extLst>
          </a:blip>
          <a:srcRect l="18567" t="11191" r="18356" b="3995"/>
          <a:stretch>
            <a:fillRect/>
          </a:stretch>
        </p:blipFill>
        <p:spPr bwMode="auto">
          <a:xfrm>
            <a:off x="2209800" y="228600"/>
            <a:ext cx="5829300" cy="560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Line 9">
            <a:extLst>
              <a:ext uri="{FF2B5EF4-FFF2-40B4-BE49-F238E27FC236}">
                <a16:creationId xmlns:a16="http://schemas.microsoft.com/office/drawing/2014/main" id="{2FC37FCC-9251-4029-A63A-ECD789B82FCB}"/>
              </a:ext>
            </a:extLst>
          </p:cNvPr>
          <p:cNvSpPr>
            <a:spLocks noChangeShapeType="1"/>
          </p:cNvSpPr>
          <p:nvPr/>
        </p:nvSpPr>
        <p:spPr bwMode="auto">
          <a:xfrm flipV="1">
            <a:off x="3657600" y="2171700"/>
            <a:ext cx="571500" cy="3429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74" name="Text Box 10">
            <a:extLst>
              <a:ext uri="{FF2B5EF4-FFF2-40B4-BE49-F238E27FC236}">
                <a16:creationId xmlns:a16="http://schemas.microsoft.com/office/drawing/2014/main" id="{4BDCA4F1-7117-40A4-9628-9874CCDC42AA}"/>
              </a:ext>
            </a:extLst>
          </p:cNvPr>
          <p:cNvSpPr txBox="1">
            <a:spLocks noChangeArrowheads="1"/>
          </p:cNvSpPr>
          <p:nvPr/>
        </p:nvSpPr>
        <p:spPr bwMode="auto">
          <a:xfrm>
            <a:off x="3886200" y="1943100"/>
            <a:ext cx="8001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200"/>
              <a:t>Timbuktu</a:t>
            </a:r>
            <a:endParaRPr lang="en-US" altLang="en-US"/>
          </a:p>
        </p:txBody>
      </p:sp>
      <p:sp>
        <p:nvSpPr>
          <p:cNvPr id="32775" name="Text Box 11">
            <a:extLst>
              <a:ext uri="{FF2B5EF4-FFF2-40B4-BE49-F238E27FC236}">
                <a16:creationId xmlns:a16="http://schemas.microsoft.com/office/drawing/2014/main" id="{828E07A5-1917-4559-A3D6-0FE5ABBD1C32}"/>
              </a:ext>
            </a:extLst>
          </p:cNvPr>
          <p:cNvSpPr txBox="1">
            <a:spLocks noChangeArrowheads="1"/>
          </p:cNvSpPr>
          <p:nvPr/>
        </p:nvSpPr>
        <p:spPr bwMode="auto">
          <a:xfrm>
            <a:off x="4686300" y="1943100"/>
            <a:ext cx="571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200"/>
              <a:t>Gao</a:t>
            </a:r>
            <a:endParaRPr lang="en-US" altLang="en-US"/>
          </a:p>
        </p:txBody>
      </p:sp>
      <p:sp>
        <p:nvSpPr>
          <p:cNvPr id="32776" name="Text Box 12">
            <a:extLst>
              <a:ext uri="{FF2B5EF4-FFF2-40B4-BE49-F238E27FC236}">
                <a16:creationId xmlns:a16="http://schemas.microsoft.com/office/drawing/2014/main" id="{C321A142-2A09-4A84-AD4F-142AEB3F933B}"/>
              </a:ext>
            </a:extLst>
          </p:cNvPr>
          <p:cNvSpPr txBox="1">
            <a:spLocks noChangeArrowheads="1"/>
          </p:cNvSpPr>
          <p:nvPr/>
        </p:nvSpPr>
        <p:spPr bwMode="auto">
          <a:xfrm>
            <a:off x="4229100" y="2171700"/>
            <a:ext cx="5715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200"/>
              <a:t>Jenne</a:t>
            </a:r>
            <a:endParaRPr lang="en-US" altLang="en-US"/>
          </a:p>
        </p:txBody>
      </p:sp>
      <p:sp>
        <p:nvSpPr>
          <p:cNvPr id="32777" name="Line 13">
            <a:extLst>
              <a:ext uri="{FF2B5EF4-FFF2-40B4-BE49-F238E27FC236}">
                <a16:creationId xmlns:a16="http://schemas.microsoft.com/office/drawing/2014/main" id="{4E32B848-A779-4A8F-9200-24177474B034}"/>
              </a:ext>
            </a:extLst>
          </p:cNvPr>
          <p:cNvSpPr>
            <a:spLocks noChangeShapeType="1"/>
          </p:cNvSpPr>
          <p:nvPr/>
        </p:nvSpPr>
        <p:spPr bwMode="auto">
          <a:xfrm flipV="1">
            <a:off x="4229100" y="2400300"/>
            <a:ext cx="114300" cy="4572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78" name="Line 14">
            <a:extLst>
              <a:ext uri="{FF2B5EF4-FFF2-40B4-BE49-F238E27FC236}">
                <a16:creationId xmlns:a16="http://schemas.microsoft.com/office/drawing/2014/main" id="{D77C3FC2-9B0A-4CCE-85A9-3DDE1BC0E847}"/>
              </a:ext>
            </a:extLst>
          </p:cNvPr>
          <p:cNvSpPr>
            <a:spLocks noChangeShapeType="1"/>
          </p:cNvSpPr>
          <p:nvPr/>
        </p:nvSpPr>
        <p:spPr bwMode="auto">
          <a:xfrm flipH="1" flipV="1">
            <a:off x="4800600" y="2400300"/>
            <a:ext cx="571500" cy="5715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79" name="Text Box 15">
            <a:extLst>
              <a:ext uri="{FF2B5EF4-FFF2-40B4-BE49-F238E27FC236}">
                <a16:creationId xmlns:a16="http://schemas.microsoft.com/office/drawing/2014/main" id="{9F97C2FC-8FD6-4850-B6D9-622D5F621616}"/>
              </a:ext>
            </a:extLst>
          </p:cNvPr>
          <p:cNvSpPr txBox="1">
            <a:spLocks noChangeArrowheads="1"/>
          </p:cNvSpPr>
          <p:nvPr/>
        </p:nvSpPr>
        <p:spPr bwMode="auto">
          <a:xfrm>
            <a:off x="3314700" y="2743200"/>
            <a:ext cx="2286000" cy="457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200">
                <a:solidFill>
                  <a:srgbClr val="FF0000"/>
                </a:solidFill>
                <a:latin typeface="Lucida Calligraphy" panose="03010101010101010101" pitchFamily="66" charset="0"/>
              </a:rPr>
              <a:t>Gold, Ivory, Wood, Slaves</a:t>
            </a:r>
            <a:endParaRPr lang="en-US" altLang="en-US"/>
          </a:p>
        </p:txBody>
      </p:sp>
      <p:sp>
        <p:nvSpPr>
          <p:cNvPr id="32780" name="Line 16">
            <a:extLst>
              <a:ext uri="{FF2B5EF4-FFF2-40B4-BE49-F238E27FC236}">
                <a16:creationId xmlns:a16="http://schemas.microsoft.com/office/drawing/2014/main" id="{5BE58639-02C9-4689-B2D8-759AD9B3EEE2}"/>
              </a:ext>
            </a:extLst>
          </p:cNvPr>
          <p:cNvSpPr>
            <a:spLocks noChangeShapeType="1"/>
          </p:cNvSpPr>
          <p:nvPr/>
        </p:nvSpPr>
        <p:spPr bwMode="auto">
          <a:xfrm flipV="1">
            <a:off x="4572000" y="914400"/>
            <a:ext cx="685800" cy="10287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81" name="Line 17">
            <a:extLst>
              <a:ext uri="{FF2B5EF4-FFF2-40B4-BE49-F238E27FC236}">
                <a16:creationId xmlns:a16="http://schemas.microsoft.com/office/drawing/2014/main" id="{56C4C83A-2015-44A2-9584-2B503C0A51CD}"/>
              </a:ext>
            </a:extLst>
          </p:cNvPr>
          <p:cNvSpPr>
            <a:spLocks noChangeShapeType="1"/>
          </p:cNvSpPr>
          <p:nvPr/>
        </p:nvSpPr>
        <p:spPr bwMode="auto">
          <a:xfrm flipV="1">
            <a:off x="5029200" y="914400"/>
            <a:ext cx="1333500" cy="8382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82" name="Line 18">
            <a:extLst>
              <a:ext uri="{FF2B5EF4-FFF2-40B4-BE49-F238E27FC236}">
                <a16:creationId xmlns:a16="http://schemas.microsoft.com/office/drawing/2014/main" id="{A3898655-A8AD-4B19-9AAA-184A429C5398}"/>
              </a:ext>
            </a:extLst>
          </p:cNvPr>
          <p:cNvSpPr>
            <a:spLocks noChangeShapeType="1"/>
          </p:cNvSpPr>
          <p:nvPr/>
        </p:nvSpPr>
        <p:spPr bwMode="auto">
          <a:xfrm flipH="1">
            <a:off x="5319746" y="1314057"/>
            <a:ext cx="2286000" cy="800100"/>
          </a:xfrm>
          <a:prstGeom prst="line">
            <a:avLst/>
          </a:prstGeom>
          <a:noFill/>
          <a:ln w="28575">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83" name="Line 19">
            <a:extLst>
              <a:ext uri="{FF2B5EF4-FFF2-40B4-BE49-F238E27FC236}">
                <a16:creationId xmlns:a16="http://schemas.microsoft.com/office/drawing/2014/main" id="{446B509C-6737-430C-A61F-98925B1274BA}"/>
              </a:ext>
            </a:extLst>
          </p:cNvPr>
          <p:cNvSpPr>
            <a:spLocks noChangeShapeType="1"/>
          </p:cNvSpPr>
          <p:nvPr/>
        </p:nvSpPr>
        <p:spPr bwMode="auto">
          <a:xfrm flipH="1">
            <a:off x="4686300" y="0"/>
            <a:ext cx="1485900" cy="1371600"/>
          </a:xfrm>
          <a:prstGeom prst="line">
            <a:avLst/>
          </a:prstGeom>
          <a:noFill/>
          <a:ln w="28575">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84" name="Text Box 20">
            <a:extLst>
              <a:ext uri="{FF2B5EF4-FFF2-40B4-BE49-F238E27FC236}">
                <a16:creationId xmlns:a16="http://schemas.microsoft.com/office/drawing/2014/main" id="{6D85D448-94BC-46B5-8B36-E9D39642DF63}"/>
              </a:ext>
            </a:extLst>
          </p:cNvPr>
          <p:cNvSpPr txBox="1">
            <a:spLocks noChangeArrowheads="1"/>
          </p:cNvSpPr>
          <p:nvPr/>
        </p:nvSpPr>
        <p:spPr bwMode="auto">
          <a:xfrm>
            <a:off x="6286500" y="114300"/>
            <a:ext cx="2514600" cy="685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200">
                <a:solidFill>
                  <a:srgbClr val="00FF00"/>
                </a:solidFill>
                <a:latin typeface="Lucida Calligraphy" panose="03010101010101010101" pitchFamily="66" charset="0"/>
              </a:rPr>
              <a:t>Silk, Ceramics, Beads, </a:t>
            </a:r>
            <a:r>
              <a:rPr lang="en-US" altLang="en-US" sz="1600">
                <a:solidFill>
                  <a:srgbClr val="00FF00"/>
                </a:solidFill>
                <a:latin typeface="Lucida Calligraphy" panose="03010101010101010101" pitchFamily="66" charset="0"/>
              </a:rPr>
              <a:t>Islam</a:t>
            </a:r>
            <a:r>
              <a:rPr lang="en-US" altLang="en-US" sz="1200">
                <a:solidFill>
                  <a:srgbClr val="00FF00"/>
                </a:solidFill>
                <a:latin typeface="Lucida Calligraphy" panose="03010101010101010101" pitchFamily="66" charset="0"/>
              </a:rPr>
              <a:t> from Europe and Asia</a:t>
            </a:r>
            <a:endParaRPr lang="en-US" altLang="en-US"/>
          </a:p>
        </p:txBody>
      </p:sp>
      <p:sp>
        <p:nvSpPr>
          <p:cNvPr id="32785" name="Rectangle 21">
            <a:extLst>
              <a:ext uri="{FF2B5EF4-FFF2-40B4-BE49-F238E27FC236}">
                <a16:creationId xmlns:a16="http://schemas.microsoft.com/office/drawing/2014/main" id="{7F1E7779-3503-4AD6-9D6D-763BB74DEAE9}"/>
              </a:ext>
            </a:extLst>
          </p:cNvPr>
          <p:cNvSpPr>
            <a:spLocks noChangeArrowheads="1"/>
          </p:cNvSpPr>
          <p:nvPr/>
        </p:nvSpPr>
        <p:spPr bwMode="auto">
          <a:xfrm>
            <a:off x="3429000" y="4114800"/>
            <a:ext cx="457200" cy="342900"/>
          </a:xfrm>
          <a:prstGeom prst="rect">
            <a:avLst/>
          </a:prstGeom>
          <a:solidFill>
            <a:srgbClr val="00FF00"/>
          </a:solidFill>
          <a:ln w="9525">
            <a:solidFill>
              <a:srgbClr val="00FF00"/>
            </a:solidFill>
            <a:miter lim="800000"/>
            <a:headEnd/>
            <a:tailEnd/>
          </a:ln>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ltLang="en-US"/>
          </a:p>
        </p:txBody>
      </p:sp>
      <p:sp>
        <p:nvSpPr>
          <p:cNvPr id="32786" name="Text Box 22">
            <a:extLst>
              <a:ext uri="{FF2B5EF4-FFF2-40B4-BE49-F238E27FC236}">
                <a16:creationId xmlns:a16="http://schemas.microsoft.com/office/drawing/2014/main" id="{7B75D834-23E9-40BA-A8F5-69AB39F9AC72}"/>
              </a:ext>
            </a:extLst>
          </p:cNvPr>
          <p:cNvSpPr txBox="1">
            <a:spLocks noChangeArrowheads="1"/>
          </p:cNvSpPr>
          <p:nvPr/>
        </p:nvSpPr>
        <p:spPr bwMode="auto">
          <a:xfrm>
            <a:off x="4000500" y="4114800"/>
            <a:ext cx="2171700" cy="457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200"/>
              <a:t>Coming into West Africa</a:t>
            </a:r>
            <a:endParaRPr lang="en-US" altLang="en-US"/>
          </a:p>
        </p:txBody>
      </p:sp>
      <p:sp>
        <p:nvSpPr>
          <p:cNvPr id="32787" name="Rectangle 23">
            <a:extLst>
              <a:ext uri="{FF2B5EF4-FFF2-40B4-BE49-F238E27FC236}">
                <a16:creationId xmlns:a16="http://schemas.microsoft.com/office/drawing/2014/main" id="{81811855-8C60-4FB5-8018-B8DC6FC6F638}"/>
              </a:ext>
            </a:extLst>
          </p:cNvPr>
          <p:cNvSpPr>
            <a:spLocks noChangeArrowheads="1"/>
          </p:cNvSpPr>
          <p:nvPr/>
        </p:nvSpPr>
        <p:spPr bwMode="auto">
          <a:xfrm>
            <a:off x="3429000" y="4572000"/>
            <a:ext cx="457200" cy="342900"/>
          </a:xfrm>
          <a:prstGeom prst="rect">
            <a:avLst/>
          </a:prstGeom>
          <a:solidFill>
            <a:srgbClr val="FF0000"/>
          </a:solidFill>
          <a:ln w="9525">
            <a:solidFill>
              <a:srgbClr val="FF0000"/>
            </a:solidFill>
            <a:miter lim="800000"/>
            <a:headEnd/>
            <a:tailEnd/>
          </a:ln>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ltLang="en-US"/>
          </a:p>
        </p:txBody>
      </p:sp>
      <p:sp>
        <p:nvSpPr>
          <p:cNvPr id="32788" name="Text Box 24">
            <a:extLst>
              <a:ext uri="{FF2B5EF4-FFF2-40B4-BE49-F238E27FC236}">
                <a16:creationId xmlns:a16="http://schemas.microsoft.com/office/drawing/2014/main" id="{A48B84BC-12CF-44A8-91BA-6D4114D36154}"/>
              </a:ext>
            </a:extLst>
          </p:cNvPr>
          <p:cNvSpPr txBox="1">
            <a:spLocks noChangeArrowheads="1"/>
          </p:cNvSpPr>
          <p:nvPr/>
        </p:nvSpPr>
        <p:spPr bwMode="auto">
          <a:xfrm>
            <a:off x="4114800" y="4572000"/>
            <a:ext cx="2286000" cy="457200"/>
          </a:xfrm>
          <a:prstGeom prst="rect">
            <a:avLst/>
          </a:prstGeom>
          <a:solidFill>
            <a:srgbClr val="FFFFFF">
              <a:alpha val="8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200"/>
              <a:t>Coming from Africa and going to Europe and Asia</a:t>
            </a:r>
            <a:endParaRPr lang="en-US" altLang="en-US"/>
          </a:p>
        </p:txBody>
      </p:sp>
      <p:sp>
        <p:nvSpPr>
          <p:cNvPr id="32789" name="Text Box 28">
            <a:extLst>
              <a:ext uri="{FF2B5EF4-FFF2-40B4-BE49-F238E27FC236}">
                <a16:creationId xmlns:a16="http://schemas.microsoft.com/office/drawing/2014/main" id="{15277AFF-A5AC-44E8-8B61-A77BA7BC8AE0}"/>
              </a:ext>
            </a:extLst>
          </p:cNvPr>
          <p:cNvSpPr txBox="1">
            <a:spLocks noChangeArrowheads="1"/>
          </p:cNvSpPr>
          <p:nvPr/>
        </p:nvSpPr>
        <p:spPr bwMode="auto">
          <a:xfrm>
            <a:off x="4876800" y="1524000"/>
            <a:ext cx="571500"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200">
                <a:solidFill>
                  <a:srgbClr val="FF0000"/>
                </a:solidFill>
                <a:latin typeface="Lucida Calligraphy" panose="03010101010101010101" pitchFamily="66" charset="0"/>
              </a:rPr>
              <a:t>Salt</a:t>
            </a:r>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4">
            <a:extLst>
              <a:ext uri="{FF2B5EF4-FFF2-40B4-BE49-F238E27FC236}">
                <a16:creationId xmlns:a16="http://schemas.microsoft.com/office/drawing/2014/main" id="{0CD164AD-06B2-43B2-9234-6479C5FC9E92}"/>
              </a:ext>
            </a:extLst>
          </p:cNvPr>
          <p:cNvSpPr txBox="1">
            <a:spLocks noChangeArrowheads="1"/>
          </p:cNvSpPr>
          <p:nvPr/>
        </p:nvSpPr>
        <p:spPr bwMode="auto">
          <a:xfrm>
            <a:off x="228600" y="1371600"/>
            <a:ext cx="39624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en-US" sz="2400">
                <a:solidFill>
                  <a:srgbClr val="006600"/>
                </a:solidFill>
                <a:latin typeface="Perpetua" panose="02020502060401020303" pitchFamily="18" charset="0"/>
              </a:rPr>
              <a:t>Sunni Ali died in 1492 CE. His son took over the rule of Songhai but he did not accept Islam as a religion. Islam was accepted as a religion by many people in northern Africa. One of Sunni Ali’s generals, named Muhammad Ture, overthrew the new king and made himself king of Songhai. Ture was a follower of Islam (Muslim) and so he made Islam the religion of his kingdom.</a:t>
            </a:r>
          </a:p>
        </p:txBody>
      </p:sp>
      <p:sp>
        <p:nvSpPr>
          <p:cNvPr id="57353" name="Text Box 9">
            <a:extLst>
              <a:ext uri="{FF2B5EF4-FFF2-40B4-BE49-F238E27FC236}">
                <a16:creationId xmlns:a16="http://schemas.microsoft.com/office/drawing/2014/main" id="{8D8445D3-731A-4C4A-9E3A-31E0D6960A52}"/>
              </a:ext>
            </a:extLst>
          </p:cNvPr>
          <p:cNvSpPr txBox="1">
            <a:spLocks noChangeArrowheads="1"/>
          </p:cNvSpPr>
          <p:nvPr/>
        </p:nvSpPr>
        <p:spPr bwMode="auto">
          <a:xfrm>
            <a:off x="4876800" y="762000"/>
            <a:ext cx="35814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spcBef>
                <a:spcPct val="50000"/>
              </a:spcBef>
            </a:pPr>
            <a:r>
              <a:rPr lang="en-US" altLang="en-US" sz="2400">
                <a:latin typeface="Perpetua" panose="02020502060401020303" pitchFamily="18" charset="0"/>
              </a:rPr>
              <a:t>This is a photo of a mosque, or place of worship for Muslims, in western Africa. Many mosques were built of local materials.</a:t>
            </a:r>
          </a:p>
        </p:txBody>
      </p:sp>
      <p:pic>
        <p:nvPicPr>
          <p:cNvPr id="33796" name="Picture 11" descr="_larabanga1">
            <a:extLst>
              <a:ext uri="{FF2B5EF4-FFF2-40B4-BE49-F238E27FC236}">
                <a16:creationId xmlns:a16="http://schemas.microsoft.com/office/drawing/2014/main" id="{1F1D91B6-FF58-485A-82A3-EE54D1064D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6300" y="2971800"/>
            <a:ext cx="396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7353">
                                            <p:txEl>
                                              <p:pRg st="0" end="0"/>
                                            </p:txEl>
                                          </p:spTgt>
                                        </p:tgtEl>
                                        <p:attrNameLst>
                                          <p:attrName>style.visibility</p:attrName>
                                        </p:attrNameLst>
                                      </p:cBhvr>
                                      <p:to>
                                        <p:strVal val="visible"/>
                                      </p:to>
                                    </p:set>
                                    <p:animEffect transition="in" filter="dissolve">
                                      <p:cBhvr>
                                        <p:cTn id="7" dur="3000"/>
                                        <p:tgtEl>
                                          <p:spTgt spid="573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2008-Size-AFRICA-MAP-1">
            <a:extLst>
              <a:ext uri="{FF2B5EF4-FFF2-40B4-BE49-F238E27FC236}">
                <a16:creationId xmlns:a16="http://schemas.microsoft.com/office/drawing/2014/main" id="{7E89DE0E-BD8F-4EE6-B9B8-7363019322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457200"/>
            <a:ext cx="6477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Text Box 4">
            <a:extLst>
              <a:ext uri="{FF2B5EF4-FFF2-40B4-BE49-F238E27FC236}">
                <a16:creationId xmlns:a16="http://schemas.microsoft.com/office/drawing/2014/main" id="{C0DB2A0F-2448-4760-87F5-41602C787547}"/>
              </a:ext>
            </a:extLst>
          </p:cNvPr>
          <p:cNvSpPr txBox="1">
            <a:spLocks noChangeArrowheads="1"/>
          </p:cNvSpPr>
          <p:nvPr/>
        </p:nvSpPr>
        <p:spPr bwMode="auto">
          <a:xfrm>
            <a:off x="4800600" y="1066800"/>
            <a:ext cx="37338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en-US" sz="2400">
                <a:solidFill>
                  <a:srgbClr val="990033"/>
                </a:solidFill>
                <a:latin typeface="Perpetua" panose="02020502060401020303" pitchFamily="18" charset="0"/>
              </a:rPr>
              <a:t>Songhai remained a rich and strong kingdom under Muhammad Ture’s rule. It had a complex government centered in the city of Gao, and great centers of learning. But later rulers were not as powerful. In the late 1500s, Morocco invaded Songhai to take its rich trade routes. Moroccans had a new weapon, the gun, and the army of Songhai did not. This led to the fall of Songhai.</a:t>
            </a:r>
          </a:p>
        </p:txBody>
      </p:sp>
      <p:pic>
        <p:nvPicPr>
          <p:cNvPr id="34819" name="Picture 7" descr="timbuktu">
            <a:hlinkClick r:id="rId2"/>
            <a:extLst>
              <a:ext uri="{FF2B5EF4-FFF2-40B4-BE49-F238E27FC236}">
                <a16:creationId xmlns:a16="http://schemas.microsoft.com/office/drawing/2014/main" id="{5EACF541-84FC-481E-9E25-8A3F968E10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47800"/>
            <a:ext cx="4419600" cy="340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8372"/>
                                        </p:tgtEl>
                                        <p:attrNameLst>
                                          <p:attrName>style.visibility</p:attrName>
                                        </p:attrNameLst>
                                      </p:cBhvr>
                                      <p:to>
                                        <p:strVal val="visible"/>
                                      </p:to>
                                    </p:set>
                                    <p:animEffect transition="in" filter="blinds(horizontal)">
                                      <p:cBhvr>
                                        <p:cTn id="7" dur="3000"/>
                                        <p:tgtEl>
                                          <p:spTgt spid="58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0" descr="africa_kingdoms">
            <a:extLst>
              <a:ext uri="{FF2B5EF4-FFF2-40B4-BE49-F238E27FC236}">
                <a16:creationId xmlns:a16="http://schemas.microsoft.com/office/drawing/2014/main" id="{C9965A8E-1B1D-4CA2-BCC6-82478346D7B6}"/>
              </a:ext>
            </a:extLst>
          </p:cNvPr>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916113" y="609600"/>
            <a:ext cx="5311775" cy="548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descr="The main mosque at Jenne">
            <a:extLst>
              <a:ext uri="{FF2B5EF4-FFF2-40B4-BE49-F238E27FC236}">
                <a16:creationId xmlns:a16="http://schemas.microsoft.com/office/drawing/2014/main" id="{036839DF-6186-42AB-8A33-F695279456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544" b="6046"/>
          <a:stretch>
            <a:fillRect/>
          </a:stretch>
        </p:blipFill>
        <p:spPr bwMode="auto">
          <a:xfrm>
            <a:off x="533400" y="1752600"/>
            <a:ext cx="2217738"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WordArt 4">
            <a:extLst>
              <a:ext uri="{FF2B5EF4-FFF2-40B4-BE49-F238E27FC236}">
                <a16:creationId xmlns:a16="http://schemas.microsoft.com/office/drawing/2014/main" id="{407116F5-D000-43D8-B267-FF4C7527F26F}"/>
              </a:ext>
            </a:extLst>
          </p:cNvPr>
          <p:cNvSpPr>
            <a:spLocks noChangeArrowheads="1" noChangeShapeType="1" noTextEdit="1"/>
          </p:cNvSpPr>
          <p:nvPr/>
        </p:nvSpPr>
        <p:spPr bwMode="auto">
          <a:xfrm>
            <a:off x="1600200" y="2057400"/>
            <a:ext cx="6172200" cy="3124200"/>
          </a:xfrm>
          <a:prstGeom prst="rect">
            <a:avLst/>
          </a:prstGeom>
        </p:spPr>
        <p:txBody>
          <a:bodyPr wrap="none" fromWordArt="1">
            <a:prstTxWarp prst="textFadeUp">
              <a:avLst>
                <a:gd name="adj" fmla="val 9991"/>
              </a:avLst>
            </a:prstTxWarp>
          </a:bodyPr>
          <a:lstStyle/>
          <a:p>
            <a:pPr algn="ctr"/>
            <a:r>
              <a:rPr lang="en-US" sz="3600"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Black" panose="020B0A04020102020204" pitchFamily="34" charset="0"/>
              </a:rPr>
              <a:t>GHANA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niger_river">
            <a:extLst>
              <a:ext uri="{FF2B5EF4-FFF2-40B4-BE49-F238E27FC236}">
                <a16:creationId xmlns:a16="http://schemas.microsoft.com/office/drawing/2014/main" id="{96085676-7465-4DBB-906D-9C469DA784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743200"/>
            <a:ext cx="5495925"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a:extLst>
              <a:ext uri="{FF2B5EF4-FFF2-40B4-BE49-F238E27FC236}">
                <a16:creationId xmlns:a16="http://schemas.microsoft.com/office/drawing/2014/main" id="{9AB5428F-74E2-411D-851E-3E357672444A}"/>
              </a:ext>
            </a:extLst>
          </p:cNvPr>
          <p:cNvSpPr txBox="1">
            <a:spLocks noChangeArrowheads="1"/>
          </p:cNvSpPr>
          <p:nvPr/>
        </p:nvSpPr>
        <p:spPr bwMode="auto">
          <a:xfrm>
            <a:off x="4572000" y="304800"/>
            <a:ext cx="4267200" cy="3477875"/>
          </a:xfrm>
          <a:prstGeom prst="rect">
            <a:avLst/>
          </a:pr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latin typeface="Perpetua" panose="02020502060401020303" pitchFamily="18" charset="0"/>
              </a:rPr>
              <a:t>Ghana developed in West Africa between the Niger (NI-jhur) and the Gambia Rivers. It was an important kingdom there from about AD300 to about 1100. </a:t>
            </a:r>
          </a:p>
          <a:p>
            <a:pPr eaLnBrk="1" hangingPunct="1">
              <a:spcBef>
                <a:spcPct val="50000"/>
              </a:spcBef>
            </a:pPr>
            <a:r>
              <a:rPr lang="en-US" altLang="en-US">
                <a:solidFill>
                  <a:schemeClr val="bg1"/>
                </a:solidFill>
                <a:latin typeface="Perpetua" panose="02020502060401020303" pitchFamily="18" charset="0"/>
              </a:rPr>
              <a:t>The rivers helped Ghana to grow rich because they were used to transport goods and develop trade.  Ghana also collected taxes </a:t>
            </a:r>
          </a:p>
          <a:p>
            <a:pPr eaLnBrk="1" hangingPunct="1">
              <a:spcBef>
                <a:spcPct val="50000"/>
              </a:spcBef>
            </a:pPr>
            <a:r>
              <a:rPr lang="en-US" altLang="en-US">
                <a:solidFill>
                  <a:schemeClr val="bg1"/>
                </a:solidFill>
                <a:latin typeface="Perpetua" panose="02020502060401020303" pitchFamily="18" charset="0"/>
              </a:rPr>
              <a:t>from traders who passed through the kingdom. </a:t>
            </a:r>
            <a:endParaRPr lang="en-US" altLang="en-US">
              <a:latin typeface="Perpetua" panose="02020502060401020303"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a:extLst>
              <a:ext uri="{FF2B5EF4-FFF2-40B4-BE49-F238E27FC236}">
                <a16:creationId xmlns:a16="http://schemas.microsoft.com/office/drawing/2014/main" id="{775B0ED3-AC7B-49CB-B011-A76EBCE84EA5}"/>
              </a:ext>
            </a:extLst>
          </p:cNvPr>
          <p:cNvSpPr txBox="1">
            <a:spLocks noChangeArrowheads="1"/>
          </p:cNvSpPr>
          <p:nvPr/>
        </p:nvSpPr>
        <p:spPr bwMode="auto">
          <a:xfrm>
            <a:off x="381000" y="990600"/>
            <a:ext cx="4953000" cy="5201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ltLang="en-US">
              <a:latin typeface="Comic Sans MS" panose="030F0702030302020204" pitchFamily="66" charset="0"/>
            </a:endParaRPr>
          </a:p>
          <a:p>
            <a:pPr eaLnBrk="1" hangingPunct="1"/>
            <a:r>
              <a:rPr lang="en-US" altLang="en-US" sz="2400">
                <a:solidFill>
                  <a:schemeClr val="accent2"/>
                </a:solidFill>
                <a:latin typeface="Perpetua" panose="02020502060401020303" pitchFamily="18" charset="0"/>
              </a:rPr>
              <a:t>The kingdom of Ghana probably began when several clans of people of west Africa came together under the leadership of a great king named Dinga Cisse.  </a:t>
            </a:r>
          </a:p>
          <a:p>
            <a:pPr eaLnBrk="1" hangingPunct="1"/>
            <a:endParaRPr lang="en-US" altLang="en-US" sz="2400">
              <a:solidFill>
                <a:schemeClr val="accent2"/>
              </a:solidFill>
              <a:latin typeface="Perpetua" panose="02020502060401020303" pitchFamily="18" charset="0"/>
            </a:endParaRPr>
          </a:p>
          <a:p>
            <a:pPr eaLnBrk="1" hangingPunct="1"/>
            <a:r>
              <a:rPr lang="en-US" altLang="en-US" sz="2400">
                <a:solidFill>
                  <a:schemeClr val="accent2"/>
                </a:solidFill>
                <a:latin typeface="Perpetua" panose="02020502060401020303" pitchFamily="18" charset="0"/>
              </a:rPr>
              <a:t>Ghana had few natural resources except salt and gold. </a:t>
            </a:r>
          </a:p>
          <a:p>
            <a:pPr eaLnBrk="1" hangingPunct="1"/>
            <a:endParaRPr lang="en-US" altLang="en-US" sz="2400">
              <a:solidFill>
                <a:schemeClr val="accent2"/>
              </a:solidFill>
              <a:latin typeface="Perpetua" panose="02020502060401020303" pitchFamily="18" charset="0"/>
            </a:endParaRPr>
          </a:p>
          <a:p>
            <a:pPr eaLnBrk="1" hangingPunct="1"/>
            <a:r>
              <a:rPr lang="en-US" altLang="en-US" sz="2400">
                <a:solidFill>
                  <a:schemeClr val="accent2"/>
                </a:solidFill>
                <a:latin typeface="Perpetua" panose="02020502060401020303" pitchFamily="18" charset="0"/>
              </a:rPr>
              <a:t>They were also very good at making things from iron. Ghanaian warriors used iron tipped spears to subdue their neighbors, who fought with weapons made of stone, bone, and wood.</a:t>
            </a:r>
          </a:p>
        </p:txBody>
      </p:sp>
      <p:pic>
        <p:nvPicPr>
          <p:cNvPr id="8195" name="Picture 9" descr="stack of gold bars">
            <a:extLst>
              <a:ext uri="{FF2B5EF4-FFF2-40B4-BE49-F238E27FC236}">
                <a16:creationId xmlns:a16="http://schemas.microsoft.com/office/drawing/2014/main" id="{024A1885-1590-4CAE-863D-B5CFB1FCF104}"/>
              </a:ext>
            </a:extLst>
          </p:cNvPr>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791200" y="1295400"/>
            <a:ext cx="2787650" cy="2812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Text Box 5">
            <a:extLst>
              <a:ext uri="{FF2B5EF4-FFF2-40B4-BE49-F238E27FC236}">
                <a16:creationId xmlns:a16="http://schemas.microsoft.com/office/drawing/2014/main" id="{5A379D97-7594-432E-BC41-090BF4B28D6F}"/>
              </a:ext>
            </a:extLst>
          </p:cNvPr>
          <p:cNvSpPr txBox="1">
            <a:spLocks noChangeArrowheads="1"/>
          </p:cNvSpPr>
          <p:nvPr/>
        </p:nvSpPr>
        <p:spPr bwMode="auto">
          <a:xfrm>
            <a:off x="609600" y="685800"/>
            <a:ext cx="5562600" cy="547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en-US" sz="2200" b="1">
                <a:latin typeface="Perpetua" panose="02020502060401020303" pitchFamily="18" charset="0"/>
              </a:rPr>
              <a:t>"The King wears necklaces round his neck and bracelets on his forearms and he puts on a high cap decorated with gold and wrapped in a turban of fine cotton. He meets people in a domed pavilion around which stand ten horses covered with gold-embroidered materials…and on his right, are the sons of the lesser kings of his country, wearing splendid garments and their hair plaited with gold.</a:t>
            </a:r>
            <a:br>
              <a:rPr lang="en-US" altLang="en-US" sz="2200" b="1">
                <a:latin typeface="Perpetua" panose="02020502060401020303" pitchFamily="18" charset="0"/>
              </a:rPr>
            </a:br>
            <a:br>
              <a:rPr lang="en-US" altLang="en-US" sz="2200" b="1">
                <a:latin typeface="Perpetua" panose="02020502060401020303" pitchFamily="18" charset="0"/>
              </a:rPr>
            </a:br>
            <a:r>
              <a:rPr lang="en-US" altLang="en-US" sz="2200" b="1">
                <a:latin typeface="Perpetua" panose="02020502060401020303" pitchFamily="18" charset="0"/>
              </a:rPr>
              <a:t>At the door of the pavilion are dogs of excellent pedigree. Round their necks they wear collars of gold and silver, studded with a number of balls of the same metals."</a:t>
            </a:r>
            <a:br>
              <a:rPr lang="en-US" altLang="en-US" b="1">
                <a:latin typeface="Perpetua" panose="02020502060401020303" pitchFamily="18" charset="0"/>
              </a:rPr>
            </a:br>
            <a:endParaRPr lang="en-US" altLang="en-US" b="1">
              <a:latin typeface="Perpetua" panose="02020502060401020303" pitchFamily="18" charset="0"/>
            </a:endParaRPr>
          </a:p>
        </p:txBody>
      </p:sp>
      <p:sp>
        <p:nvSpPr>
          <p:cNvPr id="29703" name="Text Box 7">
            <a:extLst>
              <a:ext uri="{FF2B5EF4-FFF2-40B4-BE49-F238E27FC236}">
                <a16:creationId xmlns:a16="http://schemas.microsoft.com/office/drawing/2014/main" id="{A407F0DA-BFA0-4EFC-A6EB-CEBFC0C63F98}"/>
              </a:ext>
            </a:extLst>
          </p:cNvPr>
          <p:cNvSpPr txBox="1">
            <a:spLocks noChangeArrowheads="1"/>
          </p:cNvSpPr>
          <p:nvPr/>
        </p:nvSpPr>
        <p:spPr bwMode="auto">
          <a:xfrm>
            <a:off x="6553200" y="1600200"/>
            <a:ext cx="2133600" cy="3508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spcBef>
                <a:spcPct val="50000"/>
              </a:spcBef>
            </a:pPr>
            <a:r>
              <a:rPr lang="en-US" altLang="en-US" sz="3200">
                <a:solidFill>
                  <a:schemeClr val="accent2"/>
                </a:solidFill>
                <a:latin typeface="Perpetua" panose="02020502060401020303" pitchFamily="18" charset="0"/>
              </a:rPr>
              <a:t>This primary source describes the court of one king of Ghana. </a:t>
            </a:r>
          </a:p>
          <a:p>
            <a:pPr algn="ctr" eaLnBrk="1" hangingPunct="1">
              <a:spcBef>
                <a:spcPct val="50000"/>
              </a:spcBef>
            </a:pPr>
            <a:endParaRPr lang="en-US" altLang="en-US">
              <a:solidFill>
                <a:schemeClr val="accent2"/>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9701"/>
                                        </p:tgtEl>
                                        <p:attrNameLst>
                                          <p:attrName>style.visibility</p:attrName>
                                        </p:attrNameLst>
                                      </p:cBhvr>
                                      <p:to>
                                        <p:strVal val="visible"/>
                                      </p:to>
                                    </p:set>
                                    <p:animEffect transition="in" filter="dissolve">
                                      <p:cBhvr>
                                        <p:cTn id="7" dur="3000"/>
                                        <p:tgtEl>
                                          <p:spTgt spid="29701"/>
                                        </p:tgtEl>
                                      </p:cBhvr>
                                    </p:animEffect>
                                  </p:childTnLst>
                                </p:cTn>
                              </p:par>
                            </p:childTnLst>
                          </p:cTn>
                        </p:par>
                        <p:par>
                          <p:cTn id="8" fill="hold" nodeType="afterGroup">
                            <p:stCondLst>
                              <p:cond delay="3000"/>
                            </p:stCondLst>
                            <p:childTnLst>
                              <p:par>
                                <p:cTn id="9" presetID="18" presetClass="emph" presetSubtype="0" fill="hold" nodeType="afterEffect">
                                  <p:stCondLst>
                                    <p:cond delay="0"/>
                                  </p:stCondLst>
                                  <p:iterate type="lt">
                                    <p:tmPct val="4000"/>
                                  </p:iterate>
                                  <p:childTnLst>
                                    <p:set>
                                      <p:cBhvr override="childStyle">
                                        <p:cTn id="10" dur="2000" fill="hold"/>
                                        <p:tgtEl>
                                          <p:spTgt spid="29703">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3" name="Picture 5" descr="T048112A">
            <a:extLst>
              <a:ext uri="{FF2B5EF4-FFF2-40B4-BE49-F238E27FC236}">
                <a16:creationId xmlns:a16="http://schemas.microsoft.com/office/drawing/2014/main" id="{602556A2-A164-4866-B084-9467DAD356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905000"/>
            <a:ext cx="58293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6">
            <a:extLst>
              <a:ext uri="{FF2B5EF4-FFF2-40B4-BE49-F238E27FC236}">
                <a16:creationId xmlns:a16="http://schemas.microsoft.com/office/drawing/2014/main" id="{ECB3D2C7-42B6-455D-A115-398AB97F4CBC}"/>
              </a:ext>
            </a:extLst>
          </p:cNvPr>
          <p:cNvSpPr txBox="1">
            <a:spLocks noChangeArrowheads="1"/>
          </p:cNvSpPr>
          <p:nvPr/>
        </p:nvSpPr>
        <p:spPr bwMode="auto">
          <a:xfrm>
            <a:off x="228600" y="381000"/>
            <a:ext cx="8077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en-US" sz="2400">
                <a:latin typeface="Perpetua" panose="02020502060401020303" pitchFamily="18" charset="0"/>
              </a:rPr>
              <a:t>Ghana became a rich and powerful empire, especially when the camel began to be used as a source of transport. Ghana relied on trade, which was made faster and bigger with the use of the camel.</a:t>
            </a:r>
          </a:p>
        </p:txBody>
      </p:sp>
      <p:pic>
        <p:nvPicPr>
          <p:cNvPr id="32776" name="Picture 8" descr="needle">
            <a:extLst>
              <a:ext uri="{FF2B5EF4-FFF2-40B4-BE49-F238E27FC236}">
                <a16:creationId xmlns:a16="http://schemas.microsoft.com/office/drawing/2014/main" id="{48DD96E4-6039-48F6-A2FE-D32542AC73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48125"/>
            <a:ext cx="4391025"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nodeType="afterEffect">
                                  <p:stCondLst>
                                    <p:cond delay="0"/>
                                  </p:stCondLst>
                                  <p:childTnLst>
                                    <p:animScale>
                                      <p:cBhvr>
                                        <p:cTn id="6" dur="2000" fill="hold"/>
                                        <p:tgtEl>
                                          <p:spTgt spid="32773"/>
                                        </p:tgtEl>
                                      </p:cBhvr>
                                      <p:by x="150000" y="150000"/>
                                    </p:animScale>
                                  </p:childTnLst>
                                </p:cTn>
                              </p:par>
                            </p:childTnLst>
                          </p:cTn>
                        </p:par>
                        <p:par>
                          <p:cTn id="7" fill="hold" nodeType="afterGroup">
                            <p:stCondLst>
                              <p:cond delay="2000"/>
                            </p:stCondLst>
                            <p:childTnLst>
                              <p:par>
                                <p:cTn id="8" presetID="6" presetClass="emph" presetSubtype="0" fill="hold" nodeType="afterEffect">
                                  <p:stCondLst>
                                    <p:cond delay="0"/>
                                  </p:stCondLst>
                                  <p:childTnLst>
                                    <p:animScale>
                                      <p:cBhvr>
                                        <p:cTn id="9" dur="2000" fill="hold"/>
                                        <p:tgtEl>
                                          <p:spTgt spid="3277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2B15E08E-6DEC-436E-9C2A-D332FEA56B23}"/>
              </a:ext>
            </a:extLst>
          </p:cNvPr>
          <p:cNvSpPr txBox="1">
            <a:spLocks noChangeArrowheads="1"/>
          </p:cNvSpPr>
          <p:nvPr/>
        </p:nvSpPr>
        <p:spPr bwMode="auto">
          <a:xfrm>
            <a:off x="381000" y="4191000"/>
            <a:ext cx="8153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en-US" sz="2400">
                <a:solidFill>
                  <a:srgbClr val="CC0000"/>
                </a:solidFill>
                <a:latin typeface="Perpetua" panose="02020502060401020303" pitchFamily="18" charset="0"/>
              </a:rPr>
              <a:t>After 700 AD, the religion of Islam began to spread over northern Africa. Muslim warriors came into Ghana and fought with the non-Islamic people there. This ultimately weakened the great civilization of Ghana and led to its decline. </a:t>
            </a:r>
          </a:p>
        </p:txBody>
      </p:sp>
      <p:pic>
        <p:nvPicPr>
          <p:cNvPr id="11267" name="Picture 6" descr="mosque">
            <a:extLst>
              <a:ext uri="{FF2B5EF4-FFF2-40B4-BE49-F238E27FC236}">
                <a16:creationId xmlns:a16="http://schemas.microsoft.com/office/drawing/2014/main" id="{5B553572-52E8-475E-A81D-D2F06734E9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28600"/>
            <a:ext cx="6248400"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7">
            <a:extLst>
              <a:ext uri="{FF2B5EF4-FFF2-40B4-BE49-F238E27FC236}">
                <a16:creationId xmlns:a16="http://schemas.microsoft.com/office/drawing/2014/main" id="{0D0EE6BD-5A5E-426E-9822-0F1D68D0DF86}"/>
              </a:ext>
            </a:extLst>
          </p:cNvPr>
          <p:cNvSpPr txBox="1">
            <a:spLocks noChangeArrowheads="1"/>
          </p:cNvSpPr>
          <p:nvPr/>
        </p:nvSpPr>
        <p:spPr bwMode="auto">
          <a:xfrm>
            <a:off x="228600" y="1600200"/>
            <a:ext cx="1676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en-US" sz="2400">
                <a:latin typeface="Perpetua" panose="02020502060401020303" pitchFamily="18" charset="0"/>
              </a:rPr>
              <a:t>Islamic Mosque in Ghana</a:t>
            </a:r>
          </a:p>
        </p:txBody>
      </p:sp>
    </p:spTree>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00"/>
      </a:hlink>
      <a:folHlink>
        <a:srgbClr val="FF00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2418</TotalTime>
  <Words>891</Words>
  <Application>Microsoft Office PowerPoint</Application>
  <PresentationFormat>On-screen Show (4:3)</PresentationFormat>
  <Paragraphs>39</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Times New Roman</vt:lpstr>
      <vt:lpstr>Arial</vt:lpstr>
      <vt:lpstr>Calibri</vt:lpstr>
      <vt:lpstr>Comic Sans MS</vt:lpstr>
      <vt:lpstr>Lucida Calligraphy</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Ithaca City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khorrock</dc:creator>
  <cp:lastModifiedBy>Anthony Salciccioli</cp:lastModifiedBy>
  <cp:revision>221</cp:revision>
  <dcterms:created xsi:type="dcterms:W3CDTF">2005-02-09T20:55:21Z</dcterms:created>
  <dcterms:modified xsi:type="dcterms:W3CDTF">2017-12-19T00:23:59Z</dcterms:modified>
</cp:coreProperties>
</file>