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9.xml" ContentType="application/vnd.openxmlformats-officedocument.presentationml.tags+xml"/>
  <Override PartName="/ppt/notesSlides/notesSlide15.xml" ContentType="application/vnd.openxmlformats-officedocument.presentationml.notesSlide+xml"/>
  <Override PartName="/ppt/tags/tag10.xml" ContentType="application/vnd.openxmlformats-officedocument.presentationml.tags+xml"/>
  <Override PartName="/ppt/notesSlides/notesSlide16.xml" ContentType="application/vnd.openxmlformats-officedocument.presentationml.notesSlide+xml"/>
  <Override PartName="/ppt/tags/tag11.xml" ContentType="application/vnd.openxmlformats-officedocument.presentationml.tags+xml"/>
  <Override PartName="/ppt/notesSlides/notesSlide17.xml" ContentType="application/vnd.openxmlformats-officedocument.presentationml.notesSlide+xml"/>
  <Override PartName="/ppt/tags/tag12.xml" ContentType="application/vnd.openxmlformats-officedocument.presentationml.tags+xml"/>
  <Override PartName="/ppt/notesSlides/notesSlide18.xml" ContentType="application/vnd.openxmlformats-officedocument.presentationml.notesSlide+xml"/>
  <Override PartName="/ppt/tags/tag13.xml" ContentType="application/vnd.openxmlformats-officedocument.presentationml.tags+xml"/>
  <Override PartName="/ppt/notesSlides/notesSlide19.xml" ContentType="application/vnd.openxmlformats-officedocument.presentationml.notesSlide+xml"/>
  <Override PartName="/ppt/tags/tag14.xml" ContentType="application/vnd.openxmlformats-officedocument.presentationml.tags+xml"/>
  <Override PartName="/ppt/notesSlides/notesSlide20.xml" ContentType="application/vnd.openxmlformats-officedocument.presentationml.notesSlide+xml"/>
  <Override PartName="/ppt/tags/tag15.xml" ContentType="application/vnd.openxmlformats-officedocument.presentationml.tags+xml"/>
  <Override PartName="/ppt/notesSlides/notesSlide21.xml" ContentType="application/vnd.openxmlformats-officedocument.presentationml.notesSlide+xml"/>
  <Override PartName="/ppt/tags/tag16.xml" ContentType="application/vnd.openxmlformats-officedocument.presentationml.tags+xml"/>
  <Override PartName="/ppt/notesSlides/notesSlide22.xml" ContentType="application/vnd.openxmlformats-officedocument.presentationml.notesSlide+xml"/>
  <Override PartName="/ppt/tags/tag17.xml" ContentType="application/vnd.openxmlformats-officedocument.presentationml.tags+xml"/>
  <Override PartName="/ppt/notesSlides/notesSlide23.xml" ContentType="application/vnd.openxmlformats-officedocument.presentationml.notesSlide+xml"/>
  <Override PartName="/ppt/tags/tag18.xml" ContentType="application/vnd.openxmlformats-officedocument.presentationml.tags+xml"/>
  <Override PartName="/ppt/notesSlides/notesSlide24.xml" ContentType="application/vnd.openxmlformats-officedocument.presentationml.notesSlide+xml"/>
  <Override PartName="/ppt/tags/tag19.xml" ContentType="application/vnd.openxmlformats-officedocument.presentationml.tags+xml"/>
  <Override PartName="/ppt/notesSlides/notesSlide25.xml" ContentType="application/vnd.openxmlformats-officedocument.presentationml.notesSlide+xml"/>
  <Override PartName="/ppt/tags/tag20.xml" ContentType="application/vnd.openxmlformats-officedocument.presentationml.tags+xml"/>
  <Override PartName="/ppt/notesSlides/notesSlide26.xml" ContentType="application/vnd.openxmlformats-officedocument.presentationml.notesSlide+xml"/>
  <Override PartName="/ppt/tags/tag21.xml" ContentType="application/vnd.openxmlformats-officedocument.presentationml.tags+xml"/>
  <Override PartName="/ppt/notesSlides/notesSlide27.xml" ContentType="application/vnd.openxmlformats-officedocument.presentationml.notesSlide+xml"/>
  <Override PartName="/ppt/tags/tag22.xml" ContentType="application/vnd.openxmlformats-officedocument.presentationml.tags+xml"/>
  <Override PartName="/ppt/notesSlides/notesSlide28.xml" ContentType="application/vnd.openxmlformats-officedocument.presentationml.notesSlide+xml"/>
  <Override PartName="/ppt/tags/tag23.xml" ContentType="application/vnd.openxmlformats-officedocument.presentationml.tags+xml"/>
  <Override PartName="/ppt/notesSlides/notesSlide29.xml" ContentType="application/vnd.openxmlformats-officedocument.presentationml.notesSlide+xml"/>
  <Override PartName="/ppt/tags/tag24.xml" ContentType="application/vnd.openxmlformats-officedocument.presentationml.tags+xml"/>
  <Override PartName="/ppt/notesSlides/notesSlide30.xml" ContentType="application/vnd.openxmlformats-officedocument.presentationml.notesSlide+xml"/>
  <Override PartName="/ppt/tags/tag25.xml" ContentType="application/vnd.openxmlformats-officedocument.presentationml.tags+xml"/>
  <Override PartName="/ppt/notesSlides/notesSlide31.xml" ContentType="application/vnd.openxmlformats-officedocument.presentationml.notesSlide+xml"/>
  <Override PartName="/ppt/tags/tag26.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7" r:id="rId1"/>
  </p:sldMasterIdLst>
  <p:notesMasterIdLst>
    <p:notesMasterId r:id="rId48"/>
  </p:notesMasterIdLst>
  <p:handoutMasterIdLst>
    <p:handoutMasterId r:id="rId49"/>
  </p:handoutMasterIdLst>
  <p:sldIdLst>
    <p:sldId id="499" r:id="rId2"/>
    <p:sldId id="676" r:id="rId3"/>
    <p:sldId id="484" r:id="rId4"/>
    <p:sldId id="659" r:id="rId5"/>
    <p:sldId id="485" r:id="rId6"/>
    <p:sldId id="486" r:id="rId7"/>
    <p:sldId id="660" r:id="rId8"/>
    <p:sldId id="490" r:id="rId9"/>
    <p:sldId id="661" r:id="rId10"/>
    <p:sldId id="629" r:id="rId11"/>
    <p:sldId id="626" r:id="rId12"/>
    <p:sldId id="662" r:id="rId13"/>
    <p:sldId id="663" r:id="rId14"/>
    <p:sldId id="680" r:id="rId15"/>
    <p:sldId id="628" r:id="rId16"/>
    <p:sldId id="678" r:id="rId17"/>
    <p:sldId id="677" r:id="rId18"/>
    <p:sldId id="679" r:id="rId19"/>
    <p:sldId id="504" r:id="rId20"/>
    <p:sldId id="505" r:id="rId21"/>
    <p:sldId id="506" r:id="rId22"/>
    <p:sldId id="631" r:id="rId23"/>
    <p:sldId id="632" r:id="rId24"/>
    <p:sldId id="664" r:id="rId25"/>
    <p:sldId id="665" r:id="rId26"/>
    <p:sldId id="634" r:id="rId27"/>
    <p:sldId id="666" r:id="rId28"/>
    <p:sldId id="667" r:id="rId29"/>
    <p:sldId id="668" r:id="rId30"/>
    <p:sldId id="669" r:id="rId31"/>
    <p:sldId id="670" r:id="rId32"/>
    <p:sldId id="636" r:id="rId33"/>
    <p:sldId id="528" r:id="rId34"/>
    <p:sldId id="529" r:id="rId35"/>
    <p:sldId id="530" r:id="rId36"/>
    <p:sldId id="674" r:id="rId37"/>
    <p:sldId id="644" r:id="rId38"/>
    <p:sldId id="596" r:id="rId39"/>
    <p:sldId id="675" r:id="rId40"/>
    <p:sldId id="646" r:id="rId41"/>
    <p:sldId id="671" r:id="rId42"/>
    <p:sldId id="672" r:id="rId43"/>
    <p:sldId id="673" r:id="rId44"/>
    <p:sldId id="620" r:id="rId45"/>
    <p:sldId id="622" r:id="rId46"/>
    <p:sldId id="658" r:id="rId47"/>
  </p:sldIdLst>
  <p:sldSz cx="9144000" cy="6858000" type="screen4x3"/>
  <p:notesSz cx="7086600" cy="9296400"/>
  <p:custDataLst>
    <p:tags r:id="rId50"/>
  </p:custDataLst>
  <p:defaultTextStyle>
    <a:defPPr>
      <a:defRPr lang="en-US"/>
    </a:defPPr>
    <a:lvl1pPr algn="l" rtl="0" fontAlgn="base">
      <a:lnSpc>
        <a:spcPct val="110000"/>
      </a:lnSpc>
      <a:spcBef>
        <a:spcPct val="20000"/>
      </a:spcBef>
      <a:spcAft>
        <a:spcPct val="0"/>
      </a:spcAft>
      <a:defRPr sz="3200" kern="1200">
        <a:solidFill>
          <a:schemeClr val="tx1"/>
        </a:solidFill>
        <a:latin typeface="Arial" panose="020B0604020202020204" pitchFamily="34" charset="0"/>
        <a:ea typeface="+mn-ea"/>
        <a:cs typeface="+mn-cs"/>
      </a:defRPr>
    </a:lvl1pPr>
    <a:lvl2pPr marL="457200" algn="l" rtl="0" fontAlgn="base">
      <a:lnSpc>
        <a:spcPct val="110000"/>
      </a:lnSpc>
      <a:spcBef>
        <a:spcPct val="20000"/>
      </a:spcBef>
      <a:spcAft>
        <a:spcPct val="0"/>
      </a:spcAft>
      <a:defRPr sz="3200" kern="1200">
        <a:solidFill>
          <a:schemeClr val="tx1"/>
        </a:solidFill>
        <a:latin typeface="Arial" panose="020B0604020202020204" pitchFamily="34" charset="0"/>
        <a:ea typeface="+mn-ea"/>
        <a:cs typeface="+mn-cs"/>
      </a:defRPr>
    </a:lvl2pPr>
    <a:lvl3pPr marL="914400" algn="l" rtl="0" fontAlgn="base">
      <a:lnSpc>
        <a:spcPct val="110000"/>
      </a:lnSpc>
      <a:spcBef>
        <a:spcPct val="20000"/>
      </a:spcBef>
      <a:spcAft>
        <a:spcPct val="0"/>
      </a:spcAft>
      <a:defRPr sz="3200" kern="1200">
        <a:solidFill>
          <a:schemeClr val="tx1"/>
        </a:solidFill>
        <a:latin typeface="Arial" panose="020B0604020202020204" pitchFamily="34" charset="0"/>
        <a:ea typeface="+mn-ea"/>
        <a:cs typeface="+mn-cs"/>
      </a:defRPr>
    </a:lvl3pPr>
    <a:lvl4pPr marL="1371600" algn="l" rtl="0" fontAlgn="base">
      <a:lnSpc>
        <a:spcPct val="110000"/>
      </a:lnSpc>
      <a:spcBef>
        <a:spcPct val="20000"/>
      </a:spcBef>
      <a:spcAft>
        <a:spcPct val="0"/>
      </a:spcAft>
      <a:defRPr sz="3200" kern="1200">
        <a:solidFill>
          <a:schemeClr val="tx1"/>
        </a:solidFill>
        <a:latin typeface="Arial" panose="020B0604020202020204" pitchFamily="34" charset="0"/>
        <a:ea typeface="+mn-ea"/>
        <a:cs typeface="+mn-cs"/>
      </a:defRPr>
    </a:lvl4pPr>
    <a:lvl5pPr marL="1828800" algn="l" rtl="0" fontAlgn="base">
      <a:lnSpc>
        <a:spcPct val="110000"/>
      </a:lnSpc>
      <a:spcBef>
        <a:spcPct val="20000"/>
      </a:spcBef>
      <a:spcAft>
        <a:spcPct val="0"/>
      </a:spcAft>
      <a:defRPr sz="3200" kern="1200">
        <a:solidFill>
          <a:schemeClr val="tx1"/>
        </a:solidFill>
        <a:latin typeface="Arial" panose="020B0604020202020204" pitchFamily="34" charset="0"/>
        <a:ea typeface="+mn-ea"/>
        <a:cs typeface="+mn-cs"/>
      </a:defRPr>
    </a:lvl5pPr>
    <a:lvl6pPr marL="2286000" algn="l" defTabSz="914400" rtl="0" eaLnBrk="1" latinLnBrk="0" hangingPunct="1">
      <a:defRPr sz="3200" kern="1200">
        <a:solidFill>
          <a:schemeClr val="tx1"/>
        </a:solidFill>
        <a:latin typeface="Arial" panose="020B0604020202020204" pitchFamily="34" charset="0"/>
        <a:ea typeface="+mn-ea"/>
        <a:cs typeface="+mn-cs"/>
      </a:defRPr>
    </a:lvl6pPr>
    <a:lvl7pPr marL="2743200" algn="l" defTabSz="914400" rtl="0" eaLnBrk="1" latinLnBrk="0" hangingPunct="1">
      <a:defRPr sz="3200" kern="1200">
        <a:solidFill>
          <a:schemeClr val="tx1"/>
        </a:solidFill>
        <a:latin typeface="Arial" panose="020B0604020202020204" pitchFamily="34" charset="0"/>
        <a:ea typeface="+mn-ea"/>
        <a:cs typeface="+mn-cs"/>
      </a:defRPr>
    </a:lvl7pPr>
    <a:lvl8pPr marL="3200400" algn="l" defTabSz="914400" rtl="0" eaLnBrk="1" latinLnBrk="0" hangingPunct="1">
      <a:defRPr sz="3200" kern="1200">
        <a:solidFill>
          <a:schemeClr val="tx1"/>
        </a:solidFill>
        <a:latin typeface="Arial" panose="020B0604020202020204" pitchFamily="34" charset="0"/>
        <a:ea typeface="+mn-ea"/>
        <a:cs typeface="+mn-cs"/>
      </a:defRPr>
    </a:lvl8pPr>
    <a:lvl9pPr marL="3657600" algn="l" defTabSz="914400" rtl="0" eaLnBrk="1" latinLnBrk="0" hangingPunct="1">
      <a:defRPr sz="32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864">
          <p15:clr>
            <a:srgbClr val="A4A3A4"/>
          </p15:clr>
        </p15:guide>
        <p15:guide id="3" orient="horz" pos="3744">
          <p15:clr>
            <a:srgbClr val="A4A3A4"/>
          </p15:clr>
        </p15:guide>
        <p15:guide id="4" pos="2880">
          <p15:clr>
            <a:srgbClr val="A4A3A4"/>
          </p15:clr>
        </p15:guide>
        <p15:guide id="5" pos="624">
          <p15:clr>
            <a:srgbClr val="A4A3A4"/>
          </p15:clr>
        </p15:guide>
        <p15:guide id="6" pos="2976">
          <p15:clr>
            <a:srgbClr val="A4A3A4"/>
          </p15:clr>
        </p15:guide>
      </p15:sldGuideLst>
    </p:ext>
    <p:ext uri="{2D200454-40CA-4A62-9FC3-DE9A4176ACB9}">
      <p15:notesGuideLst xmlns:p15="http://schemas.microsoft.com/office/powerpoint/2012/main">
        <p15:guide id="1" orient="horz" pos="2928">
          <p15:clr>
            <a:srgbClr val="A4A3A4"/>
          </p15:clr>
        </p15:guide>
        <p15:guide id="2" pos="223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49AA3"/>
    <a:srgbClr val="EE6471"/>
    <a:srgbClr val="A9D8C3"/>
    <a:srgbClr val="BF0000"/>
    <a:srgbClr val="E0E9ED"/>
    <a:srgbClr val="F9F5B4"/>
    <a:srgbClr val="F4F4F4"/>
    <a:srgbClr val="0734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480" autoAdjust="0"/>
    <p:restoredTop sz="91679" autoAdjust="0"/>
  </p:normalViewPr>
  <p:slideViewPr>
    <p:cSldViewPr>
      <p:cViewPr varScale="1">
        <p:scale>
          <a:sx n="68" d="100"/>
          <a:sy n="68" d="100"/>
        </p:scale>
        <p:origin x="60" y="72"/>
      </p:cViewPr>
      <p:guideLst>
        <p:guide orient="horz" pos="2160"/>
        <p:guide orient="horz" pos="864"/>
        <p:guide orient="horz" pos="3744"/>
        <p:guide pos="2880"/>
        <p:guide pos="624"/>
        <p:guide pos="2976"/>
      </p:guideLst>
    </p:cSldViewPr>
  </p:slideViewPr>
  <p:outlineViewPr>
    <p:cViewPr>
      <p:scale>
        <a:sx n="100" d="100"/>
        <a:sy n="100"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49" d="100"/>
          <a:sy n="49" d="100"/>
        </p:scale>
        <p:origin x="-1086" y="-102"/>
      </p:cViewPr>
      <p:guideLst>
        <p:guide orient="horz" pos="2928"/>
        <p:guide pos="223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02" name="Rectangle 2"/>
          <p:cNvSpPr>
            <a:spLocks noGrp="1" noChangeArrowheads="1"/>
          </p:cNvSpPr>
          <p:nvPr>
            <p:ph type="hdr" sz="quarter"/>
          </p:nvPr>
        </p:nvSpPr>
        <p:spPr bwMode="auto">
          <a:xfrm>
            <a:off x="0" y="0"/>
            <a:ext cx="307022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lnSpc>
                <a:spcPct val="100000"/>
              </a:lnSpc>
              <a:spcBef>
                <a:spcPct val="0"/>
              </a:spcBef>
              <a:defRPr sz="1200">
                <a:latin typeface="Times" panose="02020603050405020304" pitchFamily="18" charset="0"/>
              </a:defRPr>
            </a:lvl1pPr>
          </a:lstStyle>
          <a:p>
            <a:endParaRPr lang="en-US" altLang="en-US"/>
          </a:p>
        </p:txBody>
      </p:sp>
      <p:sp>
        <p:nvSpPr>
          <p:cNvPr id="409603" name="Rectangle 3"/>
          <p:cNvSpPr>
            <a:spLocks noGrp="1" noChangeArrowheads="1"/>
          </p:cNvSpPr>
          <p:nvPr>
            <p:ph type="dt" sz="quarter" idx="1"/>
          </p:nvPr>
        </p:nvSpPr>
        <p:spPr bwMode="auto">
          <a:xfrm>
            <a:off x="4014788" y="0"/>
            <a:ext cx="307022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defRPr sz="1200">
                <a:latin typeface="Times" panose="02020603050405020304" pitchFamily="18" charset="0"/>
              </a:defRPr>
            </a:lvl1pPr>
          </a:lstStyle>
          <a:p>
            <a:endParaRPr lang="en-US" altLang="en-US"/>
          </a:p>
        </p:txBody>
      </p:sp>
      <p:sp>
        <p:nvSpPr>
          <p:cNvPr id="409604" name="Rectangle 4"/>
          <p:cNvSpPr>
            <a:spLocks noGrp="1" noChangeArrowheads="1"/>
          </p:cNvSpPr>
          <p:nvPr>
            <p:ph type="ftr" sz="quarter" idx="2"/>
          </p:nvPr>
        </p:nvSpPr>
        <p:spPr bwMode="auto">
          <a:xfrm>
            <a:off x="0" y="8829675"/>
            <a:ext cx="307022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lnSpc>
                <a:spcPct val="100000"/>
              </a:lnSpc>
              <a:spcBef>
                <a:spcPct val="0"/>
              </a:spcBef>
              <a:defRPr sz="1200">
                <a:latin typeface="Times" panose="02020603050405020304" pitchFamily="18" charset="0"/>
              </a:defRPr>
            </a:lvl1pPr>
          </a:lstStyle>
          <a:p>
            <a:endParaRPr lang="en-US" altLang="en-US"/>
          </a:p>
        </p:txBody>
      </p:sp>
      <p:sp>
        <p:nvSpPr>
          <p:cNvPr id="409605" name="Rectangle 5"/>
          <p:cNvSpPr>
            <a:spLocks noGrp="1" noChangeArrowheads="1"/>
          </p:cNvSpPr>
          <p:nvPr>
            <p:ph type="sldNum" sz="quarter" idx="3"/>
          </p:nvPr>
        </p:nvSpPr>
        <p:spPr bwMode="auto">
          <a:xfrm>
            <a:off x="4014788" y="8829675"/>
            <a:ext cx="307022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lnSpc>
                <a:spcPct val="100000"/>
              </a:lnSpc>
              <a:spcBef>
                <a:spcPct val="0"/>
              </a:spcBef>
              <a:defRPr sz="1200">
                <a:latin typeface="Times" panose="02020603050405020304" pitchFamily="18" charset="0"/>
              </a:defRPr>
            </a:lvl1pPr>
          </a:lstStyle>
          <a:p>
            <a:fld id="{098DCD67-84F0-4DFE-AD29-598CCDC76977}" type="slidenum">
              <a:rPr lang="en-US" altLang="en-US"/>
              <a:pPr/>
              <a:t>‹#›</a:t>
            </a:fld>
            <a:endParaRPr lang="en-US" altLang="en-US"/>
          </a:p>
        </p:txBody>
      </p:sp>
    </p:spTree>
    <p:extLst>
      <p:ext uri="{BB962C8B-B14F-4D97-AF65-F5344CB8AC3E}">
        <p14:creationId xmlns:p14="http://schemas.microsoft.com/office/powerpoint/2010/main" val="8527587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07022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16" tIns="46808" rIns="93616" bIns="46808" numCol="1" anchor="t" anchorCtr="0" compatLnSpc="1">
            <a:prstTxWarp prst="textNoShape">
              <a:avLst/>
            </a:prstTxWarp>
          </a:bodyPr>
          <a:lstStyle>
            <a:lvl1pPr defTabSz="936625" eaLnBrk="0" hangingPunct="0">
              <a:lnSpc>
                <a:spcPct val="100000"/>
              </a:lnSpc>
              <a:spcBef>
                <a:spcPct val="0"/>
              </a:spcBef>
              <a:defRPr sz="1200">
                <a:latin typeface="Times" panose="02020603050405020304" pitchFamily="18" charset="0"/>
              </a:defRPr>
            </a:lvl1pPr>
          </a:lstStyle>
          <a:p>
            <a:endParaRPr lang="en-US" altLang="en-US"/>
          </a:p>
        </p:txBody>
      </p:sp>
      <p:sp>
        <p:nvSpPr>
          <p:cNvPr id="30723" name="Rectangle 3"/>
          <p:cNvSpPr>
            <a:spLocks noGrp="1" noChangeArrowheads="1"/>
          </p:cNvSpPr>
          <p:nvPr>
            <p:ph type="dt" idx="1"/>
          </p:nvPr>
        </p:nvSpPr>
        <p:spPr bwMode="auto">
          <a:xfrm>
            <a:off x="4014788" y="0"/>
            <a:ext cx="307022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16" tIns="46808" rIns="93616" bIns="46808" numCol="1" anchor="t" anchorCtr="0" compatLnSpc="1">
            <a:prstTxWarp prst="textNoShape">
              <a:avLst/>
            </a:prstTxWarp>
          </a:bodyPr>
          <a:lstStyle>
            <a:lvl1pPr algn="r" defTabSz="936625" eaLnBrk="0" hangingPunct="0">
              <a:lnSpc>
                <a:spcPct val="100000"/>
              </a:lnSpc>
              <a:spcBef>
                <a:spcPct val="0"/>
              </a:spcBef>
              <a:defRPr sz="1200">
                <a:latin typeface="Times" panose="02020603050405020304" pitchFamily="18" charset="0"/>
              </a:defRPr>
            </a:lvl1pPr>
          </a:lstStyle>
          <a:p>
            <a:endParaRPr lang="en-US" altLang="en-US"/>
          </a:p>
        </p:txBody>
      </p:sp>
      <p:sp>
        <p:nvSpPr>
          <p:cNvPr id="30724" name="Rectangle 4"/>
          <p:cNvSpPr>
            <a:spLocks noRot="1" noChangeArrowheads="1" noTextEdit="1"/>
          </p:cNvSpPr>
          <p:nvPr>
            <p:ph type="sldImg" idx="2"/>
          </p:nvPr>
        </p:nvSpPr>
        <p:spPr bwMode="auto">
          <a:xfrm>
            <a:off x="12192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25" name="Rectangle 5"/>
          <p:cNvSpPr>
            <a:spLocks noGrp="1" noChangeArrowheads="1"/>
          </p:cNvSpPr>
          <p:nvPr>
            <p:ph type="body" sz="quarter" idx="3"/>
          </p:nvPr>
        </p:nvSpPr>
        <p:spPr bwMode="auto">
          <a:xfrm>
            <a:off x="708025" y="4416425"/>
            <a:ext cx="56705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16" tIns="46808" rIns="93616" bIns="4680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26" name="Rectangle 6"/>
          <p:cNvSpPr>
            <a:spLocks noGrp="1" noChangeArrowheads="1"/>
          </p:cNvSpPr>
          <p:nvPr>
            <p:ph type="ftr" sz="quarter" idx="4"/>
          </p:nvPr>
        </p:nvSpPr>
        <p:spPr bwMode="auto">
          <a:xfrm>
            <a:off x="0" y="8829675"/>
            <a:ext cx="307022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16" tIns="46808" rIns="93616" bIns="46808" numCol="1" anchor="b" anchorCtr="0" compatLnSpc="1">
            <a:prstTxWarp prst="textNoShape">
              <a:avLst/>
            </a:prstTxWarp>
          </a:bodyPr>
          <a:lstStyle>
            <a:lvl1pPr defTabSz="936625" eaLnBrk="0" hangingPunct="0">
              <a:lnSpc>
                <a:spcPct val="100000"/>
              </a:lnSpc>
              <a:spcBef>
                <a:spcPct val="0"/>
              </a:spcBef>
              <a:defRPr sz="1200">
                <a:latin typeface="Times" panose="02020603050405020304" pitchFamily="18" charset="0"/>
              </a:defRPr>
            </a:lvl1pPr>
          </a:lstStyle>
          <a:p>
            <a:endParaRPr lang="en-US" altLang="en-US"/>
          </a:p>
        </p:txBody>
      </p:sp>
      <p:sp>
        <p:nvSpPr>
          <p:cNvPr id="30727" name="Rectangle 7"/>
          <p:cNvSpPr>
            <a:spLocks noGrp="1" noChangeArrowheads="1"/>
          </p:cNvSpPr>
          <p:nvPr>
            <p:ph type="sldNum" sz="quarter" idx="5"/>
          </p:nvPr>
        </p:nvSpPr>
        <p:spPr bwMode="auto">
          <a:xfrm>
            <a:off x="4014788" y="8829675"/>
            <a:ext cx="307022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16" tIns="46808" rIns="93616" bIns="46808" numCol="1" anchor="b" anchorCtr="0" compatLnSpc="1">
            <a:prstTxWarp prst="textNoShape">
              <a:avLst/>
            </a:prstTxWarp>
          </a:bodyPr>
          <a:lstStyle>
            <a:lvl1pPr algn="r" defTabSz="936625" eaLnBrk="0" hangingPunct="0">
              <a:lnSpc>
                <a:spcPct val="100000"/>
              </a:lnSpc>
              <a:spcBef>
                <a:spcPct val="0"/>
              </a:spcBef>
              <a:defRPr sz="1200">
                <a:latin typeface="Times" panose="02020603050405020304" pitchFamily="18" charset="0"/>
              </a:defRPr>
            </a:lvl1pPr>
          </a:lstStyle>
          <a:p>
            <a:fld id="{B5C28EA4-F07E-49C7-BB09-5A7D068FA420}" type="slidenum">
              <a:rPr lang="en-US" altLang="en-US"/>
              <a:pPr/>
              <a:t>‹#›</a:t>
            </a:fld>
            <a:endParaRPr lang="en-US" altLang="en-US"/>
          </a:p>
        </p:txBody>
      </p:sp>
    </p:spTree>
    <p:extLst>
      <p:ext uri="{BB962C8B-B14F-4D97-AF65-F5344CB8AC3E}">
        <p14:creationId xmlns:p14="http://schemas.microsoft.com/office/powerpoint/2010/main" val="414164723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DC55FA-0EC2-4242-965D-B7F16B5A33BF}" type="slidenum">
              <a:rPr lang="en-US" altLang="en-US"/>
              <a:pPr/>
              <a:t>1</a:t>
            </a:fld>
            <a:endParaRPr lang="en-US" altLang="en-US"/>
          </a:p>
        </p:txBody>
      </p:sp>
      <p:sp>
        <p:nvSpPr>
          <p:cNvPr id="626690" name="Rectangle 2"/>
          <p:cNvSpPr>
            <a:spLocks noRot="1" noChangeArrowheads="1" noTextEdit="1"/>
          </p:cNvSpPr>
          <p:nvPr>
            <p:ph type="sldImg"/>
          </p:nvPr>
        </p:nvSpPr>
        <p:spPr>
          <a:ln/>
        </p:spPr>
      </p:sp>
      <p:sp>
        <p:nvSpPr>
          <p:cNvPr id="6266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585056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6B3742-D471-43D3-865C-4A7713C86F4F}" type="slidenum">
              <a:rPr lang="en-US" altLang="en-US"/>
              <a:pPr/>
              <a:t>11</a:t>
            </a:fld>
            <a:endParaRPr lang="en-US" altLang="en-US"/>
          </a:p>
        </p:txBody>
      </p:sp>
      <p:sp>
        <p:nvSpPr>
          <p:cNvPr id="900098" name="Rectangle 2"/>
          <p:cNvSpPr>
            <a:spLocks noRot="1" noChangeArrowheads="1" noTextEdit="1"/>
          </p:cNvSpPr>
          <p:nvPr>
            <p:ph type="sldImg"/>
          </p:nvPr>
        </p:nvSpPr>
        <p:spPr>
          <a:ln/>
        </p:spPr>
      </p:sp>
      <p:sp>
        <p:nvSpPr>
          <p:cNvPr id="9000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48136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321BBE0-D1C2-4F8A-A144-D75BC33F9807}" type="slidenum">
              <a:rPr lang="en-US" altLang="en-US"/>
              <a:pPr/>
              <a:t>13</a:t>
            </a:fld>
            <a:endParaRPr lang="en-US" altLang="en-US"/>
          </a:p>
        </p:txBody>
      </p:sp>
      <p:sp>
        <p:nvSpPr>
          <p:cNvPr id="971778" name="Rectangle 2"/>
          <p:cNvSpPr>
            <a:spLocks noRot="1" noChangeArrowheads="1" noTextEdit="1"/>
          </p:cNvSpPr>
          <p:nvPr>
            <p:ph type="sldImg"/>
          </p:nvPr>
        </p:nvSpPr>
        <p:spPr>
          <a:ln/>
        </p:spPr>
      </p:sp>
      <p:sp>
        <p:nvSpPr>
          <p:cNvPr id="9717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715581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A73B10-24CE-4A50-B9F4-2E0529671F00}" type="slidenum">
              <a:rPr lang="en-US" altLang="en-US"/>
              <a:pPr/>
              <a:t>15</a:t>
            </a:fld>
            <a:endParaRPr lang="en-US" altLang="en-US"/>
          </a:p>
        </p:txBody>
      </p:sp>
      <p:sp>
        <p:nvSpPr>
          <p:cNvPr id="904194" name="Rectangle 2"/>
          <p:cNvSpPr>
            <a:spLocks noRot="1" noChangeArrowheads="1" noTextEdit="1"/>
          </p:cNvSpPr>
          <p:nvPr>
            <p:ph type="sldImg"/>
          </p:nvPr>
        </p:nvSpPr>
        <p:spPr>
          <a:ln/>
        </p:spPr>
      </p:sp>
      <p:sp>
        <p:nvSpPr>
          <p:cNvPr id="90419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286075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D0FC9E-52E0-4BAE-9D2F-9469169FECBC}" type="slidenum">
              <a:rPr lang="en-US" altLang="en-US"/>
              <a:pPr/>
              <a:t>16</a:t>
            </a:fld>
            <a:endParaRPr lang="en-US" altLang="en-US"/>
          </a:p>
        </p:txBody>
      </p:sp>
      <p:sp>
        <p:nvSpPr>
          <p:cNvPr id="1004546" name="Rectangle 2"/>
          <p:cNvSpPr>
            <a:spLocks noRot="1" noChangeArrowheads="1" noTextEdit="1"/>
          </p:cNvSpPr>
          <p:nvPr>
            <p:ph type="sldImg"/>
          </p:nvPr>
        </p:nvSpPr>
        <p:spPr>
          <a:ln/>
        </p:spPr>
      </p:sp>
      <p:sp>
        <p:nvSpPr>
          <p:cNvPr id="1004547" name="Rectangle 3"/>
          <p:cNvSpPr>
            <a:spLocks noGrp="1" noChangeArrowheads="1"/>
          </p:cNvSpPr>
          <p:nvPr>
            <p:ph type="body" idx="1"/>
          </p:nvPr>
        </p:nvSpPr>
        <p:spPr/>
        <p:txBody>
          <a:bodyPr/>
          <a:lstStyle/>
          <a:p>
            <a:r>
              <a:rPr lang="en-US" altLang="en-US"/>
              <a:t>–</a:t>
            </a:r>
          </a:p>
        </p:txBody>
      </p:sp>
    </p:spTree>
    <p:extLst>
      <p:ext uri="{BB962C8B-B14F-4D97-AF65-F5344CB8AC3E}">
        <p14:creationId xmlns:p14="http://schemas.microsoft.com/office/powerpoint/2010/main" val="6526715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631BC8-33AD-4365-8CB7-22BAB17A3910}" type="slidenum">
              <a:rPr lang="en-US" altLang="en-US"/>
              <a:pPr/>
              <a:t>17</a:t>
            </a:fld>
            <a:endParaRPr lang="en-US" altLang="en-US"/>
          </a:p>
        </p:txBody>
      </p:sp>
      <p:sp>
        <p:nvSpPr>
          <p:cNvPr id="1002498" name="Rectangle 2"/>
          <p:cNvSpPr>
            <a:spLocks noRot="1" noChangeArrowheads="1" noTextEdit="1"/>
          </p:cNvSpPr>
          <p:nvPr>
            <p:ph type="sldImg"/>
          </p:nvPr>
        </p:nvSpPr>
        <p:spPr>
          <a:ln/>
        </p:spPr>
      </p:sp>
      <p:sp>
        <p:nvSpPr>
          <p:cNvPr id="100249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987978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1E6CCD-5F16-47BE-92BB-87AD30AA7F86}" type="slidenum">
              <a:rPr lang="en-US" altLang="en-US"/>
              <a:pPr/>
              <a:t>19</a:t>
            </a:fld>
            <a:endParaRPr lang="en-US" altLang="en-US"/>
          </a:p>
        </p:txBody>
      </p:sp>
      <p:sp>
        <p:nvSpPr>
          <p:cNvPr id="638978" name="Rectangle 2"/>
          <p:cNvSpPr>
            <a:spLocks noRot="1" noChangeArrowheads="1" noTextEdit="1"/>
          </p:cNvSpPr>
          <p:nvPr>
            <p:ph type="sldImg"/>
          </p:nvPr>
        </p:nvSpPr>
        <p:spPr>
          <a:ln/>
        </p:spPr>
      </p:sp>
      <p:sp>
        <p:nvSpPr>
          <p:cNvPr id="6389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94421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672FFD-60B7-41E0-97FC-2592BF98E0A3}" type="slidenum">
              <a:rPr lang="en-US" altLang="en-US"/>
              <a:pPr/>
              <a:t>20</a:t>
            </a:fld>
            <a:endParaRPr lang="en-US" altLang="en-US"/>
          </a:p>
        </p:txBody>
      </p:sp>
      <p:sp>
        <p:nvSpPr>
          <p:cNvPr id="641026" name="Rectangle 2"/>
          <p:cNvSpPr>
            <a:spLocks noRot="1" noChangeArrowheads="1" noTextEdit="1"/>
          </p:cNvSpPr>
          <p:nvPr>
            <p:ph type="sldImg"/>
          </p:nvPr>
        </p:nvSpPr>
        <p:spPr>
          <a:ln/>
        </p:spPr>
      </p:sp>
      <p:sp>
        <p:nvSpPr>
          <p:cNvPr id="6410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7297366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2C352A-7E09-425B-BC11-520A618020E0}" type="slidenum">
              <a:rPr lang="en-US" altLang="en-US"/>
              <a:pPr/>
              <a:t>21</a:t>
            </a:fld>
            <a:endParaRPr lang="en-US" altLang="en-US"/>
          </a:p>
        </p:txBody>
      </p:sp>
      <p:sp>
        <p:nvSpPr>
          <p:cNvPr id="643074" name="Rectangle 2"/>
          <p:cNvSpPr>
            <a:spLocks noRot="1" noChangeArrowheads="1" noTextEdit="1"/>
          </p:cNvSpPr>
          <p:nvPr>
            <p:ph type="sldImg"/>
          </p:nvPr>
        </p:nvSpPr>
        <p:spPr>
          <a:ln/>
        </p:spPr>
      </p:sp>
      <p:sp>
        <p:nvSpPr>
          <p:cNvPr id="6430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678079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05A196-5ABC-4DBA-951D-EF1696FF5E2E}" type="slidenum">
              <a:rPr lang="en-US" altLang="en-US"/>
              <a:pPr/>
              <a:t>22</a:t>
            </a:fld>
            <a:endParaRPr lang="en-US" altLang="en-US"/>
          </a:p>
        </p:txBody>
      </p:sp>
      <p:sp>
        <p:nvSpPr>
          <p:cNvPr id="909314" name="Rectangle 2"/>
          <p:cNvSpPr>
            <a:spLocks noRot="1" noChangeArrowheads="1" noTextEdit="1"/>
          </p:cNvSpPr>
          <p:nvPr>
            <p:ph type="sldImg"/>
          </p:nvPr>
        </p:nvSpPr>
        <p:spPr>
          <a:ln/>
        </p:spPr>
      </p:sp>
      <p:sp>
        <p:nvSpPr>
          <p:cNvPr id="9093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2423762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A68AED-8FE0-4F3A-AE6C-748AB4A0DBEE}" type="slidenum">
              <a:rPr lang="en-US" altLang="en-US"/>
              <a:pPr/>
              <a:t>23</a:t>
            </a:fld>
            <a:endParaRPr lang="en-US" altLang="en-US"/>
          </a:p>
        </p:txBody>
      </p:sp>
      <p:sp>
        <p:nvSpPr>
          <p:cNvPr id="911362" name="Rectangle 2"/>
          <p:cNvSpPr>
            <a:spLocks noRot="1" noChangeArrowheads="1" noTextEdit="1"/>
          </p:cNvSpPr>
          <p:nvPr>
            <p:ph type="sldImg"/>
          </p:nvPr>
        </p:nvSpPr>
        <p:spPr>
          <a:ln/>
        </p:spPr>
      </p:sp>
      <p:sp>
        <p:nvSpPr>
          <p:cNvPr id="9113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748903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6AAFFA-764B-4B89-98F7-91A8BC260CC1}" type="slidenum">
              <a:rPr lang="en-US" altLang="en-US"/>
              <a:pPr/>
              <a:t>2</a:t>
            </a:fld>
            <a:endParaRPr lang="en-US" altLang="en-US"/>
          </a:p>
        </p:txBody>
      </p:sp>
      <p:sp>
        <p:nvSpPr>
          <p:cNvPr id="995330" name="Rectangle 2"/>
          <p:cNvSpPr>
            <a:spLocks noRot="1" noChangeArrowheads="1" noTextEdit="1"/>
          </p:cNvSpPr>
          <p:nvPr>
            <p:ph type="sldImg"/>
          </p:nvPr>
        </p:nvSpPr>
        <p:spPr>
          <a:ln/>
        </p:spPr>
      </p:sp>
      <p:sp>
        <p:nvSpPr>
          <p:cNvPr id="995331" name="Rectangle 3"/>
          <p:cNvSpPr>
            <a:spLocks noGrp="1" noChangeArrowheads="1"/>
          </p:cNvSpPr>
          <p:nvPr>
            <p:ph type="body" idx="1"/>
          </p:nvPr>
        </p:nvSpPr>
        <p:spPr/>
        <p:txBody>
          <a:bodyPr/>
          <a:lstStyle/>
          <a:p>
            <a:r>
              <a:rPr lang="en-US" altLang="en-US"/>
              <a:t>–</a:t>
            </a:r>
          </a:p>
        </p:txBody>
      </p:sp>
    </p:spTree>
    <p:extLst>
      <p:ext uri="{BB962C8B-B14F-4D97-AF65-F5344CB8AC3E}">
        <p14:creationId xmlns:p14="http://schemas.microsoft.com/office/powerpoint/2010/main" val="12480746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A531D1-6336-4C00-B865-22E53CF14521}" type="slidenum">
              <a:rPr lang="en-US" altLang="en-US"/>
              <a:pPr/>
              <a:t>25</a:t>
            </a:fld>
            <a:endParaRPr lang="en-US" altLang="en-US"/>
          </a:p>
        </p:txBody>
      </p:sp>
      <p:sp>
        <p:nvSpPr>
          <p:cNvPr id="974850" name="Rectangle 2"/>
          <p:cNvSpPr>
            <a:spLocks noRot="1" noChangeArrowheads="1" noTextEdit="1"/>
          </p:cNvSpPr>
          <p:nvPr>
            <p:ph type="sldImg"/>
          </p:nvPr>
        </p:nvSpPr>
        <p:spPr>
          <a:ln/>
        </p:spPr>
      </p:sp>
      <p:sp>
        <p:nvSpPr>
          <p:cNvPr id="97485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364927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522BB2-720E-49C2-8971-4135DF24787E}" type="slidenum">
              <a:rPr lang="en-US" altLang="en-US"/>
              <a:pPr/>
              <a:t>26</a:t>
            </a:fld>
            <a:endParaRPr lang="en-US" altLang="en-US"/>
          </a:p>
        </p:txBody>
      </p:sp>
      <p:sp>
        <p:nvSpPr>
          <p:cNvPr id="915458" name="Rectangle 2"/>
          <p:cNvSpPr>
            <a:spLocks noRot="1" noChangeArrowheads="1" noTextEdit="1"/>
          </p:cNvSpPr>
          <p:nvPr>
            <p:ph type="sldImg"/>
          </p:nvPr>
        </p:nvSpPr>
        <p:spPr>
          <a:ln/>
        </p:spPr>
      </p:sp>
      <p:sp>
        <p:nvSpPr>
          <p:cNvPr id="9154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986740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46BEBF-A12F-4D12-9FEE-795789CFE9E8}" type="slidenum">
              <a:rPr lang="en-US" altLang="en-US"/>
              <a:pPr/>
              <a:t>28</a:t>
            </a:fld>
            <a:endParaRPr lang="en-US" altLang="en-US"/>
          </a:p>
        </p:txBody>
      </p:sp>
      <p:sp>
        <p:nvSpPr>
          <p:cNvPr id="977922" name="Rectangle 2"/>
          <p:cNvSpPr>
            <a:spLocks noRot="1" noChangeArrowheads="1" noTextEdit="1"/>
          </p:cNvSpPr>
          <p:nvPr>
            <p:ph type="sldImg"/>
          </p:nvPr>
        </p:nvSpPr>
        <p:spPr>
          <a:ln/>
        </p:spPr>
      </p:sp>
      <p:sp>
        <p:nvSpPr>
          <p:cNvPr id="9779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4781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B3A059-27D7-41FF-AC11-526096236BEE}" type="slidenum">
              <a:rPr lang="en-US" altLang="en-US"/>
              <a:pPr/>
              <a:t>29</a:t>
            </a:fld>
            <a:endParaRPr lang="en-US" altLang="en-US"/>
          </a:p>
        </p:txBody>
      </p:sp>
      <p:sp>
        <p:nvSpPr>
          <p:cNvPr id="979970" name="Rectangle 2"/>
          <p:cNvSpPr>
            <a:spLocks noRot="1" noChangeArrowheads="1" noTextEdit="1"/>
          </p:cNvSpPr>
          <p:nvPr>
            <p:ph type="sldImg"/>
          </p:nvPr>
        </p:nvSpPr>
        <p:spPr>
          <a:ln/>
        </p:spPr>
      </p:sp>
      <p:sp>
        <p:nvSpPr>
          <p:cNvPr id="9799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655825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F71D4F-CB51-45F7-B7D2-31A41B2215D5}" type="slidenum">
              <a:rPr lang="en-US" altLang="en-US"/>
              <a:pPr/>
              <a:t>30</a:t>
            </a:fld>
            <a:endParaRPr lang="en-US" altLang="en-US"/>
          </a:p>
        </p:txBody>
      </p:sp>
      <p:sp>
        <p:nvSpPr>
          <p:cNvPr id="982018" name="Rectangle 2"/>
          <p:cNvSpPr>
            <a:spLocks noRot="1" noChangeArrowheads="1" noTextEdit="1"/>
          </p:cNvSpPr>
          <p:nvPr>
            <p:ph type="sldImg"/>
          </p:nvPr>
        </p:nvSpPr>
        <p:spPr>
          <a:ln/>
        </p:spPr>
      </p:sp>
      <p:sp>
        <p:nvSpPr>
          <p:cNvPr id="9820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324845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378E05-230F-4FD7-A1C6-3F2D098E0B3A}" type="slidenum">
              <a:rPr lang="en-US" altLang="en-US"/>
              <a:pPr/>
              <a:t>32</a:t>
            </a:fld>
            <a:endParaRPr lang="en-US" altLang="en-US"/>
          </a:p>
        </p:txBody>
      </p:sp>
      <p:sp>
        <p:nvSpPr>
          <p:cNvPr id="921602" name="Rectangle 2"/>
          <p:cNvSpPr>
            <a:spLocks noRot="1" noChangeArrowheads="1" noTextEdit="1"/>
          </p:cNvSpPr>
          <p:nvPr>
            <p:ph type="sldImg"/>
          </p:nvPr>
        </p:nvSpPr>
        <p:spPr>
          <a:ln/>
        </p:spPr>
      </p:sp>
      <p:sp>
        <p:nvSpPr>
          <p:cNvPr id="92160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1487746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4AAA48-FFFD-4115-9B9F-7F34C66363D9}" type="slidenum">
              <a:rPr lang="en-US" altLang="en-US"/>
              <a:pPr/>
              <a:t>33</a:t>
            </a:fld>
            <a:endParaRPr lang="en-US" altLang="en-US"/>
          </a:p>
        </p:txBody>
      </p:sp>
      <p:sp>
        <p:nvSpPr>
          <p:cNvPr id="688130" name="Rectangle 2"/>
          <p:cNvSpPr>
            <a:spLocks noRot="1" noChangeArrowheads="1" noTextEdit="1"/>
          </p:cNvSpPr>
          <p:nvPr>
            <p:ph type="sldImg"/>
          </p:nvPr>
        </p:nvSpPr>
        <p:spPr>
          <a:ln/>
        </p:spPr>
      </p:sp>
      <p:sp>
        <p:nvSpPr>
          <p:cNvPr id="68813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0377973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ACF439A-0679-4DF9-A9A8-AF2FF563A78F}" type="slidenum">
              <a:rPr lang="en-US" altLang="en-US"/>
              <a:pPr/>
              <a:t>34</a:t>
            </a:fld>
            <a:endParaRPr lang="en-US" altLang="en-US"/>
          </a:p>
        </p:txBody>
      </p:sp>
      <p:sp>
        <p:nvSpPr>
          <p:cNvPr id="690178" name="Rectangle 2"/>
          <p:cNvSpPr>
            <a:spLocks noRot="1" noChangeArrowheads="1" noTextEdit="1"/>
          </p:cNvSpPr>
          <p:nvPr>
            <p:ph type="sldImg"/>
          </p:nvPr>
        </p:nvSpPr>
        <p:spPr>
          <a:ln/>
        </p:spPr>
      </p:sp>
      <p:sp>
        <p:nvSpPr>
          <p:cNvPr id="69017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030000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229888-C947-45EF-8F7F-DA8B5C4FB9AA}" type="slidenum">
              <a:rPr lang="en-US" altLang="en-US"/>
              <a:pPr/>
              <a:t>35</a:t>
            </a:fld>
            <a:endParaRPr lang="en-US" altLang="en-US"/>
          </a:p>
        </p:txBody>
      </p:sp>
      <p:sp>
        <p:nvSpPr>
          <p:cNvPr id="692226" name="Rectangle 2"/>
          <p:cNvSpPr>
            <a:spLocks noRot="1" noChangeArrowheads="1" noTextEdit="1"/>
          </p:cNvSpPr>
          <p:nvPr>
            <p:ph type="sldImg"/>
          </p:nvPr>
        </p:nvSpPr>
        <p:spPr>
          <a:ln/>
        </p:spPr>
      </p:sp>
      <p:sp>
        <p:nvSpPr>
          <p:cNvPr id="69222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9160181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58065A-9D93-4595-A678-722AFF092E08}" type="slidenum">
              <a:rPr lang="en-US" altLang="en-US"/>
              <a:pPr/>
              <a:t>36</a:t>
            </a:fld>
            <a:endParaRPr lang="en-US" altLang="en-US"/>
          </a:p>
        </p:txBody>
      </p:sp>
      <p:sp>
        <p:nvSpPr>
          <p:cNvPr id="990210" name="Rectangle 2"/>
          <p:cNvSpPr>
            <a:spLocks noRot="1" noChangeArrowheads="1" noTextEdit="1"/>
          </p:cNvSpPr>
          <p:nvPr>
            <p:ph type="sldImg"/>
          </p:nvPr>
        </p:nvSpPr>
        <p:spPr>
          <a:ln/>
        </p:spPr>
      </p:sp>
      <p:sp>
        <p:nvSpPr>
          <p:cNvPr id="9902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723378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B12E26-9331-498B-9877-86FA188A59AA}" type="slidenum">
              <a:rPr lang="en-US" altLang="en-US"/>
              <a:pPr/>
              <a:t>3</a:t>
            </a:fld>
            <a:endParaRPr lang="en-US" altLang="en-US"/>
          </a:p>
        </p:txBody>
      </p:sp>
      <p:sp>
        <p:nvSpPr>
          <p:cNvPr id="593922" name="Rectangle 2"/>
          <p:cNvSpPr>
            <a:spLocks noRot="1" noChangeArrowheads="1" noTextEdit="1"/>
          </p:cNvSpPr>
          <p:nvPr>
            <p:ph type="sldImg"/>
          </p:nvPr>
        </p:nvSpPr>
        <p:spPr>
          <a:ln/>
        </p:spPr>
      </p:sp>
      <p:sp>
        <p:nvSpPr>
          <p:cNvPr id="5939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1102041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9A89EF-CE31-45E2-BFE2-CA0E948A2CF9}" type="slidenum">
              <a:rPr lang="en-US" altLang="en-US"/>
              <a:pPr/>
              <a:t>38</a:t>
            </a:fld>
            <a:endParaRPr lang="en-US" altLang="en-US"/>
          </a:p>
        </p:txBody>
      </p:sp>
      <p:sp>
        <p:nvSpPr>
          <p:cNvPr id="836610" name="Rectangle 2"/>
          <p:cNvSpPr>
            <a:spLocks noRot="1" noChangeArrowheads="1" noTextEdit="1"/>
          </p:cNvSpPr>
          <p:nvPr>
            <p:ph type="sldImg"/>
          </p:nvPr>
        </p:nvSpPr>
        <p:spPr>
          <a:ln/>
        </p:spPr>
      </p:sp>
      <p:sp>
        <p:nvSpPr>
          <p:cNvPr id="8366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6570515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C4A464-C39F-48D4-AC4F-1D24715E8A48}" type="slidenum">
              <a:rPr lang="en-US" altLang="en-US"/>
              <a:pPr/>
              <a:t>39</a:t>
            </a:fld>
            <a:endParaRPr lang="en-US" altLang="en-US"/>
          </a:p>
        </p:txBody>
      </p:sp>
      <p:sp>
        <p:nvSpPr>
          <p:cNvPr id="992258" name="Rectangle 2"/>
          <p:cNvSpPr>
            <a:spLocks noRot="1" noChangeArrowheads="1" noTextEdit="1"/>
          </p:cNvSpPr>
          <p:nvPr>
            <p:ph type="sldImg"/>
          </p:nvPr>
        </p:nvSpPr>
        <p:spPr>
          <a:ln/>
        </p:spPr>
      </p:sp>
      <p:sp>
        <p:nvSpPr>
          <p:cNvPr id="99225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5411362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21EC87-F48C-4C36-AA92-973FF5126177}" type="slidenum">
              <a:rPr lang="en-US" altLang="en-US"/>
              <a:pPr/>
              <a:t>40</a:t>
            </a:fld>
            <a:endParaRPr lang="en-US" altLang="en-US"/>
          </a:p>
        </p:txBody>
      </p:sp>
      <p:sp>
        <p:nvSpPr>
          <p:cNvPr id="939010" name="Rectangle 2"/>
          <p:cNvSpPr>
            <a:spLocks noRot="1" noChangeArrowheads="1" noTextEdit="1"/>
          </p:cNvSpPr>
          <p:nvPr>
            <p:ph type="sldImg"/>
          </p:nvPr>
        </p:nvSpPr>
        <p:spPr>
          <a:ln/>
        </p:spPr>
      </p:sp>
      <p:sp>
        <p:nvSpPr>
          <p:cNvPr id="9390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7943977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352AB8-A753-4D40-826A-44FC2FA5FFB5}" type="slidenum">
              <a:rPr lang="en-US" altLang="en-US"/>
              <a:pPr/>
              <a:t>41</a:t>
            </a:fld>
            <a:endParaRPr lang="en-US" altLang="en-US"/>
          </a:p>
        </p:txBody>
      </p:sp>
      <p:sp>
        <p:nvSpPr>
          <p:cNvPr id="985090" name="Rectangle 1026"/>
          <p:cNvSpPr>
            <a:spLocks noRot="1" noChangeArrowheads="1" noTextEdit="1"/>
          </p:cNvSpPr>
          <p:nvPr>
            <p:ph type="sldImg"/>
          </p:nvPr>
        </p:nvSpPr>
        <p:spPr>
          <a:ln/>
        </p:spPr>
      </p:sp>
      <p:sp>
        <p:nvSpPr>
          <p:cNvPr id="985091" name="Rectangle 1027"/>
          <p:cNvSpPr>
            <a:spLocks noGrp="1" noChangeArrowheads="1"/>
          </p:cNvSpPr>
          <p:nvPr>
            <p:ph type="body" idx="1"/>
          </p:nvPr>
        </p:nvSpPr>
        <p:spPr/>
        <p:txBody>
          <a:bodyPr/>
          <a:lstStyle/>
          <a:p>
            <a:r>
              <a:rPr lang="en-US" altLang="en-US"/>
              <a:t>–</a:t>
            </a:r>
          </a:p>
        </p:txBody>
      </p:sp>
    </p:spTree>
    <p:extLst>
      <p:ext uri="{BB962C8B-B14F-4D97-AF65-F5344CB8AC3E}">
        <p14:creationId xmlns:p14="http://schemas.microsoft.com/office/powerpoint/2010/main" val="19588390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0CF511-0AD8-4916-B04E-3F7CEC0F10BF}" type="slidenum">
              <a:rPr lang="en-US" altLang="en-US"/>
              <a:pPr/>
              <a:t>43</a:t>
            </a:fld>
            <a:endParaRPr lang="en-US" altLang="en-US"/>
          </a:p>
        </p:txBody>
      </p:sp>
      <p:sp>
        <p:nvSpPr>
          <p:cNvPr id="988162" name="Rectangle 2"/>
          <p:cNvSpPr>
            <a:spLocks noRot="1" noChangeArrowheads="1" noTextEdit="1"/>
          </p:cNvSpPr>
          <p:nvPr>
            <p:ph type="sldImg"/>
          </p:nvPr>
        </p:nvSpPr>
        <p:spPr>
          <a:ln/>
        </p:spPr>
      </p:sp>
      <p:sp>
        <p:nvSpPr>
          <p:cNvPr id="98816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757216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9902D0-ADB0-4F47-9318-952C817A82A6}" type="slidenum">
              <a:rPr lang="en-US" altLang="en-US"/>
              <a:pPr/>
              <a:t>44</a:t>
            </a:fld>
            <a:endParaRPr lang="en-US" altLang="en-US"/>
          </a:p>
        </p:txBody>
      </p:sp>
      <p:sp>
        <p:nvSpPr>
          <p:cNvPr id="887810" name="Rectangle 2"/>
          <p:cNvSpPr>
            <a:spLocks noRot="1" noChangeArrowheads="1" noTextEdit="1"/>
          </p:cNvSpPr>
          <p:nvPr>
            <p:ph type="sldImg"/>
          </p:nvPr>
        </p:nvSpPr>
        <p:spPr>
          <a:ln/>
        </p:spPr>
      </p:sp>
      <p:sp>
        <p:nvSpPr>
          <p:cNvPr id="887811" name="Rectangle 3"/>
          <p:cNvSpPr>
            <a:spLocks noGrp="1" noChangeArrowheads="1"/>
          </p:cNvSpPr>
          <p:nvPr>
            <p:ph type="body" idx="1"/>
          </p:nvPr>
        </p:nvSpPr>
        <p:spPr/>
        <p:txBody>
          <a:bodyPr/>
          <a:lstStyle/>
          <a:p>
            <a:r>
              <a:rPr lang="en-US" altLang="en-US"/>
              <a:t>–</a:t>
            </a:r>
          </a:p>
        </p:txBody>
      </p:sp>
    </p:spTree>
    <p:extLst>
      <p:ext uri="{BB962C8B-B14F-4D97-AF65-F5344CB8AC3E}">
        <p14:creationId xmlns:p14="http://schemas.microsoft.com/office/powerpoint/2010/main" val="14090379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9A77EF-EB77-456C-AE36-4080E6389B52}" type="slidenum">
              <a:rPr lang="en-US" altLang="en-US"/>
              <a:pPr/>
              <a:t>45</a:t>
            </a:fld>
            <a:endParaRPr lang="en-US" altLang="en-US"/>
          </a:p>
        </p:txBody>
      </p:sp>
      <p:sp>
        <p:nvSpPr>
          <p:cNvPr id="891906" name="Rectangle 2"/>
          <p:cNvSpPr>
            <a:spLocks noRot="1" noChangeArrowheads="1" noTextEdit="1"/>
          </p:cNvSpPr>
          <p:nvPr>
            <p:ph type="sldImg"/>
          </p:nvPr>
        </p:nvSpPr>
        <p:spPr>
          <a:ln/>
        </p:spPr>
      </p:sp>
      <p:sp>
        <p:nvSpPr>
          <p:cNvPr id="891907" name="Rectangle 3"/>
          <p:cNvSpPr>
            <a:spLocks noGrp="1" noChangeArrowheads="1"/>
          </p:cNvSpPr>
          <p:nvPr>
            <p:ph type="body" idx="1"/>
          </p:nvPr>
        </p:nvSpPr>
        <p:spPr/>
        <p:txBody>
          <a:bodyPr/>
          <a:lstStyle/>
          <a:p>
            <a:r>
              <a:rPr lang="en-US" altLang="en-US"/>
              <a:t>–</a:t>
            </a:r>
          </a:p>
        </p:txBody>
      </p:sp>
    </p:spTree>
    <p:extLst>
      <p:ext uri="{BB962C8B-B14F-4D97-AF65-F5344CB8AC3E}">
        <p14:creationId xmlns:p14="http://schemas.microsoft.com/office/powerpoint/2010/main" val="39371990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12C342-41EC-4223-B908-CC387CDC2018}" type="slidenum">
              <a:rPr lang="en-US" altLang="en-US"/>
              <a:pPr/>
              <a:t>46</a:t>
            </a:fld>
            <a:endParaRPr lang="en-US" altLang="en-US"/>
          </a:p>
        </p:txBody>
      </p:sp>
      <p:sp>
        <p:nvSpPr>
          <p:cNvPr id="962562" name="Rectangle 2"/>
          <p:cNvSpPr>
            <a:spLocks noRot="1" noChangeArrowheads="1" noTextEdit="1"/>
          </p:cNvSpPr>
          <p:nvPr>
            <p:ph type="sldImg"/>
          </p:nvPr>
        </p:nvSpPr>
        <p:spPr>
          <a:ln/>
        </p:spPr>
      </p:sp>
      <p:sp>
        <p:nvSpPr>
          <p:cNvPr id="962563" name="Rectangle 3"/>
          <p:cNvSpPr>
            <a:spLocks noGrp="1" noChangeArrowheads="1"/>
          </p:cNvSpPr>
          <p:nvPr>
            <p:ph type="body" idx="1"/>
          </p:nvPr>
        </p:nvSpPr>
        <p:spPr/>
        <p:txBody>
          <a:bodyPr/>
          <a:lstStyle/>
          <a:p>
            <a:r>
              <a:rPr lang="en-US" altLang="en-US"/>
              <a:t>–</a:t>
            </a:r>
          </a:p>
        </p:txBody>
      </p:sp>
    </p:spTree>
    <p:extLst>
      <p:ext uri="{BB962C8B-B14F-4D97-AF65-F5344CB8AC3E}">
        <p14:creationId xmlns:p14="http://schemas.microsoft.com/office/powerpoint/2010/main" val="2025562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73A45F-168B-43FE-9175-7B939CDBB8F1}" type="slidenum">
              <a:rPr lang="en-US" altLang="en-US"/>
              <a:pPr/>
              <a:t>4</a:t>
            </a:fld>
            <a:endParaRPr lang="en-US" altLang="en-US"/>
          </a:p>
        </p:txBody>
      </p:sp>
      <p:sp>
        <p:nvSpPr>
          <p:cNvPr id="964610" name="Rectangle 2"/>
          <p:cNvSpPr>
            <a:spLocks noRot="1" noChangeArrowheads="1" noTextEdit="1"/>
          </p:cNvSpPr>
          <p:nvPr>
            <p:ph type="sldImg"/>
          </p:nvPr>
        </p:nvSpPr>
        <p:spPr>
          <a:ln/>
        </p:spPr>
      </p:sp>
      <p:sp>
        <p:nvSpPr>
          <p:cNvPr id="9646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5679863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7AC215-291B-4D49-929A-BCC634D7812B}" type="slidenum">
              <a:rPr lang="en-US" altLang="en-US"/>
              <a:pPr/>
              <a:t>5</a:t>
            </a:fld>
            <a:endParaRPr lang="en-US" altLang="en-US"/>
          </a:p>
        </p:txBody>
      </p:sp>
      <p:sp>
        <p:nvSpPr>
          <p:cNvPr id="595970" name="Rectangle 2"/>
          <p:cNvSpPr>
            <a:spLocks noRot="1" noChangeArrowheads="1" noTextEdit="1"/>
          </p:cNvSpPr>
          <p:nvPr>
            <p:ph type="sldImg"/>
          </p:nvPr>
        </p:nvSpPr>
        <p:spPr>
          <a:ln/>
        </p:spPr>
      </p:sp>
      <p:sp>
        <p:nvSpPr>
          <p:cNvPr id="5959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85987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8D31C3-3C36-429C-92C0-C11106D0BAB8}" type="slidenum">
              <a:rPr lang="en-US" altLang="en-US"/>
              <a:pPr/>
              <a:t>6</a:t>
            </a:fld>
            <a:endParaRPr lang="en-US" altLang="en-US"/>
          </a:p>
        </p:txBody>
      </p:sp>
      <p:sp>
        <p:nvSpPr>
          <p:cNvPr id="598018" name="Rectangle 2"/>
          <p:cNvSpPr>
            <a:spLocks noRot="1" noChangeArrowheads="1" noTextEdit="1"/>
          </p:cNvSpPr>
          <p:nvPr>
            <p:ph type="sldImg"/>
          </p:nvPr>
        </p:nvSpPr>
        <p:spPr>
          <a:ln/>
        </p:spPr>
      </p:sp>
      <p:sp>
        <p:nvSpPr>
          <p:cNvPr id="5980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1617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E4FE426-1F88-4FD2-8A40-B1A777746500}" type="slidenum">
              <a:rPr lang="en-US" altLang="en-US"/>
              <a:pPr/>
              <a:t>7</a:t>
            </a:fld>
            <a:endParaRPr lang="en-US" altLang="en-US"/>
          </a:p>
        </p:txBody>
      </p:sp>
      <p:sp>
        <p:nvSpPr>
          <p:cNvPr id="966658" name="Rectangle 2"/>
          <p:cNvSpPr>
            <a:spLocks noRot="1" noChangeArrowheads="1" noTextEdit="1"/>
          </p:cNvSpPr>
          <p:nvPr>
            <p:ph type="sldImg"/>
          </p:nvPr>
        </p:nvSpPr>
        <p:spPr>
          <a:ln/>
        </p:spPr>
      </p:sp>
      <p:sp>
        <p:nvSpPr>
          <p:cNvPr id="966659" name="Rectangle 3"/>
          <p:cNvSpPr>
            <a:spLocks noGrp="1" noChangeArrowheads="1"/>
          </p:cNvSpPr>
          <p:nvPr>
            <p:ph type="body" idx="1"/>
          </p:nvPr>
        </p:nvSpPr>
        <p:spPr/>
        <p:txBody>
          <a:bodyPr/>
          <a:lstStyle/>
          <a:p>
            <a:r>
              <a:rPr lang="en-US" altLang="en-US"/>
              <a:t>–</a:t>
            </a:r>
          </a:p>
        </p:txBody>
      </p:sp>
    </p:spTree>
    <p:extLst>
      <p:ext uri="{BB962C8B-B14F-4D97-AF65-F5344CB8AC3E}">
        <p14:creationId xmlns:p14="http://schemas.microsoft.com/office/powerpoint/2010/main" val="2773658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3F0A4C-0EDF-40B6-AF5D-5F2307544F7C}" type="slidenum">
              <a:rPr lang="en-US" altLang="en-US"/>
              <a:pPr/>
              <a:t>8</a:t>
            </a:fld>
            <a:endParaRPr lang="en-US" altLang="en-US"/>
          </a:p>
        </p:txBody>
      </p:sp>
      <p:sp>
        <p:nvSpPr>
          <p:cNvPr id="606210" name="Rectangle 2"/>
          <p:cNvSpPr>
            <a:spLocks noRot="1" noChangeArrowheads="1" noTextEdit="1"/>
          </p:cNvSpPr>
          <p:nvPr>
            <p:ph type="sldImg"/>
          </p:nvPr>
        </p:nvSpPr>
        <p:spPr>
          <a:ln/>
        </p:spPr>
      </p:sp>
      <p:sp>
        <p:nvSpPr>
          <p:cNvPr id="60621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256439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E073F1-C348-4D2E-BE63-C9160B9F885C}" type="slidenum">
              <a:rPr lang="en-US" altLang="en-US"/>
              <a:pPr/>
              <a:t>9</a:t>
            </a:fld>
            <a:endParaRPr lang="en-US" altLang="en-US"/>
          </a:p>
        </p:txBody>
      </p:sp>
      <p:sp>
        <p:nvSpPr>
          <p:cNvPr id="968706" name="Rectangle 2"/>
          <p:cNvSpPr>
            <a:spLocks noRot="1" noChangeArrowheads="1" noTextEdit="1"/>
          </p:cNvSpPr>
          <p:nvPr>
            <p:ph type="sldImg"/>
          </p:nvPr>
        </p:nvSpPr>
        <p:spPr>
          <a:ln/>
        </p:spPr>
      </p:sp>
      <p:sp>
        <p:nvSpPr>
          <p:cNvPr id="96870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205201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206649739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006146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064787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454363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346396173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4462442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360490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118984054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214332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74640789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408976900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75471" name="Text Box 15"/>
          <p:cNvSpPr txBox="1">
            <a:spLocks noChangeArrowheads="1"/>
          </p:cNvSpPr>
          <p:nvPr/>
        </p:nvSpPr>
        <p:spPr bwMode="auto">
          <a:xfrm>
            <a:off x="76200" y="0"/>
            <a:ext cx="4953000" cy="393700"/>
          </a:xfrm>
          <a:prstGeom prst="rect">
            <a:avLst/>
          </a:prstGeom>
          <a:noFill/>
          <a:ln>
            <a:noFill/>
          </a:ln>
          <a:effectLst/>
          <a:extLst>
            <a:ext uri="{909E8E84-426E-40DD-AFC4-6F175D3DCCD1}">
              <a14:hiddenFill xmlns:a14="http://schemas.microsoft.com/office/drawing/2010/main">
                <a:solidFill>
                  <a:srgbClr val="E2F4FE">
                    <a:alpha val="41000"/>
                  </a:srgbClr>
                </a:solidFill>
              </a14:hiddenFill>
            </a:ext>
            <a:ext uri="{91240B29-F687-4F45-9708-019B960494DF}">
              <a14:hiddenLine xmlns:a14="http://schemas.microsoft.com/office/drawing/2010/main" w="9525" algn="ctr">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233363" indent="-233363" eaLnBrk="0" hangingPunct="0">
              <a:spcBef>
                <a:spcPct val="0"/>
              </a:spcBef>
              <a:defRPr sz="2400">
                <a:solidFill>
                  <a:schemeClr val="tx1"/>
                </a:solidFill>
                <a:latin typeface="Times" panose="02020603050405020304" pitchFamily="18" charset="0"/>
              </a:defRPr>
            </a:lvl1pPr>
            <a:lvl2pPr eaLnBrk="0" hangingPunct="0">
              <a:spcBef>
                <a:spcPct val="0"/>
              </a:spcBef>
              <a:defRPr sz="2400">
                <a:solidFill>
                  <a:schemeClr val="tx1"/>
                </a:solidFill>
                <a:latin typeface="Times" panose="02020603050405020304" pitchFamily="18" charset="0"/>
              </a:defRPr>
            </a:lvl2pPr>
            <a:lvl3pPr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50000"/>
              </a:spcBef>
            </a:pPr>
            <a:r>
              <a:rPr lang="en-US" altLang="en-US" sz="1800" b="1">
                <a:solidFill>
                  <a:schemeClr val="bg1"/>
                </a:solidFill>
                <a:latin typeface="Arial" panose="020B0604020202020204" pitchFamily="34" charset="0"/>
              </a:rPr>
              <a:t>Gender Roles</a:t>
            </a:r>
            <a:endParaRPr lang="en-US" altLang="en-US" b="1">
              <a:solidFill>
                <a:schemeClr val="bg1"/>
              </a:solidFill>
            </a:endParaRPr>
          </a:p>
        </p:txBody>
      </p:sp>
      <p:sp>
        <p:nvSpPr>
          <p:cNvPr id="275480" name="Rectangle 24">
            <a:hlinkClick r:id="" action="ppaction://hlinkshowjump?jump=previousslide"/>
          </p:cNvPr>
          <p:cNvSpPr>
            <a:spLocks noChangeArrowheads="1"/>
          </p:cNvSpPr>
          <p:nvPr/>
        </p:nvSpPr>
        <p:spPr bwMode="auto">
          <a:xfrm>
            <a:off x="2286000" y="6172200"/>
            <a:ext cx="990600" cy="381000"/>
          </a:xfrm>
          <a:prstGeom prst="rect">
            <a:avLst/>
          </a:prstGeom>
          <a:noFill/>
          <a:ln>
            <a:noFill/>
          </a:ln>
          <a:effectLst/>
          <a:extLst>
            <a:ext uri="{909E8E84-426E-40DD-AFC4-6F175D3DCCD1}">
              <a14:hiddenFill xmlns:a14="http://schemas.microsoft.com/office/drawing/2010/main">
                <a:solidFill>
                  <a:srgbClr val="FFF2AE"/>
                </a:solidFill>
              </a14:hiddenFill>
            </a:ext>
            <a:ext uri="{91240B29-F687-4F45-9708-019B960494DF}">
              <a14:hiddenLine xmlns:a14="http://schemas.microsoft.com/office/drawing/2010/main" w="9525" algn="ctr">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75481" name="Rectangle 25">
            <a:hlinkClick r:id="" action="ppaction://hlinkshowjump?jump=nextslide"/>
          </p:cNvPr>
          <p:cNvSpPr>
            <a:spLocks noChangeArrowheads="1"/>
          </p:cNvSpPr>
          <p:nvPr/>
        </p:nvSpPr>
        <p:spPr bwMode="auto">
          <a:xfrm>
            <a:off x="3352800" y="6172200"/>
            <a:ext cx="838200" cy="381000"/>
          </a:xfrm>
          <a:prstGeom prst="rect">
            <a:avLst/>
          </a:prstGeom>
          <a:noFill/>
          <a:ln>
            <a:noFill/>
          </a:ln>
          <a:effectLst/>
          <a:extLst>
            <a:ext uri="{909E8E84-426E-40DD-AFC4-6F175D3DCCD1}">
              <a14:hiddenFill xmlns:a14="http://schemas.microsoft.com/office/drawing/2010/main">
                <a:solidFill>
                  <a:srgbClr val="FFF2AE"/>
                </a:solidFill>
              </a14:hiddenFill>
            </a:ext>
            <a:ext uri="{91240B29-F687-4F45-9708-019B960494DF}">
              <a14:hiddenLine xmlns:a14="http://schemas.microsoft.com/office/drawing/2010/main" w="9525" algn="ctr">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75482" name="Rectangle 26">
            <a:hlinkClick r:id="" action="ppaction://hlinkshowjump?jump=firstslide"/>
          </p:cNvPr>
          <p:cNvSpPr>
            <a:spLocks noChangeArrowheads="1"/>
          </p:cNvSpPr>
          <p:nvPr/>
        </p:nvSpPr>
        <p:spPr bwMode="auto">
          <a:xfrm>
            <a:off x="4267200" y="6172200"/>
            <a:ext cx="1600200" cy="381000"/>
          </a:xfrm>
          <a:prstGeom prst="rect">
            <a:avLst/>
          </a:prstGeom>
          <a:noFill/>
          <a:ln>
            <a:noFill/>
          </a:ln>
          <a:effectLst/>
          <a:extLst>
            <a:ext uri="{909E8E84-426E-40DD-AFC4-6F175D3DCCD1}">
              <a14:hiddenFill xmlns:a14="http://schemas.microsoft.com/office/drawing/2010/main">
                <a:solidFill>
                  <a:srgbClr val="FFF2AE"/>
                </a:solidFill>
              </a14:hiddenFill>
            </a:ext>
            <a:ext uri="{91240B29-F687-4F45-9708-019B960494DF}">
              <a14:hiddenLine xmlns:a14="http://schemas.microsoft.com/office/drawing/2010/main" w="9525" algn="ctr">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75483" name="Rectangle 27">
            <a:hlinkClick r:id="" action="ppaction://hlinkshowjump?jump=endshow"/>
          </p:cNvPr>
          <p:cNvSpPr>
            <a:spLocks noChangeArrowheads="1"/>
          </p:cNvSpPr>
          <p:nvPr/>
        </p:nvSpPr>
        <p:spPr bwMode="auto">
          <a:xfrm>
            <a:off x="5943600" y="6172200"/>
            <a:ext cx="914400" cy="381000"/>
          </a:xfrm>
          <a:prstGeom prst="rect">
            <a:avLst/>
          </a:prstGeom>
          <a:noFill/>
          <a:ln>
            <a:noFill/>
          </a:ln>
          <a:effectLst/>
          <a:extLst>
            <a:ext uri="{909E8E84-426E-40DD-AFC4-6F175D3DCCD1}">
              <a14:hiddenFill xmlns:a14="http://schemas.microsoft.com/office/drawing/2010/main">
                <a:solidFill>
                  <a:srgbClr val="FFF2AE"/>
                </a:solidFill>
              </a14:hiddenFill>
            </a:ext>
            <a:ext uri="{91240B29-F687-4F45-9708-019B960494DF}">
              <a14:hiddenLine xmlns:a14="http://schemas.microsoft.com/office/drawing/2010/main" w="9525" algn="ctr">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275486" name="Text Box 30"/>
          <p:cNvSpPr txBox="1">
            <a:spLocks noChangeArrowheads="1"/>
          </p:cNvSpPr>
          <p:nvPr/>
        </p:nvSpPr>
        <p:spPr bwMode="auto">
          <a:xfrm>
            <a:off x="152400" y="6630988"/>
            <a:ext cx="7772400" cy="227012"/>
          </a:xfrm>
          <a:prstGeom prst="rect">
            <a:avLst/>
          </a:prstGeom>
          <a:noFill/>
          <a:ln>
            <a:noFill/>
          </a:ln>
          <a:effectLst/>
          <a:extLst>
            <a:ext uri="{909E8E84-426E-40DD-AFC4-6F175D3DCCD1}">
              <a14:hiddenFill xmlns:a14="http://schemas.microsoft.com/office/drawing/2010/main">
                <a:solidFill>
                  <a:srgbClr val="FFF2AE"/>
                </a:solidFill>
              </a14:hiddenFill>
            </a:ext>
            <a:ext uri="{91240B29-F687-4F45-9708-019B960494DF}">
              <a14:hiddenLine xmlns:a14="http://schemas.microsoft.com/office/drawing/2010/main" w="9525">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en-US" sz="800">
                <a:solidFill>
                  <a:schemeClr val="bg1"/>
                </a:solidFill>
              </a:rPr>
              <a:t>Original Content Copyright  by HOLT McDougal. Additions and changes to the original content are the responsibility of the instructor.</a:t>
            </a:r>
            <a:endParaRPr lang="en-US" altLang="en-US" sz="2400">
              <a:latin typeface="Times" panose="02020603050405020304" pitchFamily="18" charset="0"/>
            </a:endParaRPr>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ransition/>
  <p:timing>
    <p:tnLst>
      <p:par>
        <p:cTn id="1" dur="indefinite" restart="never" nodeType="tmRoot"/>
      </p:par>
    </p:tnLst>
  </p:timing>
  <p:txStyles>
    <p:titleStyle>
      <a:lvl1pPr algn="ctr" rtl="0" fontAlgn="base">
        <a:spcBef>
          <a:spcPct val="0"/>
        </a:spcBef>
        <a:spcAft>
          <a:spcPct val="0"/>
        </a:spcAft>
        <a:defRPr sz="2800" b="1" kern="1200">
          <a:solidFill>
            <a:schemeClr val="tx2"/>
          </a:solidFill>
          <a:latin typeface="+mj-lt"/>
          <a:ea typeface="+mj-ea"/>
          <a:cs typeface="+mj-cs"/>
        </a:defRPr>
      </a:lvl1pPr>
      <a:lvl2pPr algn="ctr" rtl="0" fontAlgn="base">
        <a:spcBef>
          <a:spcPct val="0"/>
        </a:spcBef>
        <a:spcAft>
          <a:spcPct val="0"/>
        </a:spcAft>
        <a:defRPr sz="2800" b="1">
          <a:solidFill>
            <a:schemeClr val="tx2"/>
          </a:solidFill>
          <a:latin typeface="Arial" panose="020B0604020202020204" pitchFamily="34" charset="0"/>
        </a:defRPr>
      </a:lvl2pPr>
      <a:lvl3pPr algn="ctr" rtl="0" fontAlgn="base">
        <a:spcBef>
          <a:spcPct val="0"/>
        </a:spcBef>
        <a:spcAft>
          <a:spcPct val="0"/>
        </a:spcAft>
        <a:defRPr sz="2800" b="1">
          <a:solidFill>
            <a:schemeClr val="tx2"/>
          </a:solidFill>
          <a:latin typeface="Arial" panose="020B0604020202020204" pitchFamily="34" charset="0"/>
        </a:defRPr>
      </a:lvl3pPr>
      <a:lvl4pPr algn="ctr" rtl="0" fontAlgn="base">
        <a:spcBef>
          <a:spcPct val="0"/>
        </a:spcBef>
        <a:spcAft>
          <a:spcPct val="0"/>
        </a:spcAft>
        <a:defRPr sz="2800" b="1">
          <a:solidFill>
            <a:schemeClr val="tx2"/>
          </a:solidFill>
          <a:latin typeface="Arial" panose="020B0604020202020204" pitchFamily="34" charset="0"/>
        </a:defRPr>
      </a:lvl4pPr>
      <a:lvl5pPr algn="ctr" rtl="0" fontAlgn="base">
        <a:spcBef>
          <a:spcPct val="0"/>
        </a:spcBef>
        <a:spcAft>
          <a:spcPct val="0"/>
        </a:spcAft>
        <a:defRPr sz="2800" b="1">
          <a:solidFill>
            <a:schemeClr val="tx2"/>
          </a:solidFill>
          <a:latin typeface="Arial" panose="020B0604020202020204" pitchFamily="34" charset="0"/>
        </a:defRPr>
      </a:lvl5pPr>
      <a:lvl6pPr marL="457200" algn="ctr" rtl="0" fontAlgn="base">
        <a:spcBef>
          <a:spcPct val="0"/>
        </a:spcBef>
        <a:spcAft>
          <a:spcPct val="0"/>
        </a:spcAft>
        <a:defRPr sz="2800" b="1">
          <a:solidFill>
            <a:schemeClr val="tx2"/>
          </a:solidFill>
          <a:latin typeface="Arial" panose="020B0604020202020204" pitchFamily="34" charset="0"/>
        </a:defRPr>
      </a:lvl6pPr>
      <a:lvl7pPr marL="914400" algn="ctr" rtl="0" fontAlgn="base">
        <a:spcBef>
          <a:spcPct val="0"/>
        </a:spcBef>
        <a:spcAft>
          <a:spcPct val="0"/>
        </a:spcAft>
        <a:defRPr sz="2800" b="1">
          <a:solidFill>
            <a:schemeClr val="tx2"/>
          </a:solidFill>
          <a:latin typeface="Arial" panose="020B0604020202020204" pitchFamily="34" charset="0"/>
        </a:defRPr>
      </a:lvl7pPr>
      <a:lvl8pPr marL="1371600" algn="ctr" rtl="0" fontAlgn="base">
        <a:spcBef>
          <a:spcPct val="0"/>
        </a:spcBef>
        <a:spcAft>
          <a:spcPct val="0"/>
        </a:spcAft>
        <a:defRPr sz="2800" b="1">
          <a:solidFill>
            <a:schemeClr val="tx2"/>
          </a:solidFill>
          <a:latin typeface="Arial" panose="020B0604020202020204" pitchFamily="34" charset="0"/>
        </a:defRPr>
      </a:lvl8pPr>
      <a:lvl9pPr marL="1828800" algn="ctr" rtl="0" fontAlgn="base">
        <a:spcBef>
          <a:spcPct val="0"/>
        </a:spcBef>
        <a:spcAft>
          <a:spcPct val="0"/>
        </a:spcAft>
        <a:defRPr sz="2800" b="1">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xml"/><Relationship Id="rId7" Type="http://schemas.openxmlformats.org/officeDocument/2006/relationships/slide" Target="slide44.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33.xml"/><Relationship Id="rId5" Type="http://schemas.openxmlformats.org/officeDocument/2006/relationships/slide" Target="slide19.xml"/><Relationship Id="rId4" Type="http://schemas.openxmlformats.org/officeDocument/2006/relationships/slide" Target="slide3.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6.xml"/><Relationship Id="rId1" Type="http://schemas.openxmlformats.org/officeDocument/2006/relationships/tags" Target="../tags/tag11.xml"/><Relationship Id="rId5" Type="http://schemas.openxmlformats.org/officeDocument/2006/relationships/image" Target="../media/image3.jpeg"/><Relationship Id="rId4" Type="http://schemas.openxmlformats.org/officeDocument/2006/relationships/image" Target="../media/image8.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15.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tags" Target="../tags/tag1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tags" Target="../tags/tag1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18.xml"/></Relationships>
</file>

<file path=ppt/slides/_rels/slide3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6.xml"/><Relationship Id="rId1" Type="http://schemas.openxmlformats.org/officeDocument/2006/relationships/tags" Target="../tags/tag19.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tags" Target="../tags/tag21.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22.xml"/><Relationship Id="rId6" Type="http://schemas.openxmlformats.org/officeDocument/2006/relationships/image" Target="../media/image3.jpeg"/><Relationship Id="rId5" Type="http://schemas.openxmlformats.org/officeDocument/2006/relationships/image" Target="../media/image13.jpeg"/><Relationship Id="rId4" Type="http://schemas.openxmlformats.org/officeDocument/2006/relationships/image" Target="../media/image12.jpe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tags" Target="../tags/tag23.xml"/></Relationships>
</file>

<file path=ppt/slides/_rels/slide37.xml.rels><?xml version="1.0" encoding="UTF-8" standalone="yes"?>
<Relationships xmlns="http://schemas.openxmlformats.org/package/2006/relationships"><Relationship Id="rId3" Type="http://schemas.openxmlformats.org/officeDocument/2006/relationships/hyperlink" Target="../ifs/ch16/psych_ch16_if.html" TargetMode="Externa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24.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2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tags" Target="../tags/tag2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5.xml"/><Relationship Id="rId5" Type="http://schemas.openxmlformats.org/officeDocument/2006/relationships/image" Target="../media/image3.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5666" name="Text Box 2"/>
          <p:cNvSpPr txBox="1">
            <a:spLocks noChangeArrowheads="1"/>
          </p:cNvSpPr>
          <p:nvPr/>
        </p:nvSpPr>
        <p:spPr bwMode="auto">
          <a:xfrm>
            <a:off x="762000" y="762000"/>
            <a:ext cx="7010400" cy="4587875"/>
          </a:xfrm>
          <a:prstGeom prst="rect">
            <a:avLst/>
          </a:prstGeom>
          <a:noFill/>
          <a:ln>
            <a:noFill/>
          </a:ln>
          <a:effectLst/>
          <a:extLst>
            <a:ext uri="{909E8E84-426E-40DD-AFC4-6F175D3DCCD1}">
              <a14:hiddenFill xmlns:a14="http://schemas.microsoft.com/office/drawing/2010/main">
                <a:solidFill>
                  <a:srgbClr val="FFF2AE"/>
                </a:solidFill>
              </a14:hiddenFill>
            </a:ext>
            <a:ext uri="{91240B29-F687-4F45-9708-019B960494DF}">
              <a14:hiddenLine xmlns:a14="http://schemas.microsoft.com/office/drawing/2010/main" w="9525" algn="ctr">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lgn="ctr">
              <a:spcBef>
                <a:spcPct val="50000"/>
              </a:spcBef>
            </a:pPr>
            <a:r>
              <a:rPr lang="en-US" altLang="en-US" sz="3000" b="1">
                <a:solidFill>
                  <a:srgbClr val="073499"/>
                </a:solidFill>
              </a:rPr>
              <a:t>Chapter 16: Gender Roles</a:t>
            </a:r>
          </a:p>
          <a:p>
            <a:pPr algn="ctr">
              <a:spcBef>
                <a:spcPct val="50000"/>
              </a:spcBef>
            </a:pPr>
            <a:endParaRPr lang="en-US" altLang="en-US" sz="2000"/>
          </a:p>
          <a:p>
            <a:pPr>
              <a:spcBef>
                <a:spcPct val="50000"/>
              </a:spcBef>
            </a:pPr>
            <a:r>
              <a:rPr lang="en-US" altLang="en-US" sz="2400" b="1"/>
              <a:t>Case Study:</a:t>
            </a:r>
            <a:r>
              <a:rPr lang="en-US" altLang="en-US" sz="2400"/>
              <a:t> </a:t>
            </a:r>
            <a:r>
              <a:rPr lang="en-US" altLang="en-US" sz="2400">
                <a:hlinkClick r:id="rId3" action="ppaction://hlinksldjump"/>
              </a:rPr>
              <a:t>Women in Combat</a:t>
            </a:r>
            <a:endParaRPr lang="en-US" altLang="en-US" sz="2400"/>
          </a:p>
          <a:p>
            <a:pPr>
              <a:spcBef>
                <a:spcPct val="50000"/>
              </a:spcBef>
            </a:pPr>
            <a:r>
              <a:rPr lang="en-US" altLang="en-US" sz="2400" b="1"/>
              <a:t>Section 1:</a:t>
            </a:r>
            <a:r>
              <a:rPr lang="en-US" altLang="en-US" sz="2400"/>
              <a:t> </a:t>
            </a:r>
            <a:r>
              <a:rPr lang="en-US" altLang="en-US" sz="2400">
                <a:hlinkClick r:id="rId4" action="ppaction://hlinksldjump"/>
              </a:rPr>
              <a:t>Gender Roles and Differences</a:t>
            </a:r>
            <a:endParaRPr lang="en-US" altLang="en-US" sz="2400"/>
          </a:p>
          <a:p>
            <a:pPr>
              <a:spcBef>
                <a:spcPct val="50000"/>
              </a:spcBef>
            </a:pPr>
            <a:r>
              <a:rPr lang="en-US" altLang="en-US" sz="2400" b="1"/>
              <a:t>Section 2:</a:t>
            </a:r>
            <a:r>
              <a:rPr lang="en-US" altLang="en-US" sz="2400"/>
              <a:t> </a:t>
            </a:r>
            <a:r>
              <a:rPr lang="en-US" altLang="en-US" sz="2400">
                <a:hlinkClick r:id="rId5" action="ppaction://hlinksldjump"/>
              </a:rPr>
              <a:t>Gender Typing</a:t>
            </a:r>
            <a:endParaRPr lang="en-US" altLang="en-US" sz="2400"/>
          </a:p>
          <a:p>
            <a:pPr>
              <a:spcBef>
                <a:spcPct val="50000"/>
              </a:spcBef>
            </a:pPr>
            <a:r>
              <a:rPr lang="en-US" altLang="en-US" sz="2400" b="1"/>
              <a:t>Section 3:</a:t>
            </a:r>
            <a:r>
              <a:rPr lang="en-US" altLang="en-US" sz="2400"/>
              <a:t> </a:t>
            </a:r>
            <a:r>
              <a:rPr lang="en-US" altLang="en-US" sz="2400">
                <a:hlinkClick r:id="rId6" action="ppaction://hlinksldjump"/>
              </a:rPr>
              <a:t>Variations in Gender Roles</a:t>
            </a:r>
            <a:endParaRPr lang="en-US" altLang="en-US" sz="2400"/>
          </a:p>
          <a:p>
            <a:pPr>
              <a:spcBef>
                <a:spcPct val="50000"/>
              </a:spcBef>
            </a:pPr>
            <a:r>
              <a:rPr lang="en-US" altLang="en-US" sz="2400" b="1"/>
              <a:t>Simulation:</a:t>
            </a:r>
            <a:r>
              <a:rPr lang="en-US" altLang="en-US" sz="2400"/>
              <a:t> </a:t>
            </a:r>
            <a:r>
              <a:rPr lang="en-US" altLang="en-US" sz="2400">
                <a:hlinkClick r:id="rId7" action="ppaction://hlinksldjump"/>
              </a:rPr>
              <a:t>Applying What You’ve Learned</a:t>
            </a:r>
            <a:endParaRPr lang="en-US" altLang="en-US" sz="2400"/>
          </a:p>
          <a:p>
            <a:pPr>
              <a:spcBef>
                <a:spcPct val="50000"/>
              </a:spcBef>
            </a:pPr>
            <a:endParaRPr lang="en-US" altLang="en-US" sz="240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5221" name="Picture 5" descr="psych_44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19388" y="519113"/>
            <a:ext cx="3675062" cy="5638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nodeType="afterEffect">
                                  <p:stCondLst>
                                    <p:cond delay="0"/>
                                  </p:stCondLst>
                                  <p:childTnLst>
                                    <p:set>
                                      <p:cBhvr>
                                        <p:cTn id="6" dur="1" fill="hold">
                                          <p:stCondLst>
                                            <p:cond delay="0"/>
                                          </p:stCondLst>
                                        </p:cTn>
                                        <p:tgtEl>
                                          <p:spTgt spid="905221"/>
                                        </p:tgtEl>
                                        <p:attrNameLst>
                                          <p:attrName>style.visibility</p:attrName>
                                        </p:attrNameLst>
                                      </p:cBhvr>
                                      <p:to>
                                        <p:strVal val="visible"/>
                                      </p:to>
                                    </p:set>
                                    <p:animEffect transition="in" filter="slide(fromLeft)">
                                      <p:cBhvr>
                                        <p:cTn id="7" dur="1000"/>
                                        <p:tgtEl>
                                          <p:spTgt spid="905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9074"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899075" name="Rectangle 3"/>
          <p:cNvSpPr>
            <a:spLocks noChangeArrowheads="1"/>
          </p:cNvSpPr>
          <p:nvPr/>
        </p:nvSpPr>
        <p:spPr bwMode="auto">
          <a:xfrm>
            <a:off x="457200" y="3733800"/>
            <a:ext cx="8229600" cy="12192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800" b="1">
                <a:solidFill>
                  <a:srgbClr val="BF0000"/>
                </a:solidFill>
              </a:rPr>
              <a:t>Answer: </a:t>
            </a:r>
            <a:r>
              <a:rPr lang="en-US" altLang="en-US" sz="2800" i="1"/>
              <a:t>They are probably caused by both biological and cultural differences.</a:t>
            </a:r>
          </a:p>
        </p:txBody>
      </p:sp>
      <p:sp>
        <p:nvSpPr>
          <p:cNvPr id="899076" name="Rectangle 4"/>
          <p:cNvSpPr>
            <a:spLocks noChangeArrowheads="1"/>
          </p:cNvSpPr>
          <p:nvPr/>
        </p:nvSpPr>
        <p:spPr bwMode="auto">
          <a:xfrm>
            <a:off x="457200" y="1447800"/>
            <a:ext cx="8229600" cy="22098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100000"/>
              </a:lnSpc>
              <a:spcBef>
                <a:spcPct val="0"/>
              </a:spcBef>
              <a:spcAft>
                <a:spcPct val="30000"/>
              </a:spcAft>
            </a:pPr>
            <a:r>
              <a:rPr lang="en-US" altLang="en-US" b="1"/>
              <a:t>Identify Cause and Effect</a:t>
            </a:r>
          </a:p>
          <a:p>
            <a:pPr>
              <a:lnSpc>
                <a:spcPct val="100000"/>
              </a:lnSpc>
              <a:spcBef>
                <a:spcPct val="0"/>
              </a:spcBef>
              <a:spcAft>
                <a:spcPct val="30000"/>
              </a:spcAft>
            </a:pPr>
            <a:r>
              <a:rPr lang="en-US" altLang="en-US"/>
              <a:t>What are the two general causes of physical and cognitive differences between men and women?</a:t>
            </a:r>
          </a:p>
        </p:txBody>
      </p:sp>
      <p:sp>
        <p:nvSpPr>
          <p:cNvPr id="899077"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Reading Check</a:t>
            </a:r>
            <a:endParaRPr lang="en-US" altLang="en-US">
              <a:solidFill>
                <a:srgbClr val="FFCC00"/>
              </a:solidFill>
            </a:endParaRPr>
          </a:p>
        </p:txBody>
      </p:sp>
      <p:sp>
        <p:nvSpPr>
          <p:cNvPr id="899078" name="AutoShape 6"/>
          <p:cNvSpPr>
            <a:spLocks noChangeArrowheads="1"/>
          </p:cNvSpPr>
          <p:nvPr/>
        </p:nvSpPr>
        <p:spPr bwMode="auto">
          <a:xfrm flipH="1" flipV="1">
            <a:off x="8458200" y="37338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99078"/>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899075"/>
                                        </p:tgtEl>
                                        <p:attrNameLst>
                                          <p:attrName>style.visibility</p:attrName>
                                        </p:attrNameLst>
                                      </p:cBhvr>
                                      <p:to>
                                        <p:strVal val="visible"/>
                                      </p:to>
                                    </p:set>
                                    <p:animEffect transition="in" filter="wipe(up)">
                                      <p:cBhvr>
                                        <p:cTn id="10" dur="500"/>
                                        <p:tgtEl>
                                          <p:spTgt spid="899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9075" grpId="0" animBg="1"/>
      <p:bldP spid="8990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9733" name="Picture 5" descr="psych_44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4138" y="609600"/>
            <a:ext cx="3875087" cy="5257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969733"/>
                                        </p:tgtEl>
                                        <p:attrNameLst>
                                          <p:attrName>style.visibility</p:attrName>
                                        </p:attrNameLst>
                                      </p:cBhvr>
                                      <p:to>
                                        <p:strVal val="visible"/>
                                      </p:to>
                                    </p:set>
                                    <p:animEffect transition="in" filter="box(out)">
                                      <p:cBhvr>
                                        <p:cTn id="7" dur="1000"/>
                                        <p:tgtEl>
                                          <p:spTgt spid="969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0754" name="Text Box 2"/>
          <p:cNvSpPr txBox="1">
            <a:spLocks noChangeArrowheads="1"/>
          </p:cNvSpPr>
          <p:nvPr/>
        </p:nvSpPr>
        <p:spPr bwMode="auto">
          <a:xfrm>
            <a:off x="457200" y="1066800"/>
            <a:ext cx="4038600" cy="2438400"/>
          </a:xfrm>
          <a:prstGeom prst="rect">
            <a:avLst/>
          </a:prstGeom>
          <a:solidFill>
            <a:srgbClr val="F9F5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1775" indent="-231775" eaLnBrk="0" hangingPunct="0">
              <a:spcBef>
                <a:spcPct val="0"/>
              </a:spcBef>
              <a:defRPr sz="2400">
                <a:solidFill>
                  <a:schemeClr val="tx1"/>
                </a:solidFill>
                <a:latin typeface="Times" panose="02020603050405020304" pitchFamily="18" charset="0"/>
              </a:defRPr>
            </a:lvl1pPr>
            <a:lvl2pPr marL="2984500" indent="-457200" eaLnBrk="0" hangingPunct="0">
              <a:spcBef>
                <a:spcPct val="0"/>
              </a:spcBef>
              <a:defRPr sz="2400">
                <a:solidFill>
                  <a:schemeClr val="tx1"/>
                </a:solidFill>
                <a:latin typeface="Times" panose="02020603050405020304" pitchFamily="18" charset="0"/>
              </a:defRPr>
            </a:lvl2pPr>
            <a:lvl3pPr marL="3098800" indent="-457200" eaLnBrk="0" hangingPunct="0">
              <a:spcBef>
                <a:spcPct val="0"/>
              </a:spcBef>
              <a:defRPr sz="2400">
                <a:solidFill>
                  <a:schemeClr val="tx1"/>
                </a:solidFill>
                <a:latin typeface="Times" panose="02020603050405020304" pitchFamily="18" charset="0"/>
              </a:defRPr>
            </a:lvl3pPr>
            <a:lvl4pPr marL="3213100" indent="-457200" eaLnBrk="0" hangingPunct="0">
              <a:spcBef>
                <a:spcPct val="0"/>
              </a:spcBef>
              <a:defRPr sz="2400">
                <a:solidFill>
                  <a:schemeClr val="tx1"/>
                </a:solidFill>
                <a:latin typeface="Times" panose="02020603050405020304" pitchFamily="18" charset="0"/>
              </a:defRPr>
            </a:lvl4pPr>
            <a:lvl5pPr marL="3327400" indent="-457200" eaLnBrk="0" hangingPunct="0">
              <a:spcBef>
                <a:spcPct val="0"/>
              </a:spcBef>
              <a:defRPr sz="2400">
                <a:solidFill>
                  <a:schemeClr val="tx1"/>
                </a:solidFill>
                <a:latin typeface="Times" panose="02020603050405020304" pitchFamily="18" charset="0"/>
              </a:defRPr>
            </a:lvl5pPr>
            <a:lvl6pPr marL="3784600" indent="-457200" eaLnBrk="0" fontAlgn="base" hangingPunct="0">
              <a:spcBef>
                <a:spcPct val="0"/>
              </a:spcBef>
              <a:spcAft>
                <a:spcPct val="0"/>
              </a:spcAft>
              <a:defRPr sz="2400">
                <a:solidFill>
                  <a:schemeClr val="tx1"/>
                </a:solidFill>
                <a:latin typeface="Times" panose="02020603050405020304" pitchFamily="18" charset="0"/>
              </a:defRPr>
            </a:lvl6pPr>
            <a:lvl7pPr marL="4241800" indent="-457200" eaLnBrk="0" fontAlgn="base" hangingPunct="0">
              <a:spcBef>
                <a:spcPct val="0"/>
              </a:spcBef>
              <a:spcAft>
                <a:spcPct val="0"/>
              </a:spcAft>
              <a:defRPr sz="2400">
                <a:solidFill>
                  <a:schemeClr val="tx1"/>
                </a:solidFill>
                <a:latin typeface="Times" panose="02020603050405020304" pitchFamily="18" charset="0"/>
              </a:defRPr>
            </a:lvl7pPr>
            <a:lvl8pPr marL="4699000" indent="-457200" eaLnBrk="0" fontAlgn="base" hangingPunct="0">
              <a:spcBef>
                <a:spcPct val="0"/>
              </a:spcBef>
              <a:spcAft>
                <a:spcPct val="0"/>
              </a:spcAft>
              <a:defRPr sz="2400">
                <a:solidFill>
                  <a:schemeClr val="tx1"/>
                </a:solidFill>
                <a:latin typeface="Times" panose="02020603050405020304" pitchFamily="18" charset="0"/>
              </a:defRPr>
            </a:lvl8pPr>
            <a:lvl9pPr marL="5156200" indent="-4572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spcBef>
                <a:spcPct val="20000"/>
              </a:spcBef>
              <a:spcAft>
                <a:spcPct val="25000"/>
              </a:spcAft>
            </a:pPr>
            <a:endParaRPr lang="en-US" altLang="en-US" sz="1800" b="1">
              <a:latin typeface="Arial" panose="020B0604020202020204" pitchFamily="34" charset="0"/>
            </a:endParaRPr>
          </a:p>
          <a:p>
            <a:pPr eaLnBrk="1" hangingPunct="1">
              <a:lnSpc>
                <a:spcPct val="100000"/>
              </a:lnSpc>
              <a:spcBef>
                <a:spcPct val="20000"/>
              </a:spcBef>
              <a:spcAft>
                <a:spcPct val="25000"/>
              </a:spcAft>
              <a:buFontTx/>
              <a:buChar char="•"/>
            </a:pPr>
            <a:r>
              <a:rPr lang="en-US" altLang="en-US" sz="1800">
                <a:latin typeface="Arial" panose="020B0604020202020204" pitchFamily="34" charset="0"/>
              </a:rPr>
              <a:t>Women tend to exceed men in trust and </a:t>
            </a:r>
            <a:r>
              <a:rPr lang="en-US" altLang="en-US" sz="1800" b="1">
                <a:latin typeface="Arial" panose="020B0604020202020204" pitchFamily="34" charset="0"/>
              </a:rPr>
              <a:t>nurturance</a:t>
            </a:r>
            <a:r>
              <a:rPr lang="en-US" altLang="en-US" sz="1800">
                <a:latin typeface="Arial" panose="020B0604020202020204" pitchFamily="34" charset="0"/>
              </a:rPr>
              <a:t> (affectionate care).</a:t>
            </a:r>
          </a:p>
          <a:p>
            <a:pPr eaLnBrk="1" hangingPunct="1">
              <a:lnSpc>
                <a:spcPct val="100000"/>
              </a:lnSpc>
              <a:spcBef>
                <a:spcPct val="20000"/>
              </a:spcBef>
              <a:spcAft>
                <a:spcPct val="25000"/>
              </a:spcAft>
              <a:buFontTx/>
              <a:buChar char="•"/>
            </a:pPr>
            <a:r>
              <a:rPr lang="en-US" altLang="en-US" sz="1800">
                <a:latin typeface="Arial" panose="020B0604020202020204" pitchFamily="34" charset="0"/>
              </a:rPr>
              <a:t>Other differences include communication styles, levels of aggression, and traits desired in a mate.</a:t>
            </a:r>
          </a:p>
        </p:txBody>
      </p:sp>
      <p:sp>
        <p:nvSpPr>
          <p:cNvPr id="970755" name="Text Box 3"/>
          <p:cNvSpPr txBox="1">
            <a:spLocks noChangeArrowheads="1"/>
          </p:cNvSpPr>
          <p:nvPr/>
        </p:nvSpPr>
        <p:spPr bwMode="auto">
          <a:xfrm>
            <a:off x="457200" y="3581400"/>
            <a:ext cx="4038600" cy="2514600"/>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1775" indent="-231775" eaLnBrk="0" hangingPunct="0">
              <a:spcBef>
                <a:spcPct val="0"/>
              </a:spcBef>
              <a:defRPr sz="2400">
                <a:solidFill>
                  <a:schemeClr val="tx1"/>
                </a:solidFill>
                <a:latin typeface="Times" panose="02020603050405020304" pitchFamily="18" charset="0"/>
              </a:defRPr>
            </a:lvl1pPr>
            <a:lvl2pPr marL="2984500" indent="-457200" eaLnBrk="0" hangingPunct="0">
              <a:spcBef>
                <a:spcPct val="0"/>
              </a:spcBef>
              <a:defRPr sz="2400">
                <a:solidFill>
                  <a:schemeClr val="tx1"/>
                </a:solidFill>
                <a:latin typeface="Times" panose="02020603050405020304" pitchFamily="18" charset="0"/>
              </a:defRPr>
            </a:lvl2pPr>
            <a:lvl3pPr marL="3098800" indent="-457200" eaLnBrk="0" hangingPunct="0">
              <a:spcBef>
                <a:spcPct val="0"/>
              </a:spcBef>
              <a:defRPr sz="2400">
                <a:solidFill>
                  <a:schemeClr val="tx1"/>
                </a:solidFill>
                <a:latin typeface="Times" panose="02020603050405020304" pitchFamily="18" charset="0"/>
              </a:defRPr>
            </a:lvl3pPr>
            <a:lvl4pPr marL="3213100" indent="-457200" eaLnBrk="0" hangingPunct="0">
              <a:spcBef>
                <a:spcPct val="0"/>
              </a:spcBef>
              <a:defRPr sz="2400">
                <a:solidFill>
                  <a:schemeClr val="tx1"/>
                </a:solidFill>
                <a:latin typeface="Times" panose="02020603050405020304" pitchFamily="18" charset="0"/>
              </a:defRPr>
            </a:lvl4pPr>
            <a:lvl5pPr marL="3327400" indent="-457200" eaLnBrk="0" hangingPunct="0">
              <a:spcBef>
                <a:spcPct val="0"/>
              </a:spcBef>
              <a:defRPr sz="2400">
                <a:solidFill>
                  <a:schemeClr val="tx1"/>
                </a:solidFill>
                <a:latin typeface="Times" panose="02020603050405020304" pitchFamily="18" charset="0"/>
              </a:defRPr>
            </a:lvl5pPr>
            <a:lvl6pPr marL="3784600" indent="-457200" eaLnBrk="0" fontAlgn="base" hangingPunct="0">
              <a:spcBef>
                <a:spcPct val="0"/>
              </a:spcBef>
              <a:spcAft>
                <a:spcPct val="0"/>
              </a:spcAft>
              <a:defRPr sz="2400">
                <a:solidFill>
                  <a:schemeClr val="tx1"/>
                </a:solidFill>
                <a:latin typeface="Times" panose="02020603050405020304" pitchFamily="18" charset="0"/>
              </a:defRPr>
            </a:lvl6pPr>
            <a:lvl7pPr marL="4241800" indent="-457200" eaLnBrk="0" fontAlgn="base" hangingPunct="0">
              <a:spcBef>
                <a:spcPct val="0"/>
              </a:spcBef>
              <a:spcAft>
                <a:spcPct val="0"/>
              </a:spcAft>
              <a:defRPr sz="2400">
                <a:solidFill>
                  <a:schemeClr val="tx1"/>
                </a:solidFill>
                <a:latin typeface="Times" panose="02020603050405020304" pitchFamily="18" charset="0"/>
              </a:defRPr>
            </a:lvl7pPr>
            <a:lvl8pPr marL="4699000" indent="-457200" eaLnBrk="0" fontAlgn="base" hangingPunct="0">
              <a:spcBef>
                <a:spcPct val="0"/>
              </a:spcBef>
              <a:spcAft>
                <a:spcPct val="0"/>
              </a:spcAft>
              <a:defRPr sz="2400">
                <a:solidFill>
                  <a:schemeClr val="tx1"/>
                </a:solidFill>
                <a:latin typeface="Times" panose="02020603050405020304" pitchFamily="18" charset="0"/>
              </a:defRPr>
            </a:lvl8pPr>
            <a:lvl9pPr marL="5156200" indent="-4572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spcBef>
                <a:spcPct val="20000"/>
              </a:spcBef>
              <a:spcAft>
                <a:spcPct val="25000"/>
              </a:spcAft>
            </a:pPr>
            <a:r>
              <a:rPr lang="en-US" altLang="en-US" b="1">
                <a:solidFill>
                  <a:srgbClr val="BF0000"/>
                </a:solidFill>
                <a:latin typeface="Arial" panose="020B0604020202020204" pitchFamily="34" charset="0"/>
              </a:rPr>
              <a:t>Aggression</a:t>
            </a:r>
            <a:endParaRPr lang="en-US" altLang="en-US" sz="1800" b="1">
              <a:latin typeface="Arial" panose="020B0604020202020204" pitchFamily="34" charset="0"/>
            </a:endParaRPr>
          </a:p>
          <a:p>
            <a:pPr eaLnBrk="1" hangingPunct="1">
              <a:lnSpc>
                <a:spcPct val="100000"/>
              </a:lnSpc>
              <a:spcBef>
                <a:spcPct val="20000"/>
              </a:spcBef>
              <a:spcAft>
                <a:spcPct val="25000"/>
              </a:spcAft>
              <a:buFontTx/>
              <a:buChar char="•"/>
            </a:pPr>
            <a:r>
              <a:rPr lang="en-US" altLang="en-US" sz="1800">
                <a:latin typeface="Arial" panose="020B0604020202020204" pitchFamily="34" charset="0"/>
              </a:rPr>
              <a:t>Primarily men who fight in war and compete in sports and games.</a:t>
            </a:r>
          </a:p>
          <a:p>
            <a:pPr eaLnBrk="1" hangingPunct="1">
              <a:lnSpc>
                <a:spcPct val="100000"/>
              </a:lnSpc>
              <a:spcBef>
                <a:spcPct val="20000"/>
              </a:spcBef>
              <a:spcAft>
                <a:spcPct val="25000"/>
              </a:spcAft>
              <a:buFontTx/>
              <a:buChar char="•"/>
            </a:pPr>
            <a:r>
              <a:rPr lang="en-US" altLang="en-US" sz="1800">
                <a:latin typeface="Arial" panose="020B0604020202020204" pitchFamily="34" charset="0"/>
              </a:rPr>
              <a:t>Men are more likely to become aggressive and are more physically aggressive than women.</a:t>
            </a:r>
          </a:p>
        </p:txBody>
      </p:sp>
      <p:sp>
        <p:nvSpPr>
          <p:cNvPr id="970756" name="Text Box 4"/>
          <p:cNvSpPr txBox="1">
            <a:spLocks noChangeArrowheads="1"/>
          </p:cNvSpPr>
          <p:nvPr/>
        </p:nvSpPr>
        <p:spPr bwMode="auto">
          <a:xfrm>
            <a:off x="4724400" y="1066800"/>
            <a:ext cx="4038600" cy="2438400"/>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1775" indent="-231775" eaLnBrk="0" hangingPunct="0">
              <a:spcBef>
                <a:spcPct val="0"/>
              </a:spcBef>
              <a:defRPr sz="2400">
                <a:solidFill>
                  <a:schemeClr val="tx1"/>
                </a:solidFill>
                <a:latin typeface="Times" panose="02020603050405020304" pitchFamily="18" charset="0"/>
              </a:defRPr>
            </a:lvl1pPr>
            <a:lvl2pPr marL="2984500" indent="-457200" eaLnBrk="0" hangingPunct="0">
              <a:spcBef>
                <a:spcPct val="0"/>
              </a:spcBef>
              <a:defRPr sz="2400">
                <a:solidFill>
                  <a:schemeClr val="tx1"/>
                </a:solidFill>
                <a:latin typeface="Times" panose="02020603050405020304" pitchFamily="18" charset="0"/>
              </a:defRPr>
            </a:lvl2pPr>
            <a:lvl3pPr marL="3098800" indent="-457200" eaLnBrk="0" hangingPunct="0">
              <a:spcBef>
                <a:spcPct val="0"/>
              </a:spcBef>
              <a:defRPr sz="2400">
                <a:solidFill>
                  <a:schemeClr val="tx1"/>
                </a:solidFill>
                <a:latin typeface="Times" panose="02020603050405020304" pitchFamily="18" charset="0"/>
              </a:defRPr>
            </a:lvl3pPr>
            <a:lvl4pPr marL="3213100" indent="-457200" eaLnBrk="0" hangingPunct="0">
              <a:spcBef>
                <a:spcPct val="0"/>
              </a:spcBef>
              <a:defRPr sz="2400">
                <a:solidFill>
                  <a:schemeClr val="tx1"/>
                </a:solidFill>
                <a:latin typeface="Times" panose="02020603050405020304" pitchFamily="18" charset="0"/>
              </a:defRPr>
            </a:lvl4pPr>
            <a:lvl5pPr marL="3327400" indent="-457200" eaLnBrk="0" hangingPunct="0">
              <a:spcBef>
                <a:spcPct val="0"/>
              </a:spcBef>
              <a:defRPr sz="2400">
                <a:solidFill>
                  <a:schemeClr val="tx1"/>
                </a:solidFill>
                <a:latin typeface="Times" panose="02020603050405020304" pitchFamily="18" charset="0"/>
              </a:defRPr>
            </a:lvl5pPr>
            <a:lvl6pPr marL="3784600" indent="-457200" eaLnBrk="0" fontAlgn="base" hangingPunct="0">
              <a:spcBef>
                <a:spcPct val="0"/>
              </a:spcBef>
              <a:spcAft>
                <a:spcPct val="0"/>
              </a:spcAft>
              <a:defRPr sz="2400">
                <a:solidFill>
                  <a:schemeClr val="tx1"/>
                </a:solidFill>
                <a:latin typeface="Times" panose="02020603050405020304" pitchFamily="18" charset="0"/>
              </a:defRPr>
            </a:lvl6pPr>
            <a:lvl7pPr marL="4241800" indent="-457200" eaLnBrk="0" fontAlgn="base" hangingPunct="0">
              <a:spcBef>
                <a:spcPct val="0"/>
              </a:spcBef>
              <a:spcAft>
                <a:spcPct val="0"/>
              </a:spcAft>
              <a:defRPr sz="2400">
                <a:solidFill>
                  <a:schemeClr val="tx1"/>
                </a:solidFill>
                <a:latin typeface="Times" panose="02020603050405020304" pitchFamily="18" charset="0"/>
              </a:defRPr>
            </a:lvl7pPr>
            <a:lvl8pPr marL="4699000" indent="-457200" eaLnBrk="0" fontAlgn="base" hangingPunct="0">
              <a:spcBef>
                <a:spcPct val="0"/>
              </a:spcBef>
              <a:spcAft>
                <a:spcPct val="0"/>
              </a:spcAft>
              <a:defRPr sz="2400">
                <a:solidFill>
                  <a:schemeClr val="tx1"/>
                </a:solidFill>
                <a:latin typeface="Times" panose="02020603050405020304" pitchFamily="18" charset="0"/>
              </a:defRPr>
            </a:lvl8pPr>
            <a:lvl9pPr marL="5156200" indent="-4572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spcBef>
                <a:spcPct val="20000"/>
              </a:spcBef>
              <a:spcAft>
                <a:spcPct val="25000"/>
              </a:spcAft>
            </a:pPr>
            <a:r>
              <a:rPr lang="en-US" altLang="en-US" b="1">
                <a:solidFill>
                  <a:srgbClr val="BF0000"/>
                </a:solidFill>
                <a:latin typeface="Arial" panose="020B0604020202020204" pitchFamily="34" charset="0"/>
              </a:rPr>
              <a:t>Communication Styles</a:t>
            </a:r>
            <a:endParaRPr lang="en-US" altLang="en-US" sz="1800" b="1">
              <a:latin typeface="Arial" panose="020B0604020202020204" pitchFamily="34" charset="0"/>
            </a:endParaRPr>
          </a:p>
          <a:p>
            <a:pPr eaLnBrk="1" hangingPunct="1">
              <a:lnSpc>
                <a:spcPct val="100000"/>
              </a:lnSpc>
              <a:spcBef>
                <a:spcPct val="20000"/>
              </a:spcBef>
              <a:spcAft>
                <a:spcPct val="25000"/>
              </a:spcAft>
              <a:buFontTx/>
              <a:buChar char="•"/>
            </a:pPr>
            <a:r>
              <a:rPr lang="en-US" altLang="en-US" sz="1800">
                <a:latin typeface="Arial" panose="020B0604020202020204" pitchFamily="34" charset="0"/>
              </a:rPr>
              <a:t>A common masculine stereotype is the “strong, silent type.”</a:t>
            </a:r>
          </a:p>
          <a:p>
            <a:pPr eaLnBrk="1" hangingPunct="1">
              <a:lnSpc>
                <a:spcPct val="100000"/>
              </a:lnSpc>
              <a:spcBef>
                <a:spcPct val="20000"/>
              </a:spcBef>
              <a:spcAft>
                <a:spcPct val="25000"/>
              </a:spcAft>
              <a:buFontTx/>
              <a:buChar char="•"/>
            </a:pPr>
            <a:r>
              <a:rPr lang="en-US" altLang="en-US" sz="1800">
                <a:latin typeface="Arial" panose="020B0604020202020204" pitchFamily="34" charset="0"/>
              </a:rPr>
              <a:t>In reality men talk more than women do in mixed-sex groups.</a:t>
            </a:r>
          </a:p>
          <a:p>
            <a:pPr eaLnBrk="1" hangingPunct="1">
              <a:lnSpc>
                <a:spcPct val="100000"/>
              </a:lnSpc>
              <a:spcBef>
                <a:spcPct val="20000"/>
              </a:spcBef>
              <a:spcAft>
                <a:spcPct val="25000"/>
              </a:spcAft>
              <a:buFontTx/>
              <a:buChar char="•"/>
            </a:pPr>
            <a:r>
              <a:rPr lang="en-US" altLang="en-US" sz="1800">
                <a:latin typeface="Arial" panose="020B0604020202020204" pitchFamily="34" charset="0"/>
              </a:rPr>
              <a:t>Women talk more about intimate matters.</a:t>
            </a:r>
          </a:p>
        </p:txBody>
      </p:sp>
      <p:sp>
        <p:nvSpPr>
          <p:cNvPr id="970757" name="Text Box 5"/>
          <p:cNvSpPr txBox="1">
            <a:spLocks noChangeArrowheads="1"/>
          </p:cNvSpPr>
          <p:nvPr/>
        </p:nvSpPr>
        <p:spPr bwMode="auto">
          <a:xfrm>
            <a:off x="4724400" y="3581400"/>
            <a:ext cx="4038600" cy="2514600"/>
          </a:xfrm>
          <a:prstGeom prst="rect">
            <a:avLst/>
          </a:prstGeom>
          <a:solidFill>
            <a:srgbClr val="F9F5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spcBef>
                <a:spcPct val="0"/>
              </a:spcBef>
              <a:defRPr sz="2400">
                <a:solidFill>
                  <a:schemeClr val="tx1"/>
                </a:solidFill>
                <a:latin typeface="Times" panose="02020603050405020304" pitchFamily="18" charset="0"/>
              </a:defRPr>
            </a:lvl1pPr>
            <a:lvl2pPr marL="2527300" eaLnBrk="0" hangingPunct="0">
              <a:spcBef>
                <a:spcPct val="0"/>
              </a:spcBef>
              <a:defRPr sz="2400">
                <a:solidFill>
                  <a:schemeClr val="tx1"/>
                </a:solidFill>
                <a:latin typeface="Times" panose="02020603050405020304" pitchFamily="18" charset="0"/>
              </a:defRPr>
            </a:lvl2pPr>
            <a:lvl3pPr marL="2641600" eaLnBrk="0" hangingPunct="0">
              <a:spcBef>
                <a:spcPct val="0"/>
              </a:spcBef>
              <a:defRPr sz="2400">
                <a:solidFill>
                  <a:schemeClr val="tx1"/>
                </a:solidFill>
                <a:latin typeface="Times" panose="02020603050405020304" pitchFamily="18" charset="0"/>
              </a:defRPr>
            </a:lvl3pPr>
            <a:lvl4pPr marL="2755900" eaLnBrk="0" hangingPunct="0">
              <a:spcBef>
                <a:spcPct val="0"/>
              </a:spcBef>
              <a:defRPr sz="2400">
                <a:solidFill>
                  <a:schemeClr val="tx1"/>
                </a:solidFill>
                <a:latin typeface="Times" panose="02020603050405020304" pitchFamily="18" charset="0"/>
              </a:defRPr>
            </a:lvl4pPr>
            <a:lvl5pPr marL="2870200" eaLnBrk="0" hangingPunct="0">
              <a:spcBef>
                <a:spcPct val="0"/>
              </a:spcBef>
              <a:defRPr sz="2400">
                <a:solidFill>
                  <a:schemeClr val="tx1"/>
                </a:solidFill>
                <a:latin typeface="Times" panose="02020603050405020304" pitchFamily="18" charset="0"/>
              </a:defRPr>
            </a:lvl5pPr>
            <a:lvl6pPr marL="3327400" eaLnBrk="0" fontAlgn="base" hangingPunct="0">
              <a:spcBef>
                <a:spcPct val="0"/>
              </a:spcBef>
              <a:spcAft>
                <a:spcPct val="0"/>
              </a:spcAft>
              <a:defRPr sz="2400">
                <a:solidFill>
                  <a:schemeClr val="tx1"/>
                </a:solidFill>
                <a:latin typeface="Times" panose="02020603050405020304" pitchFamily="18" charset="0"/>
              </a:defRPr>
            </a:lvl6pPr>
            <a:lvl7pPr marL="3784600" eaLnBrk="0" fontAlgn="base" hangingPunct="0">
              <a:spcBef>
                <a:spcPct val="0"/>
              </a:spcBef>
              <a:spcAft>
                <a:spcPct val="0"/>
              </a:spcAft>
              <a:defRPr sz="2400">
                <a:solidFill>
                  <a:schemeClr val="tx1"/>
                </a:solidFill>
                <a:latin typeface="Times" panose="02020603050405020304" pitchFamily="18" charset="0"/>
              </a:defRPr>
            </a:lvl7pPr>
            <a:lvl8pPr marL="4241800" eaLnBrk="0" fontAlgn="base" hangingPunct="0">
              <a:spcBef>
                <a:spcPct val="0"/>
              </a:spcBef>
              <a:spcAft>
                <a:spcPct val="0"/>
              </a:spcAft>
              <a:defRPr sz="2400">
                <a:solidFill>
                  <a:schemeClr val="tx1"/>
                </a:solidFill>
                <a:latin typeface="Times" panose="02020603050405020304" pitchFamily="18" charset="0"/>
              </a:defRPr>
            </a:lvl8pPr>
            <a:lvl9pPr marL="46990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spcBef>
                <a:spcPct val="20000"/>
              </a:spcBef>
              <a:spcAft>
                <a:spcPct val="25000"/>
              </a:spcAft>
            </a:pPr>
            <a:r>
              <a:rPr lang="en-US" altLang="en-US" b="1">
                <a:solidFill>
                  <a:srgbClr val="BF0000"/>
                </a:solidFill>
                <a:latin typeface="Arial" panose="020B0604020202020204" pitchFamily="34" charset="0"/>
              </a:rPr>
              <a:t>Mate Selection</a:t>
            </a:r>
            <a:endParaRPr lang="en-US" altLang="en-US" sz="1800" b="1">
              <a:latin typeface="Arial" panose="020B0604020202020204" pitchFamily="34" charset="0"/>
            </a:endParaRPr>
          </a:p>
          <a:p>
            <a:pPr eaLnBrk="1" hangingPunct="1">
              <a:lnSpc>
                <a:spcPct val="100000"/>
              </a:lnSpc>
              <a:spcBef>
                <a:spcPct val="20000"/>
              </a:spcBef>
              <a:spcAft>
                <a:spcPct val="25000"/>
              </a:spcAft>
              <a:buFontTx/>
              <a:buChar char="•"/>
            </a:pPr>
            <a:r>
              <a:rPr lang="en-US" altLang="en-US" sz="1800">
                <a:latin typeface="Arial" panose="020B0604020202020204" pitchFamily="34" charset="0"/>
              </a:rPr>
              <a:t>Both genders want traits such as cleanliness, good complexion, etc.</a:t>
            </a:r>
          </a:p>
          <a:p>
            <a:pPr eaLnBrk="1" hangingPunct="1">
              <a:lnSpc>
                <a:spcPct val="100000"/>
              </a:lnSpc>
              <a:spcBef>
                <a:spcPct val="20000"/>
              </a:spcBef>
              <a:spcAft>
                <a:spcPct val="25000"/>
              </a:spcAft>
              <a:buFontTx/>
              <a:buChar char="•"/>
            </a:pPr>
            <a:r>
              <a:rPr lang="en-US" altLang="en-US" sz="1800">
                <a:latin typeface="Arial" panose="020B0604020202020204" pitchFamily="34" charset="0"/>
              </a:rPr>
              <a:t>Men more swayed by physical appearance than women.</a:t>
            </a:r>
          </a:p>
          <a:p>
            <a:pPr eaLnBrk="1" hangingPunct="1">
              <a:lnSpc>
                <a:spcPct val="100000"/>
              </a:lnSpc>
              <a:spcBef>
                <a:spcPct val="20000"/>
              </a:spcBef>
              <a:spcAft>
                <a:spcPct val="25000"/>
              </a:spcAft>
              <a:buFontTx/>
              <a:buChar char="•"/>
            </a:pPr>
            <a:r>
              <a:rPr lang="en-US" altLang="en-US" sz="1800">
                <a:latin typeface="Arial" panose="020B0604020202020204" pitchFamily="34" charset="0"/>
              </a:rPr>
              <a:t>Women more interested in men with steady jobs and dependability.</a:t>
            </a:r>
          </a:p>
        </p:txBody>
      </p:sp>
      <p:sp>
        <p:nvSpPr>
          <p:cNvPr id="970758" name="Rectangle 6"/>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Differences in Personality and Behavior</a:t>
            </a:r>
            <a:endParaRPr lang="en-US" altLang="en-US">
              <a:solidFill>
                <a:srgbClr val="FFCC00"/>
              </a:solidFill>
            </a:endParaRPr>
          </a:p>
        </p:txBody>
      </p:sp>
      <p:sp>
        <p:nvSpPr>
          <p:cNvPr id="970759" name="AutoShape 7"/>
          <p:cNvSpPr>
            <a:spLocks noChangeArrowheads="1"/>
          </p:cNvSpPr>
          <p:nvPr/>
        </p:nvSpPr>
        <p:spPr bwMode="auto">
          <a:xfrm flipH="1" flipV="1">
            <a:off x="4191000" y="32766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70760" name="AutoShape 8"/>
          <p:cNvSpPr>
            <a:spLocks noChangeArrowheads="1"/>
          </p:cNvSpPr>
          <p:nvPr/>
        </p:nvSpPr>
        <p:spPr bwMode="auto">
          <a:xfrm flipH="1" flipV="1">
            <a:off x="8458200" y="32766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70761" name="AutoShape 9"/>
          <p:cNvSpPr>
            <a:spLocks noChangeArrowheads="1"/>
          </p:cNvSpPr>
          <p:nvPr/>
        </p:nvSpPr>
        <p:spPr bwMode="auto">
          <a:xfrm flipH="1" flipV="1">
            <a:off x="4191000" y="58674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70759"/>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2" fill="hold" grpId="0" nodeType="afterEffect">
                                  <p:stCondLst>
                                    <p:cond delay="0"/>
                                  </p:stCondLst>
                                  <p:childTnLst>
                                    <p:set>
                                      <p:cBhvr>
                                        <p:cTn id="9" dur="1" fill="hold">
                                          <p:stCondLst>
                                            <p:cond delay="0"/>
                                          </p:stCondLst>
                                        </p:cTn>
                                        <p:tgtEl>
                                          <p:spTgt spid="970756"/>
                                        </p:tgtEl>
                                        <p:attrNameLst>
                                          <p:attrName>style.visibility</p:attrName>
                                        </p:attrNameLst>
                                      </p:cBhvr>
                                      <p:to>
                                        <p:strVal val="visible"/>
                                      </p:to>
                                    </p:set>
                                    <p:animEffect transition="in" filter="wipe(right)">
                                      <p:cBhvr>
                                        <p:cTn id="10" dur="500"/>
                                        <p:tgtEl>
                                          <p:spTgt spid="970756"/>
                                        </p:tgtEl>
                                      </p:cBhvr>
                                    </p:animEffec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970760"/>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970760"/>
                                        </p:tgtEl>
                                        <p:attrNameLst>
                                          <p:attrName>style.visibility</p:attrName>
                                        </p:attrNameLst>
                                      </p:cBhvr>
                                      <p:to>
                                        <p:strVal val="hidden"/>
                                      </p:to>
                                    </p:set>
                                  </p:childTnLst>
                                </p:cTn>
                              </p:par>
                            </p:childTnLst>
                          </p:cTn>
                        </p:par>
                        <p:par>
                          <p:cTn id="18" fill="hold" nodeType="afterGroup">
                            <p:stCondLst>
                              <p:cond delay="0"/>
                            </p:stCondLst>
                            <p:childTnLst>
                              <p:par>
                                <p:cTn id="19" presetID="22" presetClass="entr" presetSubtype="8" fill="hold" grpId="0" nodeType="afterEffect">
                                  <p:stCondLst>
                                    <p:cond delay="0"/>
                                  </p:stCondLst>
                                  <p:childTnLst>
                                    <p:set>
                                      <p:cBhvr>
                                        <p:cTn id="20" dur="1" fill="hold">
                                          <p:stCondLst>
                                            <p:cond delay="0"/>
                                          </p:stCondLst>
                                        </p:cTn>
                                        <p:tgtEl>
                                          <p:spTgt spid="970755"/>
                                        </p:tgtEl>
                                        <p:attrNameLst>
                                          <p:attrName>style.visibility</p:attrName>
                                        </p:attrNameLst>
                                      </p:cBhvr>
                                      <p:to>
                                        <p:strVal val="visible"/>
                                      </p:to>
                                    </p:set>
                                    <p:animEffect transition="in" filter="wipe(left)">
                                      <p:cBhvr>
                                        <p:cTn id="21" dur="500"/>
                                        <p:tgtEl>
                                          <p:spTgt spid="970755"/>
                                        </p:tgtEl>
                                      </p:cBhvr>
                                    </p:animEffect>
                                  </p:childTnLst>
                                </p:cTn>
                              </p:par>
                            </p:childTnLst>
                          </p:cTn>
                        </p:par>
                        <p:par>
                          <p:cTn id="22" fill="hold" nodeType="afterGroup">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970761"/>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970761"/>
                                        </p:tgtEl>
                                        <p:attrNameLst>
                                          <p:attrName>style.visibility</p:attrName>
                                        </p:attrNameLst>
                                      </p:cBhvr>
                                      <p:to>
                                        <p:strVal val="hidden"/>
                                      </p:to>
                                    </p:set>
                                  </p:childTnLst>
                                </p:cTn>
                              </p:par>
                            </p:childTnLst>
                          </p:cTn>
                        </p:par>
                        <p:par>
                          <p:cTn id="29" fill="hold" nodeType="afterGroup">
                            <p:stCondLst>
                              <p:cond delay="0"/>
                            </p:stCondLst>
                            <p:childTnLst>
                              <p:par>
                                <p:cTn id="30" presetID="22" presetClass="entr" presetSubtype="2" fill="hold" grpId="0" nodeType="afterEffect">
                                  <p:stCondLst>
                                    <p:cond delay="0"/>
                                  </p:stCondLst>
                                  <p:childTnLst>
                                    <p:set>
                                      <p:cBhvr>
                                        <p:cTn id="31" dur="1" fill="hold">
                                          <p:stCondLst>
                                            <p:cond delay="0"/>
                                          </p:stCondLst>
                                        </p:cTn>
                                        <p:tgtEl>
                                          <p:spTgt spid="970757"/>
                                        </p:tgtEl>
                                        <p:attrNameLst>
                                          <p:attrName>style.visibility</p:attrName>
                                        </p:attrNameLst>
                                      </p:cBhvr>
                                      <p:to>
                                        <p:strVal val="visible"/>
                                      </p:to>
                                    </p:set>
                                    <p:animEffect transition="in" filter="wipe(right)">
                                      <p:cBhvr>
                                        <p:cTn id="32" dur="500"/>
                                        <p:tgtEl>
                                          <p:spTgt spid="970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0755" grpId="0" animBg="1"/>
      <p:bldP spid="970756" grpId="0" animBg="1"/>
      <p:bldP spid="970757" grpId="0" animBg="1"/>
      <p:bldP spid="970759" grpId="0" animBg="1"/>
      <p:bldP spid="970760" grpId="0" animBg="1"/>
      <p:bldP spid="970760" grpId="1" animBg="1"/>
      <p:bldP spid="970761" grpId="0" animBg="1"/>
      <p:bldP spid="970761"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6594" name="Picture 2" descr="psych_45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0875" y="914400"/>
            <a:ext cx="7807325" cy="46466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nodeType="afterEffect">
                                  <p:stCondLst>
                                    <p:cond delay="0"/>
                                  </p:stCondLst>
                                  <p:childTnLst>
                                    <p:set>
                                      <p:cBhvr>
                                        <p:cTn id="6" dur="1" fill="hold">
                                          <p:stCondLst>
                                            <p:cond delay="0"/>
                                          </p:stCondLst>
                                        </p:cTn>
                                        <p:tgtEl>
                                          <p:spTgt spid="1006594"/>
                                        </p:tgtEl>
                                        <p:attrNameLst>
                                          <p:attrName>style.visibility</p:attrName>
                                        </p:attrNameLst>
                                      </p:cBhvr>
                                      <p:to>
                                        <p:strVal val="visible"/>
                                      </p:to>
                                    </p:set>
                                    <p:animEffect transition="in" filter="box(out)">
                                      <p:cBhvr>
                                        <p:cTn id="7" dur="1000"/>
                                        <p:tgtEl>
                                          <p:spTgt spid="10065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70"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903171" name="Rectangle 3"/>
          <p:cNvSpPr>
            <a:spLocks noChangeArrowheads="1"/>
          </p:cNvSpPr>
          <p:nvPr/>
        </p:nvSpPr>
        <p:spPr bwMode="auto">
          <a:xfrm>
            <a:off x="457200" y="3429000"/>
            <a:ext cx="8229600" cy="26670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800" b="1">
                <a:solidFill>
                  <a:srgbClr val="BF0000"/>
                </a:solidFill>
              </a:rPr>
              <a:t>Answer: </a:t>
            </a:r>
            <a:r>
              <a:rPr lang="en-US" altLang="en-US" sz="2800" i="1"/>
              <a:t>Women exceed men in nurturing, trust, and willingness to talk about their feelings, while men exceed women in assertiveness and tough-mindedness; the sexes also differ in communication style and in what they look for in a mate.</a:t>
            </a:r>
          </a:p>
        </p:txBody>
      </p:sp>
      <p:sp>
        <p:nvSpPr>
          <p:cNvPr id="903172" name="Rectangle 4"/>
          <p:cNvSpPr>
            <a:spLocks noChangeArrowheads="1"/>
          </p:cNvSpPr>
          <p:nvPr/>
        </p:nvSpPr>
        <p:spPr bwMode="auto">
          <a:xfrm>
            <a:off x="457200" y="1295400"/>
            <a:ext cx="8229600" cy="19812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100000"/>
              </a:lnSpc>
              <a:spcBef>
                <a:spcPct val="0"/>
              </a:spcBef>
              <a:spcAft>
                <a:spcPct val="30000"/>
              </a:spcAft>
            </a:pPr>
            <a:r>
              <a:rPr lang="en-US" altLang="en-US" b="1"/>
              <a:t>Identify Supporting Details</a:t>
            </a:r>
          </a:p>
          <a:p>
            <a:pPr>
              <a:lnSpc>
                <a:spcPct val="100000"/>
              </a:lnSpc>
              <a:spcBef>
                <a:spcPct val="0"/>
              </a:spcBef>
              <a:spcAft>
                <a:spcPct val="30000"/>
              </a:spcAft>
            </a:pPr>
            <a:r>
              <a:rPr lang="en-US" altLang="en-US"/>
              <a:t>What are some apparent differences between males and females?</a:t>
            </a:r>
          </a:p>
        </p:txBody>
      </p:sp>
      <p:sp>
        <p:nvSpPr>
          <p:cNvPr id="903173"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Reading Check</a:t>
            </a:r>
            <a:endParaRPr lang="en-US" altLang="en-US">
              <a:solidFill>
                <a:srgbClr val="FFCC00"/>
              </a:solidFill>
            </a:endParaRPr>
          </a:p>
        </p:txBody>
      </p:sp>
      <p:sp>
        <p:nvSpPr>
          <p:cNvPr id="903174" name="AutoShape 6"/>
          <p:cNvSpPr>
            <a:spLocks noChangeArrowheads="1"/>
          </p:cNvSpPr>
          <p:nvPr/>
        </p:nvSpPr>
        <p:spPr bwMode="auto">
          <a:xfrm flipH="1" flipV="1">
            <a:off x="8458200" y="33528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03174"/>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903171"/>
                                        </p:tgtEl>
                                        <p:attrNameLst>
                                          <p:attrName>style.visibility</p:attrName>
                                        </p:attrNameLst>
                                      </p:cBhvr>
                                      <p:to>
                                        <p:strVal val="visible"/>
                                      </p:to>
                                    </p:set>
                                    <p:animEffect transition="in" filter="wipe(up)">
                                      <p:cBhvr>
                                        <p:cTn id="10" dur="500"/>
                                        <p:tgtEl>
                                          <p:spTgt spid="903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3171" grpId="0" animBg="1"/>
      <p:bldP spid="903174"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22" name="Text Box 2"/>
          <p:cNvSpPr txBox="1">
            <a:spLocks noChangeArrowheads="1"/>
          </p:cNvSpPr>
          <p:nvPr/>
        </p:nvSpPr>
        <p:spPr bwMode="auto">
          <a:xfrm>
            <a:off x="457200" y="1143000"/>
            <a:ext cx="8229600" cy="1447800"/>
          </a:xfrm>
          <a:prstGeom prst="rect">
            <a:avLst/>
          </a:prstGeom>
          <a:solidFill>
            <a:srgbClr val="F9F5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0"/>
              </a:spcBef>
              <a:defRPr sz="2400">
                <a:solidFill>
                  <a:schemeClr val="tx1"/>
                </a:solidFill>
                <a:latin typeface="Times" panose="02020603050405020304" pitchFamily="18" charset="0"/>
              </a:defRPr>
            </a:lvl1pPr>
            <a:lvl2pPr marL="114300" eaLnBrk="0" hangingPunct="0">
              <a:spcBef>
                <a:spcPct val="0"/>
              </a:spcBef>
              <a:defRPr sz="2400">
                <a:solidFill>
                  <a:schemeClr val="tx1"/>
                </a:solidFill>
                <a:latin typeface="Times" panose="02020603050405020304" pitchFamily="18" charset="0"/>
              </a:defRPr>
            </a:lvl2pPr>
            <a:lvl3pPr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20000"/>
              </a:lnSpc>
              <a:spcBef>
                <a:spcPct val="20000"/>
              </a:spcBef>
            </a:pPr>
            <a:r>
              <a:rPr lang="en-US" altLang="en-US" sz="2000" b="1">
                <a:solidFill>
                  <a:srgbClr val="BF0000"/>
                </a:solidFill>
                <a:latin typeface="Arial" panose="020B0604020202020204" pitchFamily="34" charset="0"/>
              </a:rPr>
              <a:t>The Emotional Development of Boys</a:t>
            </a:r>
          </a:p>
          <a:p>
            <a:pPr eaLnBrk="1" hangingPunct="1">
              <a:lnSpc>
                <a:spcPct val="120000"/>
              </a:lnSpc>
              <a:spcBef>
                <a:spcPct val="20000"/>
              </a:spcBef>
            </a:pPr>
            <a:r>
              <a:rPr lang="en-US" altLang="en-US" sz="1800">
                <a:latin typeface="Arial" panose="020B0604020202020204" pitchFamily="34" charset="0"/>
              </a:rPr>
              <a:t>Since the late 1990s, numerous researchers have shown interest in how boys learn what it is to be a man.</a:t>
            </a:r>
          </a:p>
        </p:txBody>
      </p:sp>
      <p:sp>
        <p:nvSpPr>
          <p:cNvPr id="1003523" name="Rectangle 3"/>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Current Research in Psychology</a:t>
            </a:r>
            <a:endParaRPr lang="en-US" altLang="en-US">
              <a:solidFill>
                <a:srgbClr val="FFCC00"/>
              </a:solidFill>
            </a:endParaRPr>
          </a:p>
        </p:txBody>
      </p:sp>
      <p:sp>
        <p:nvSpPr>
          <p:cNvPr id="1003524" name="Text Box 4"/>
          <p:cNvSpPr txBox="1">
            <a:spLocks noChangeArrowheads="1"/>
          </p:cNvSpPr>
          <p:nvPr/>
        </p:nvSpPr>
        <p:spPr bwMode="auto">
          <a:xfrm>
            <a:off x="457200" y="2667000"/>
            <a:ext cx="4038600" cy="3276600"/>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1775" indent="-231775" eaLnBrk="0" hangingPunct="0">
              <a:spcBef>
                <a:spcPct val="0"/>
              </a:spcBef>
              <a:defRPr sz="2400">
                <a:solidFill>
                  <a:schemeClr val="tx1"/>
                </a:solidFill>
                <a:latin typeface="Times" panose="02020603050405020304" pitchFamily="18" charset="0"/>
              </a:defRPr>
            </a:lvl1pPr>
            <a:lvl2pPr marL="2984500" indent="-457200" eaLnBrk="0" hangingPunct="0">
              <a:spcBef>
                <a:spcPct val="0"/>
              </a:spcBef>
              <a:defRPr sz="2400">
                <a:solidFill>
                  <a:schemeClr val="tx1"/>
                </a:solidFill>
                <a:latin typeface="Times" panose="02020603050405020304" pitchFamily="18" charset="0"/>
              </a:defRPr>
            </a:lvl2pPr>
            <a:lvl3pPr marL="3098800" indent="-457200" eaLnBrk="0" hangingPunct="0">
              <a:spcBef>
                <a:spcPct val="0"/>
              </a:spcBef>
              <a:defRPr sz="2400">
                <a:solidFill>
                  <a:schemeClr val="tx1"/>
                </a:solidFill>
                <a:latin typeface="Times" panose="02020603050405020304" pitchFamily="18" charset="0"/>
              </a:defRPr>
            </a:lvl3pPr>
            <a:lvl4pPr marL="3213100" indent="-457200" eaLnBrk="0" hangingPunct="0">
              <a:spcBef>
                <a:spcPct val="0"/>
              </a:spcBef>
              <a:defRPr sz="2400">
                <a:solidFill>
                  <a:schemeClr val="tx1"/>
                </a:solidFill>
                <a:latin typeface="Times" panose="02020603050405020304" pitchFamily="18" charset="0"/>
              </a:defRPr>
            </a:lvl4pPr>
            <a:lvl5pPr marL="3327400" indent="-457200" eaLnBrk="0" hangingPunct="0">
              <a:spcBef>
                <a:spcPct val="0"/>
              </a:spcBef>
              <a:defRPr sz="2400">
                <a:solidFill>
                  <a:schemeClr val="tx1"/>
                </a:solidFill>
                <a:latin typeface="Times" panose="02020603050405020304" pitchFamily="18" charset="0"/>
              </a:defRPr>
            </a:lvl5pPr>
            <a:lvl6pPr marL="3784600" indent="-457200" eaLnBrk="0" fontAlgn="base" hangingPunct="0">
              <a:spcBef>
                <a:spcPct val="0"/>
              </a:spcBef>
              <a:spcAft>
                <a:spcPct val="0"/>
              </a:spcAft>
              <a:defRPr sz="2400">
                <a:solidFill>
                  <a:schemeClr val="tx1"/>
                </a:solidFill>
                <a:latin typeface="Times" panose="02020603050405020304" pitchFamily="18" charset="0"/>
              </a:defRPr>
            </a:lvl6pPr>
            <a:lvl7pPr marL="4241800" indent="-457200" eaLnBrk="0" fontAlgn="base" hangingPunct="0">
              <a:spcBef>
                <a:spcPct val="0"/>
              </a:spcBef>
              <a:spcAft>
                <a:spcPct val="0"/>
              </a:spcAft>
              <a:defRPr sz="2400">
                <a:solidFill>
                  <a:schemeClr val="tx1"/>
                </a:solidFill>
                <a:latin typeface="Times" panose="02020603050405020304" pitchFamily="18" charset="0"/>
              </a:defRPr>
            </a:lvl7pPr>
            <a:lvl8pPr marL="4699000" indent="-457200" eaLnBrk="0" fontAlgn="base" hangingPunct="0">
              <a:spcBef>
                <a:spcPct val="0"/>
              </a:spcBef>
              <a:spcAft>
                <a:spcPct val="0"/>
              </a:spcAft>
              <a:defRPr sz="2400">
                <a:solidFill>
                  <a:schemeClr val="tx1"/>
                </a:solidFill>
                <a:latin typeface="Times" panose="02020603050405020304" pitchFamily="18" charset="0"/>
              </a:defRPr>
            </a:lvl8pPr>
            <a:lvl9pPr marL="5156200" indent="-4572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spcBef>
                <a:spcPct val="20000"/>
              </a:spcBef>
              <a:spcAft>
                <a:spcPct val="25000"/>
              </a:spcAft>
              <a:buFontTx/>
              <a:buChar char="•"/>
            </a:pPr>
            <a:r>
              <a:rPr lang="en-US" altLang="en-US" sz="1800">
                <a:latin typeface="Arial" panose="020B0604020202020204" pitchFamily="34" charset="0"/>
              </a:rPr>
              <a:t>Carol Gilligan proposed to understand girls on their own terms.</a:t>
            </a:r>
          </a:p>
          <a:p>
            <a:pPr eaLnBrk="1" hangingPunct="1">
              <a:lnSpc>
                <a:spcPct val="100000"/>
              </a:lnSpc>
              <a:spcBef>
                <a:spcPct val="20000"/>
              </a:spcBef>
              <a:spcAft>
                <a:spcPct val="25000"/>
              </a:spcAft>
              <a:buFontTx/>
              <a:buChar char="•"/>
            </a:pPr>
            <a:r>
              <a:rPr lang="en-US" altLang="en-US" sz="1800">
                <a:latin typeface="Arial" panose="020B0604020202020204" pitchFamily="34" charset="0"/>
              </a:rPr>
              <a:t>Others showed strict gender division shortchanges both men and women.</a:t>
            </a:r>
          </a:p>
          <a:p>
            <a:pPr eaLnBrk="1" hangingPunct="1">
              <a:lnSpc>
                <a:spcPct val="100000"/>
              </a:lnSpc>
              <a:spcBef>
                <a:spcPct val="20000"/>
              </a:spcBef>
              <a:spcAft>
                <a:spcPct val="25000"/>
              </a:spcAft>
              <a:buFontTx/>
              <a:buChar char="•"/>
            </a:pPr>
            <a:r>
              <a:rPr lang="en-US" altLang="en-US" sz="1800">
                <a:latin typeface="Arial" panose="020B0604020202020204" pitchFamily="34" charset="0"/>
              </a:rPr>
              <a:t>Society's messages result in constrained emotional development.</a:t>
            </a:r>
          </a:p>
          <a:p>
            <a:pPr eaLnBrk="1" hangingPunct="1">
              <a:lnSpc>
                <a:spcPct val="100000"/>
              </a:lnSpc>
              <a:spcBef>
                <a:spcPct val="20000"/>
              </a:spcBef>
              <a:spcAft>
                <a:spcPct val="25000"/>
              </a:spcAft>
            </a:pPr>
            <a:endParaRPr lang="en-US" altLang="en-US" sz="1800">
              <a:latin typeface="Arial" panose="020B0604020202020204" pitchFamily="34" charset="0"/>
            </a:endParaRPr>
          </a:p>
        </p:txBody>
      </p:sp>
      <p:sp>
        <p:nvSpPr>
          <p:cNvPr id="1003525" name="Text Box 5"/>
          <p:cNvSpPr txBox="1">
            <a:spLocks noChangeArrowheads="1"/>
          </p:cNvSpPr>
          <p:nvPr/>
        </p:nvSpPr>
        <p:spPr bwMode="auto">
          <a:xfrm>
            <a:off x="4648200" y="2667000"/>
            <a:ext cx="4038600" cy="3276600"/>
          </a:xfrm>
          <a:prstGeom prst="rect">
            <a:avLst/>
          </a:prstGeom>
          <a:noFill/>
          <a:ln>
            <a:noFill/>
          </a:ln>
          <a:effectLst/>
          <a:extLst>
            <a:ext uri="{909E8E84-426E-40DD-AFC4-6F175D3DCCD1}">
              <a14:hiddenFill xmlns:a14="http://schemas.microsoft.com/office/drawing/2010/main">
                <a:solidFill>
                  <a:srgbClr val="E0E9E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1775" indent="-231775" eaLnBrk="0" hangingPunct="0">
              <a:spcBef>
                <a:spcPct val="0"/>
              </a:spcBef>
              <a:defRPr sz="2400">
                <a:solidFill>
                  <a:schemeClr val="tx1"/>
                </a:solidFill>
                <a:latin typeface="Times" panose="02020603050405020304" pitchFamily="18" charset="0"/>
              </a:defRPr>
            </a:lvl1pPr>
            <a:lvl2pPr marL="2984500" indent="-457200" eaLnBrk="0" hangingPunct="0">
              <a:spcBef>
                <a:spcPct val="0"/>
              </a:spcBef>
              <a:defRPr sz="2400">
                <a:solidFill>
                  <a:schemeClr val="tx1"/>
                </a:solidFill>
                <a:latin typeface="Times" panose="02020603050405020304" pitchFamily="18" charset="0"/>
              </a:defRPr>
            </a:lvl2pPr>
            <a:lvl3pPr marL="3098800" indent="-457200" eaLnBrk="0" hangingPunct="0">
              <a:spcBef>
                <a:spcPct val="0"/>
              </a:spcBef>
              <a:defRPr sz="2400">
                <a:solidFill>
                  <a:schemeClr val="tx1"/>
                </a:solidFill>
                <a:latin typeface="Times" panose="02020603050405020304" pitchFamily="18" charset="0"/>
              </a:defRPr>
            </a:lvl3pPr>
            <a:lvl4pPr marL="3213100" indent="-457200" eaLnBrk="0" hangingPunct="0">
              <a:spcBef>
                <a:spcPct val="0"/>
              </a:spcBef>
              <a:defRPr sz="2400">
                <a:solidFill>
                  <a:schemeClr val="tx1"/>
                </a:solidFill>
                <a:latin typeface="Times" panose="02020603050405020304" pitchFamily="18" charset="0"/>
              </a:defRPr>
            </a:lvl4pPr>
            <a:lvl5pPr marL="3327400" indent="-457200" eaLnBrk="0" hangingPunct="0">
              <a:spcBef>
                <a:spcPct val="0"/>
              </a:spcBef>
              <a:defRPr sz="2400">
                <a:solidFill>
                  <a:schemeClr val="tx1"/>
                </a:solidFill>
                <a:latin typeface="Times" panose="02020603050405020304" pitchFamily="18" charset="0"/>
              </a:defRPr>
            </a:lvl5pPr>
            <a:lvl6pPr marL="3784600" indent="-457200" eaLnBrk="0" fontAlgn="base" hangingPunct="0">
              <a:spcBef>
                <a:spcPct val="0"/>
              </a:spcBef>
              <a:spcAft>
                <a:spcPct val="0"/>
              </a:spcAft>
              <a:defRPr sz="2400">
                <a:solidFill>
                  <a:schemeClr val="tx1"/>
                </a:solidFill>
                <a:latin typeface="Times" panose="02020603050405020304" pitchFamily="18" charset="0"/>
              </a:defRPr>
            </a:lvl6pPr>
            <a:lvl7pPr marL="4241800" indent="-457200" eaLnBrk="0" fontAlgn="base" hangingPunct="0">
              <a:spcBef>
                <a:spcPct val="0"/>
              </a:spcBef>
              <a:spcAft>
                <a:spcPct val="0"/>
              </a:spcAft>
              <a:defRPr sz="2400">
                <a:solidFill>
                  <a:schemeClr val="tx1"/>
                </a:solidFill>
                <a:latin typeface="Times" panose="02020603050405020304" pitchFamily="18" charset="0"/>
              </a:defRPr>
            </a:lvl7pPr>
            <a:lvl8pPr marL="4699000" indent="-457200" eaLnBrk="0" fontAlgn="base" hangingPunct="0">
              <a:spcBef>
                <a:spcPct val="0"/>
              </a:spcBef>
              <a:spcAft>
                <a:spcPct val="0"/>
              </a:spcAft>
              <a:defRPr sz="2400">
                <a:solidFill>
                  <a:schemeClr val="tx1"/>
                </a:solidFill>
                <a:latin typeface="Times" panose="02020603050405020304" pitchFamily="18" charset="0"/>
              </a:defRPr>
            </a:lvl8pPr>
            <a:lvl9pPr marL="5156200" indent="-4572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spcBef>
                <a:spcPct val="20000"/>
              </a:spcBef>
              <a:spcAft>
                <a:spcPct val="25000"/>
              </a:spcAft>
              <a:buFontTx/>
              <a:buChar char="•"/>
            </a:pPr>
            <a:r>
              <a:rPr lang="en-US" altLang="en-US" sz="1800">
                <a:latin typeface="Arial" panose="020B0604020202020204" pitchFamily="34" charset="0"/>
              </a:rPr>
              <a:t>Boys learn to be tough, hide weakness, and avoid intimacy.</a:t>
            </a:r>
          </a:p>
          <a:p>
            <a:pPr eaLnBrk="1" hangingPunct="1">
              <a:lnSpc>
                <a:spcPct val="100000"/>
              </a:lnSpc>
              <a:spcBef>
                <a:spcPct val="20000"/>
              </a:spcBef>
              <a:spcAft>
                <a:spcPct val="25000"/>
              </a:spcAft>
              <a:buFontTx/>
              <a:buChar char="•"/>
            </a:pPr>
            <a:r>
              <a:rPr lang="en-US" altLang="en-US" sz="1800">
                <a:latin typeface="Arial" panose="020B0604020202020204" pitchFamily="34" charset="0"/>
              </a:rPr>
              <a:t>Boys are cut off from close friendships and receive mostly negative attention from teachers.</a:t>
            </a:r>
          </a:p>
          <a:p>
            <a:pPr eaLnBrk="1" hangingPunct="1">
              <a:lnSpc>
                <a:spcPct val="100000"/>
              </a:lnSpc>
              <a:spcBef>
                <a:spcPct val="20000"/>
              </a:spcBef>
              <a:spcAft>
                <a:spcPct val="25000"/>
              </a:spcAft>
              <a:buFontTx/>
              <a:buChar char="•"/>
            </a:pPr>
            <a:r>
              <a:rPr lang="en-US" altLang="en-US" sz="1800">
                <a:latin typeface="Arial" panose="020B0604020202020204" pitchFamily="34" charset="0"/>
              </a:rPr>
              <a:t>These lessons can breed antisocial behavior, depression, and violence.</a:t>
            </a:r>
          </a:p>
        </p:txBody>
      </p:sp>
      <p:sp>
        <p:nvSpPr>
          <p:cNvPr id="1003526" name="AutoShape 6"/>
          <p:cNvSpPr>
            <a:spLocks noChangeArrowheads="1"/>
          </p:cNvSpPr>
          <p:nvPr/>
        </p:nvSpPr>
        <p:spPr bwMode="auto">
          <a:xfrm flipH="1" flipV="1">
            <a:off x="8458200" y="26670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003527" name="AutoShape 7"/>
          <p:cNvSpPr>
            <a:spLocks noChangeArrowheads="1"/>
          </p:cNvSpPr>
          <p:nvPr/>
        </p:nvSpPr>
        <p:spPr bwMode="auto">
          <a:xfrm flipH="1" flipV="1">
            <a:off x="4191000" y="57150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03526"/>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1003524"/>
                                        </p:tgtEl>
                                        <p:attrNameLst>
                                          <p:attrName>style.visibility</p:attrName>
                                        </p:attrNameLst>
                                      </p:cBhvr>
                                      <p:to>
                                        <p:strVal val="visible"/>
                                      </p:to>
                                    </p:set>
                                    <p:animEffect transition="in" filter="wipe(left)">
                                      <p:cBhvr>
                                        <p:cTn id="10" dur="500"/>
                                        <p:tgtEl>
                                          <p:spTgt spid="1003524"/>
                                        </p:tgtEl>
                                      </p:cBhvr>
                                    </p:animEffec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1003527"/>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1003527"/>
                                        </p:tgtEl>
                                        <p:attrNameLst>
                                          <p:attrName>style.visibility</p:attrName>
                                        </p:attrNameLst>
                                      </p:cBhvr>
                                      <p:to>
                                        <p:strVal val="hidden"/>
                                      </p:to>
                                    </p:set>
                                  </p:childTnLst>
                                </p:cTn>
                              </p:par>
                            </p:childTnLst>
                          </p:cTn>
                        </p:par>
                        <p:par>
                          <p:cTn id="18" fill="hold" nodeType="afterGroup">
                            <p:stCondLst>
                              <p:cond delay="0"/>
                            </p:stCondLst>
                            <p:childTnLst>
                              <p:par>
                                <p:cTn id="19" presetID="22" presetClass="entr" presetSubtype="8" fill="hold" grpId="0" nodeType="afterEffect">
                                  <p:stCondLst>
                                    <p:cond delay="0"/>
                                  </p:stCondLst>
                                  <p:childTnLst>
                                    <p:set>
                                      <p:cBhvr>
                                        <p:cTn id="20" dur="1" fill="hold">
                                          <p:stCondLst>
                                            <p:cond delay="0"/>
                                          </p:stCondLst>
                                        </p:cTn>
                                        <p:tgtEl>
                                          <p:spTgt spid="1003525"/>
                                        </p:tgtEl>
                                        <p:attrNameLst>
                                          <p:attrName>style.visibility</p:attrName>
                                        </p:attrNameLst>
                                      </p:cBhvr>
                                      <p:to>
                                        <p:strVal val="visible"/>
                                      </p:to>
                                    </p:set>
                                    <p:animEffect transition="in" filter="wipe(left)">
                                      <p:cBhvr>
                                        <p:cTn id="21" dur="500"/>
                                        <p:tgtEl>
                                          <p:spTgt spid="10035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24" grpId="0" animBg="1"/>
      <p:bldP spid="1003525" grpId="0"/>
      <p:bldP spid="1003526" grpId="0" animBg="1"/>
      <p:bldP spid="1003527" grpId="0" animBg="1"/>
      <p:bldP spid="1003527"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1474" name="Rectangle 2"/>
          <p:cNvSpPr>
            <a:spLocks noChangeArrowheads="1"/>
          </p:cNvSpPr>
          <p:nvPr/>
        </p:nvSpPr>
        <p:spPr bwMode="auto">
          <a:xfrm>
            <a:off x="457200" y="1447800"/>
            <a:ext cx="8229600" cy="24384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800" b="1">
                <a:solidFill>
                  <a:srgbClr val="BF0000"/>
                </a:solidFill>
              </a:rPr>
              <a:t>Thinking Critically</a:t>
            </a:r>
            <a:endParaRPr lang="en-US" altLang="en-US" sz="2800" b="1"/>
          </a:p>
          <a:p>
            <a:pPr algn="l">
              <a:lnSpc>
                <a:spcPct val="100000"/>
              </a:lnSpc>
              <a:spcBef>
                <a:spcPct val="0"/>
              </a:spcBef>
              <a:spcAft>
                <a:spcPct val="30000"/>
              </a:spcAft>
              <a:buFontTx/>
              <a:buChar char="•"/>
            </a:pPr>
            <a:r>
              <a:rPr lang="en-US" altLang="en-US" sz="2400"/>
              <a:t>What traits do you think make for an ideal male role model?</a:t>
            </a:r>
          </a:p>
          <a:p>
            <a:pPr algn="l">
              <a:lnSpc>
                <a:spcPct val="100000"/>
              </a:lnSpc>
              <a:spcBef>
                <a:spcPct val="0"/>
              </a:spcBef>
              <a:spcAft>
                <a:spcPct val="30000"/>
              </a:spcAft>
              <a:buFontTx/>
              <a:buChar char="•"/>
            </a:pPr>
            <a:r>
              <a:rPr lang="en-US" altLang="en-US" sz="2400"/>
              <a:t>What would you suggest to improve the ways in which boys and girls learn gender roles?</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5571" name="Picture 3" descr="psych_45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7200" y="1184275"/>
            <a:ext cx="5638800" cy="4302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nodeType="afterEffect">
                                  <p:stCondLst>
                                    <p:cond delay="0"/>
                                  </p:stCondLst>
                                  <p:childTnLst>
                                    <p:set>
                                      <p:cBhvr>
                                        <p:cTn id="6" dur="1" fill="hold">
                                          <p:stCondLst>
                                            <p:cond delay="0"/>
                                          </p:stCondLst>
                                        </p:cTn>
                                        <p:tgtEl>
                                          <p:spTgt spid="1005571"/>
                                        </p:tgtEl>
                                        <p:attrNameLst>
                                          <p:attrName>style.visibility</p:attrName>
                                        </p:attrNameLst>
                                      </p:cBhvr>
                                      <p:to>
                                        <p:strVal val="visible"/>
                                      </p:to>
                                    </p:set>
                                    <p:animEffect transition="in" filter="blinds(vertical)">
                                      <p:cBhvr>
                                        <p:cTn id="7" dur="1000"/>
                                        <p:tgtEl>
                                          <p:spTgt spid="10055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7954"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637955" name="Rectangle 3"/>
          <p:cNvSpPr>
            <a:spLocks noChangeArrowheads="1"/>
          </p:cNvSpPr>
          <p:nvPr/>
        </p:nvSpPr>
        <p:spPr bwMode="auto">
          <a:xfrm>
            <a:off x="457200" y="1828800"/>
            <a:ext cx="8229600" cy="35814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marL="685800" indent="-228600"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Gender Typing</a:t>
            </a:r>
          </a:p>
          <a:p>
            <a:pPr algn="l">
              <a:lnSpc>
                <a:spcPct val="100000"/>
              </a:lnSpc>
              <a:spcBef>
                <a:spcPct val="0"/>
              </a:spcBef>
              <a:spcAft>
                <a:spcPct val="30000"/>
              </a:spcAft>
              <a:buFontTx/>
              <a:buChar char="•"/>
            </a:pPr>
            <a:r>
              <a:rPr lang="en-US" altLang="en-US" sz="2400"/>
              <a:t>Gender typing refers to children’s self-identification with a gender and their acquisition of gender traits and roles.</a:t>
            </a:r>
          </a:p>
          <a:p>
            <a:pPr algn="l">
              <a:lnSpc>
                <a:spcPct val="100000"/>
              </a:lnSpc>
              <a:spcBef>
                <a:spcPct val="0"/>
              </a:spcBef>
              <a:spcAft>
                <a:spcPct val="30000"/>
              </a:spcAft>
              <a:buFontTx/>
              <a:buChar char="•"/>
            </a:pPr>
            <a:r>
              <a:rPr lang="en-US" altLang="en-US" sz="2400"/>
              <a:t>Biological factors in gender typing include genetics and hormones.</a:t>
            </a:r>
          </a:p>
          <a:p>
            <a:pPr algn="l">
              <a:lnSpc>
                <a:spcPct val="100000"/>
              </a:lnSpc>
              <a:spcBef>
                <a:spcPct val="0"/>
              </a:spcBef>
              <a:spcAft>
                <a:spcPct val="30000"/>
              </a:spcAft>
              <a:buFontTx/>
              <a:buChar char="•"/>
            </a:pPr>
            <a:r>
              <a:rPr lang="en-US" altLang="en-US" sz="2400"/>
              <a:t>Psychoanalytical theory, social learning theory, and schema theory explain gender typing in distinct ways.</a:t>
            </a:r>
          </a:p>
        </p:txBody>
      </p:sp>
      <p:sp>
        <p:nvSpPr>
          <p:cNvPr id="637956" name="Rectangle 4"/>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r>
              <a:rPr lang="en-US" altLang="en-US">
                <a:solidFill>
                  <a:srgbClr val="073499"/>
                </a:solidFill>
              </a:rPr>
              <a:t>Section 2 at a Glance</a:t>
            </a:r>
            <a:endParaRPr lang="en-US" altLang="en-US">
              <a:solidFill>
                <a:srgbClr val="FFCC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37955"/>
                                        </p:tgtEl>
                                        <p:attrNameLst>
                                          <p:attrName>style.visibility</p:attrName>
                                        </p:attrNameLst>
                                      </p:cBhvr>
                                      <p:to>
                                        <p:strVal val="visible"/>
                                      </p:to>
                                    </p:set>
                                    <p:animEffect transition="in" filter="wipe(up)">
                                      <p:cBhvr>
                                        <p:cTn id="7" dur="1000"/>
                                        <p:tgtEl>
                                          <p:spTgt spid="6379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7955"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4306" name="Text Box 2"/>
          <p:cNvSpPr txBox="1">
            <a:spLocks noChangeArrowheads="1"/>
          </p:cNvSpPr>
          <p:nvPr/>
        </p:nvSpPr>
        <p:spPr bwMode="auto">
          <a:xfrm>
            <a:off x="457200" y="1371600"/>
            <a:ext cx="8229600" cy="4495800"/>
          </a:xfrm>
          <a:prstGeom prst="rect">
            <a:avLst/>
          </a:prstGeom>
          <a:solidFill>
            <a:srgbClr val="F9F5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0"/>
              </a:spcBef>
              <a:defRPr sz="2400">
                <a:solidFill>
                  <a:schemeClr val="tx1"/>
                </a:solidFill>
                <a:latin typeface="Times" panose="02020603050405020304" pitchFamily="18" charset="0"/>
              </a:defRPr>
            </a:lvl1pPr>
            <a:lvl2pPr marL="114300" eaLnBrk="0" hangingPunct="0">
              <a:spcBef>
                <a:spcPct val="0"/>
              </a:spcBef>
              <a:defRPr sz="2400">
                <a:solidFill>
                  <a:schemeClr val="tx1"/>
                </a:solidFill>
                <a:latin typeface="Times" panose="02020603050405020304" pitchFamily="18" charset="0"/>
              </a:defRPr>
            </a:lvl2pPr>
            <a:lvl3pPr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20000"/>
              </a:lnSpc>
              <a:spcBef>
                <a:spcPct val="20000"/>
              </a:spcBef>
            </a:pPr>
            <a:r>
              <a:rPr lang="en-US" altLang="en-US">
                <a:latin typeface="Arial" panose="020B0604020202020204" pitchFamily="34" charset="0"/>
              </a:rPr>
              <a:t>Although Monica Lin Brown was awarded the Silver Star for gallantry in combat, she was removed form her unit to a safe post, against her wishes. U.S. law prohibits women from serving in units whose primary mission involves direct ground combat. According to Army reports, female combat troops are prepared and are needed, but Congress has retained the restriction. If women were inherently gentle and afraid, then women would not belong in combat. So what one thinks about these issues depends on one’s expectations about how men and women behave.</a:t>
            </a:r>
          </a:p>
        </p:txBody>
      </p:sp>
      <p:sp>
        <p:nvSpPr>
          <p:cNvPr id="994307" name="Rectangle 3"/>
          <p:cNvSpPr>
            <a:spLocks noChangeArrowheads="1"/>
          </p:cNvSpPr>
          <p:nvPr/>
        </p:nvSpPr>
        <p:spPr bwMode="auto">
          <a:xfrm>
            <a:off x="381000" y="609600"/>
            <a:ext cx="8153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Case Study: Women in Combat</a:t>
            </a:r>
            <a:endParaRPr lang="en-US" altLang="en-US">
              <a:solidFill>
                <a:srgbClr val="FFCC00"/>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002"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640003" name="Rectangle 3"/>
          <p:cNvSpPr>
            <a:spLocks noChangeArrowheads="1"/>
          </p:cNvSpPr>
          <p:nvPr/>
        </p:nvSpPr>
        <p:spPr bwMode="auto">
          <a:xfrm>
            <a:off x="457200" y="3429000"/>
            <a:ext cx="8229600" cy="22098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Reading Focus</a:t>
            </a:r>
            <a:endParaRPr lang="en-US" altLang="en-US" sz="2400" b="1"/>
          </a:p>
          <a:p>
            <a:pPr algn="l">
              <a:lnSpc>
                <a:spcPct val="100000"/>
              </a:lnSpc>
              <a:spcBef>
                <a:spcPct val="0"/>
              </a:spcBef>
              <a:spcAft>
                <a:spcPct val="30000"/>
              </a:spcAft>
              <a:buFontTx/>
              <a:buChar char="•"/>
            </a:pPr>
            <a:r>
              <a:rPr lang="en-US" altLang="en-US" sz="2000"/>
              <a:t>What is gender typing?</a:t>
            </a:r>
          </a:p>
          <a:p>
            <a:pPr algn="l">
              <a:lnSpc>
                <a:spcPct val="100000"/>
              </a:lnSpc>
              <a:spcBef>
                <a:spcPct val="0"/>
              </a:spcBef>
              <a:spcAft>
                <a:spcPct val="30000"/>
              </a:spcAft>
              <a:buFontTx/>
              <a:buChar char="•"/>
            </a:pPr>
            <a:r>
              <a:rPr lang="en-US" altLang="en-US" sz="2000"/>
              <a:t>How do biological views help explain gender typing?</a:t>
            </a:r>
          </a:p>
          <a:p>
            <a:pPr algn="l">
              <a:lnSpc>
                <a:spcPct val="100000"/>
              </a:lnSpc>
              <a:spcBef>
                <a:spcPct val="0"/>
              </a:spcBef>
              <a:spcAft>
                <a:spcPct val="30000"/>
              </a:spcAft>
              <a:buFontTx/>
              <a:buChar char="•"/>
            </a:pPr>
            <a:r>
              <a:rPr lang="en-US" altLang="en-US" sz="2000"/>
              <a:t>What psychological views relate to gender typing?</a:t>
            </a:r>
          </a:p>
        </p:txBody>
      </p:sp>
      <p:sp>
        <p:nvSpPr>
          <p:cNvPr id="640004" name="Rectangle 4"/>
          <p:cNvSpPr>
            <a:spLocks noChangeArrowheads="1"/>
          </p:cNvSpPr>
          <p:nvPr/>
        </p:nvSpPr>
        <p:spPr bwMode="auto">
          <a:xfrm>
            <a:off x="457200" y="1676400"/>
            <a:ext cx="8229600" cy="16002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Main Idea</a:t>
            </a:r>
            <a:endParaRPr lang="en-US" altLang="en-US" sz="2400" b="1"/>
          </a:p>
          <a:p>
            <a:pPr algn="l">
              <a:lnSpc>
                <a:spcPct val="100000"/>
              </a:lnSpc>
              <a:spcBef>
                <a:spcPct val="0"/>
              </a:spcBef>
              <a:spcAft>
                <a:spcPct val="30000"/>
              </a:spcAft>
            </a:pPr>
            <a:r>
              <a:rPr lang="en-US" altLang="en-US" sz="2000"/>
              <a:t>Several different theories attempt to explain how children acquire their gender roles.</a:t>
            </a:r>
          </a:p>
        </p:txBody>
      </p:sp>
      <p:sp>
        <p:nvSpPr>
          <p:cNvPr id="640005" name="Rectangle 5"/>
          <p:cNvSpPr>
            <a:spLocks noChangeArrowheads="1"/>
          </p:cNvSpPr>
          <p:nvPr/>
        </p:nvSpPr>
        <p:spPr bwMode="auto">
          <a:xfrm>
            <a:off x="381000" y="609600"/>
            <a:ext cx="8153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Gender Typing</a:t>
            </a:r>
            <a:endParaRPr lang="en-US" altLang="en-US">
              <a:solidFill>
                <a:srgbClr val="FFCC00"/>
              </a:solidFill>
            </a:endParaRPr>
          </a:p>
        </p:txBody>
      </p:sp>
      <p:sp>
        <p:nvSpPr>
          <p:cNvPr id="640006" name="AutoShape 6"/>
          <p:cNvSpPr>
            <a:spLocks noChangeArrowheads="1"/>
          </p:cNvSpPr>
          <p:nvPr/>
        </p:nvSpPr>
        <p:spPr bwMode="auto">
          <a:xfrm flipH="1" flipV="1">
            <a:off x="8458200" y="3338513"/>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40006"/>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640003"/>
                                        </p:tgtEl>
                                        <p:attrNameLst>
                                          <p:attrName>style.visibility</p:attrName>
                                        </p:attrNameLst>
                                      </p:cBhvr>
                                      <p:to>
                                        <p:strVal val="visible"/>
                                      </p:to>
                                    </p:set>
                                    <p:animEffect transition="in" filter="wipe(up)">
                                      <p:cBhvr>
                                        <p:cTn id="10" dur="500"/>
                                        <p:tgtEl>
                                          <p:spTgt spid="6400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0003" grpId="0" animBg="1"/>
      <p:bldP spid="64000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0"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pic>
        <p:nvPicPr>
          <p:cNvPr id="642053" name="Picture 5" descr="psych_45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87488" y="609600"/>
            <a:ext cx="4075112" cy="5486400"/>
          </a:xfrm>
          <a:prstGeom prst="rect">
            <a:avLst/>
          </a:prstGeom>
          <a:noFill/>
          <a:extLst>
            <a:ext uri="{909E8E84-426E-40DD-AFC4-6F175D3DCCD1}">
              <a14:hiddenFill xmlns:a14="http://schemas.microsoft.com/office/drawing/2010/main">
                <a:solidFill>
                  <a:srgbClr val="FFFFFF"/>
                </a:solidFill>
              </a14:hiddenFill>
            </a:ext>
          </a:extLst>
        </p:spPr>
      </p:pic>
      <p:sp>
        <p:nvSpPr>
          <p:cNvPr id="642055" name="Text Box 7"/>
          <p:cNvSpPr txBox="1">
            <a:spLocks noChangeArrowheads="1"/>
          </p:cNvSpPr>
          <p:nvPr/>
        </p:nvSpPr>
        <p:spPr bwMode="auto">
          <a:xfrm>
            <a:off x="5791200" y="2286000"/>
            <a:ext cx="3200400" cy="1698625"/>
          </a:xfrm>
          <a:prstGeom prst="rect">
            <a:avLst/>
          </a:prstGeom>
          <a:gradFill rotWithShape="1">
            <a:gsLst>
              <a:gs pos="0">
                <a:srgbClr val="5E8EF8"/>
              </a:gs>
              <a:gs pos="100000">
                <a:srgbClr val="5E8EF8">
                  <a:gamma/>
                  <a:tint val="19216"/>
                  <a:invGamma/>
                </a:srgbClr>
              </a:gs>
            </a:gsLst>
            <a:lin ang="0" scaled="1"/>
          </a:gradFill>
          <a:ln>
            <a:noFill/>
          </a:ln>
          <a:effectLst/>
          <a:extLst>
            <a:ext uri="{91240B29-F687-4F45-9708-019B960494DF}">
              <a14:hiddenLine xmlns:a14="http://schemas.microsoft.com/office/drawing/2010/main" w="9525" algn="ctr">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en-US" sz="2400" b="1"/>
              <a:t>Does advertising teach gender differences, or does it reflect them?</a:t>
            </a:r>
          </a:p>
        </p:txBody>
      </p:sp>
      <p:pic>
        <p:nvPicPr>
          <p:cNvPr id="642056" name="Picture 8" descr="psych_closeu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533400"/>
            <a:ext cx="1219200" cy="6794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nodeType="afterEffect">
                                  <p:stCondLst>
                                    <p:cond delay="0"/>
                                  </p:stCondLst>
                                  <p:childTnLst>
                                    <p:set>
                                      <p:cBhvr>
                                        <p:cTn id="6" dur="1" fill="hold">
                                          <p:stCondLst>
                                            <p:cond delay="0"/>
                                          </p:stCondLst>
                                        </p:cTn>
                                        <p:tgtEl>
                                          <p:spTgt spid="642053"/>
                                        </p:tgtEl>
                                        <p:attrNameLst>
                                          <p:attrName>style.visibility</p:attrName>
                                        </p:attrNameLst>
                                      </p:cBhvr>
                                      <p:to>
                                        <p:strVal val="visible"/>
                                      </p:to>
                                    </p:set>
                                    <p:animEffect transition="in" filter="barn(inHorizontal)">
                                      <p:cBhvr>
                                        <p:cTn id="7" dur="1000"/>
                                        <p:tgtEl>
                                          <p:spTgt spid="642053"/>
                                        </p:tgtEl>
                                      </p:cBhvr>
                                    </p:animEffect>
                                  </p:childTnLst>
                                </p:cTn>
                              </p:par>
                            </p:childTnLst>
                          </p:cTn>
                        </p:par>
                        <p:par>
                          <p:cTn id="8" fill="hold" nodeType="afterGroup">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642055"/>
                                        </p:tgtEl>
                                        <p:attrNameLst>
                                          <p:attrName>style.visibility</p:attrName>
                                        </p:attrNameLst>
                                      </p:cBhvr>
                                      <p:to>
                                        <p:strVal val="visible"/>
                                      </p:to>
                                    </p:set>
                                    <p:animEffect transition="in" filter="wipe(left)">
                                      <p:cBhvr>
                                        <p:cTn id="11" dur="500"/>
                                        <p:tgtEl>
                                          <p:spTgt spid="64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205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90"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908291" name="Rectangle 3"/>
          <p:cNvSpPr>
            <a:spLocks noChangeArrowheads="1"/>
          </p:cNvSpPr>
          <p:nvPr/>
        </p:nvSpPr>
        <p:spPr bwMode="auto">
          <a:xfrm>
            <a:off x="457200" y="1371600"/>
            <a:ext cx="8229600" cy="33528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marL="685800" indent="-228600"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buFontTx/>
              <a:buChar char="•"/>
            </a:pPr>
            <a:r>
              <a:rPr lang="en-US" altLang="en-US" sz="2000"/>
              <a:t>How do differences in physical strength, intellectual abilities, and communication styles develop?</a:t>
            </a:r>
          </a:p>
          <a:p>
            <a:pPr algn="l">
              <a:lnSpc>
                <a:spcPct val="100000"/>
              </a:lnSpc>
              <a:spcBef>
                <a:spcPct val="0"/>
              </a:spcBef>
              <a:spcAft>
                <a:spcPct val="30000"/>
              </a:spcAft>
              <a:buFontTx/>
              <a:buChar char="•"/>
            </a:pPr>
            <a:r>
              <a:rPr lang="en-US" altLang="en-US" sz="2000" b="1"/>
              <a:t>Gender typing:</a:t>
            </a:r>
            <a:r>
              <a:rPr lang="en-US" altLang="en-US" sz="2000"/>
              <a:t> the development of gender roles</a:t>
            </a:r>
          </a:p>
          <a:p>
            <a:pPr algn="l">
              <a:lnSpc>
                <a:spcPct val="100000"/>
              </a:lnSpc>
              <a:spcBef>
                <a:spcPct val="0"/>
              </a:spcBef>
              <a:spcAft>
                <a:spcPct val="30000"/>
              </a:spcAft>
              <a:buFontTx/>
              <a:buChar char="•"/>
            </a:pPr>
            <a:r>
              <a:rPr lang="en-US" altLang="en-US" sz="2000"/>
              <a:t>Research shows that children as young as two-and-a-half years have developed ideas about what traits characterize genders.</a:t>
            </a:r>
          </a:p>
          <a:p>
            <a:pPr algn="l">
              <a:lnSpc>
                <a:spcPct val="100000"/>
              </a:lnSpc>
              <a:spcBef>
                <a:spcPct val="0"/>
              </a:spcBef>
              <a:spcAft>
                <a:spcPct val="30000"/>
              </a:spcAft>
              <a:buFontTx/>
              <a:buChar char="•"/>
            </a:pPr>
            <a:r>
              <a:rPr lang="en-US" altLang="en-US" sz="2000"/>
              <a:t>Two general categories of explanations:</a:t>
            </a:r>
          </a:p>
          <a:p>
            <a:pPr lvl="1" algn="l">
              <a:lnSpc>
                <a:spcPct val="100000"/>
              </a:lnSpc>
              <a:spcBef>
                <a:spcPct val="0"/>
              </a:spcBef>
              <a:spcAft>
                <a:spcPct val="30000"/>
              </a:spcAft>
              <a:buFontTx/>
              <a:buChar char="–"/>
            </a:pPr>
            <a:r>
              <a:rPr lang="en-US" altLang="en-US" sz="1800"/>
              <a:t>Biological process governed by natural chemical differences</a:t>
            </a:r>
          </a:p>
          <a:p>
            <a:pPr lvl="1" algn="l">
              <a:lnSpc>
                <a:spcPct val="100000"/>
              </a:lnSpc>
              <a:spcBef>
                <a:spcPct val="0"/>
              </a:spcBef>
              <a:spcAft>
                <a:spcPct val="30000"/>
              </a:spcAft>
              <a:buFontTx/>
              <a:buChar char="–"/>
            </a:pPr>
            <a:r>
              <a:rPr lang="en-US" altLang="en-US" sz="1800"/>
              <a:t>Psychological process involving learning, socialization, and interpersonal relations</a:t>
            </a:r>
          </a:p>
        </p:txBody>
      </p:sp>
      <p:sp>
        <p:nvSpPr>
          <p:cNvPr id="908292" name="Rectangle 4"/>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Understanding Gender Typing</a:t>
            </a:r>
            <a:endParaRPr lang="en-US" altLang="en-US">
              <a:solidFill>
                <a:srgbClr val="FFCC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08291"/>
                                        </p:tgtEl>
                                        <p:attrNameLst>
                                          <p:attrName>style.visibility</p:attrName>
                                        </p:attrNameLst>
                                      </p:cBhvr>
                                      <p:to>
                                        <p:strVal val="visible"/>
                                      </p:to>
                                    </p:set>
                                    <p:animEffect transition="in" filter="wipe(up)">
                                      <p:cBhvr>
                                        <p:cTn id="7" dur="1000"/>
                                        <p:tgtEl>
                                          <p:spTgt spid="908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829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0338"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910339" name="Rectangle 3"/>
          <p:cNvSpPr>
            <a:spLocks noChangeArrowheads="1"/>
          </p:cNvSpPr>
          <p:nvPr/>
        </p:nvSpPr>
        <p:spPr bwMode="auto">
          <a:xfrm>
            <a:off x="457200" y="3733800"/>
            <a:ext cx="8229600" cy="12192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800" b="1">
                <a:solidFill>
                  <a:srgbClr val="BF0000"/>
                </a:solidFill>
              </a:rPr>
              <a:t>Answer: </a:t>
            </a:r>
            <a:r>
              <a:rPr lang="en-US" altLang="en-US" sz="2800" i="1"/>
              <a:t>process of gender role development</a:t>
            </a:r>
          </a:p>
        </p:txBody>
      </p:sp>
      <p:sp>
        <p:nvSpPr>
          <p:cNvPr id="910340" name="Rectangle 4"/>
          <p:cNvSpPr>
            <a:spLocks noChangeArrowheads="1"/>
          </p:cNvSpPr>
          <p:nvPr/>
        </p:nvSpPr>
        <p:spPr bwMode="auto">
          <a:xfrm>
            <a:off x="457200" y="1447800"/>
            <a:ext cx="8229600" cy="19812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100000"/>
              </a:lnSpc>
              <a:spcBef>
                <a:spcPct val="0"/>
              </a:spcBef>
              <a:spcAft>
                <a:spcPct val="30000"/>
              </a:spcAft>
            </a:pPr>
            <a:r>
              <a:rPr lang="en-US" altLang="en-US" b="1"/>
              <a:t>Define</a:t>
            </a:r>
          </a:p>
          <a:p>
            <a:pPr>
              <a:lnSpc>
                <a:spcPct val="100000"/>
              </a:lnSpc>
              <a:spcBef>
                <a:spcPct val="0"/>
              </a:spcBef>
              <a:spcAft>
                <a:spcPct val="30000"/>
              </a:spcAft>
            </a:pPr>
            <a:r>
              <a:rPr lang="en-US" altLang="en-US"/>
              <a:t>What is gender typing?</a:t>
            </a:r>
          </a:p>
        </p:txBody>
      </p:sp>
      <p:sp>
        <p:nvSpPr>
          <p:cNvPr id="910341"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Reading Check</a:t>
            </a:r>
            <a:endParaRPr lang="en-US" altLang="en-US">
              <a:solidFill>
                <a:srgbClr val="FFCC00"/>
              </a:solidFill>
            </a:endParaRPr>
          </a:p>
        </p:txBody>
      </p:sp>
      <p:sp>
        <p:nvSpPr>
          <p:cNvPr id="910342" name="AutoShape 6"/>
          <p:cNvSpPr>
            <a:spLocks noChangeArrowheads="1"/>
          </p:cNvSpPr>
          <p:nvPr/>
        </p:nvSpPr>
        <p:spPr bwMode="auto">
          <a:xfrm flipH="1" flipV="1">
            <a:off x="8458200" y="3490913"/>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10342"/>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910339"/>
                                        </p:tgtEl>
                                        <p:attrNameLst>
                                          <p:attrName>style.visibility</p:attrName>
                                        </p:attrNameLst>
                                      </p:cBhvr>
                                      <p:to>
                                        <p:strVal val="visible"/>
                                      </p:to>
                                    </p:set>
                                    <p:animEffect transition="in" filter="wipe(up)">
                                      <p:cBhvr>
                                        <p:cTn id="10" dur="500"/>
                                        <p:tgtEl>
                                          <p:spTgt spid="910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0339" grpId="0" animBg="1"/>
      <p:bldP spid="91034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05" name="Picture 5" descr="psych_45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7275" y="784225"/>
            <a:ext cx="7005638" cy="48879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37" fill="hold" nodeType="afterEffect">
                                  <p:stCondLst>
                                    <p:cond delay="0"/>
                                  </p:stCondLst>
                                  <p:childTnLst>
                                    <p:set>
                                      <p:cBhvr>
                                        <p:cTn id="6" dur="1" fill="hold">
                                          <p:stCondLst>
                                            <p:cond delay="0"/>
                                          </p:stCondLst>
                                        </p:cTn>
                                        <p:tgtEl>
                                          <p:spTgt spid="972805"/>
                                        </p:tgtEl>
                                        <p:attrNameLst>
                                          <p:attrName>style.visibility</p:attrName>
                                        </p:attrNameLst>
                                      </p:cBhvr>
                                      <p:to>
                                        <p:strVal val="visible"/>
                                      </p:to>
                                    </p:set>
                                    <p:animEffect transition="in" filter="barn(outVertical)">
                                      <p:cBhvr>
                                        <p:cTn id="7" dur="1000"/>
                                        <p:tgtEl>
                                          <p:spTgt spid="9728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3826"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973827" name="Rectangle 3"/>
          <p:cNvSpPr>
            <a:spLocks noChangeArrowheads="1"/>
          </p:cNvSpPr>
          <p:nvPr/>
        </p:nvSpPr>
        <p:spPr bwMode="auto">
          <a:xfrm>
            <a:off x="457200" y="3886200"/>
            <a:ext cx="8229600" cy="22860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Hormones</a:t>
            </a:r>
            <a:endParaRPr lang="en-US" altLang="en-US" sz="2400" b="1"/>
          </a:p>
          <a:p>
            <a:pPr algn="l">
              <a:lnSpc>
                <a:spcPct val="100000"/>
              </a:lnSpc>
              <a:spcBef>
                <a:spcPct val="0"/>
              </a:spcBef>
              <a:spcAft>
                <a:spcPct val="30000"/>
              </a:spcAft>
              <a:buFontTx/>
              <a:buChar char="•"/>
            </a:pPr>
            <a:r>
              <a:rPr lang="en-US" altLang="en-US" sz="2000"/>
              <a:t>Some believe that sex hormones shape brains before birth.</a:t>
            </a:r>
          </a:p>
          <a:p>
            <a:pPr algn="l">
              <a:lnSpc>
                <a:spcPct val="100000"/>
              </a:lnSpc>
              <a:spcBef>
                <a:spcPct val="0"/>
              </a:spcBef>
              <a:spcAft>
                <a:spcPct val="30000"/>
              </a:spcAft>
              <a:buFontTx/>
              <a:buChar char="•"/>
            </a:pPr>
            <a:r>
              <a:rPr lang="en-US" altLang="en-US" sz="2000"/>
              <a:t>Most actions require both sides of the brain, but some, such as speech, require only one. </a:t>
            </a:r>
            <a:r>
              <a:rPr lang="en-US" altLang="en-US" sz="2000" b="1"/>
              <a:t>Lateralization</a:t>
            </a:r>
            <a:r>
              <a:rPr lang="en-US" altLang="en-US" sz="2000"/>
              <a:t> is the specialization of the two sides of the brain.</a:t>
            </a:r>
          </a:p>
          <a:p>
            <a:pPr algn="l">
              <a:lnSpc>
                <a:spcPct val="100000"/>
              </a:lnSpc>
              <a:spcBef>
                <a:spcPct val="0"/>
              </a:spcBef>
              <a:spcAft>
                <a:spcPct val="30000"/>
              </a:spcAft>
              <a:buFontTx/>
              <a:buChar char="•"/>
            </a:pPr>
            <a:r>
              <a:rPr lang="en-US" altLang="en-US" sz="2000"/>
              <a:t>Some evidence suggests testosterone levels affect brain growth.</a:t>
            </a:r>
          </a:p>
        </p:txBody>
      </p:sp>
      <p:sp>
        <p:nvSpPr>
          <p:cNvPr id="973828" name="Rectangle 4"/>
          <p:cNvSpPr>
            <a:spLocks noChangeArrowheads="1"/>
          </p:cNvSpPr>
          <p:nvPr/>
        </p:nvSpPr>
        <p:spPr bwMode="auto">
          <a:xfrm>
            <a:off x="457200" y="1066800"/>
            <a:ext cx="8229600" cy="28956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Genetics</a:t>
            </a:r>
            <a:endParaRPr lang="en-US" altLang="en-US" sz="2400" b="1"/>
          </a:p>
          <a:p>
            <a:pPr algn="l">
              <a:lnSpc>
                <a:spcPct val="100000"/>
              </a:lnSpc>
              <a:spcBef>
                <a:spcPct val="0"/>
              </a:spcBef>
              <a:spcAft>
                <a:spcPct val="30000"/>
              </a:spcAft>
              <a:buFontTx/>
              <a:buChar char="•"/>
            </a:pPr>
            <a:r>
              <a:rPr lang="en-US" altLang="en-US" sz="2000"/>
              <a:t>Traits that help individuals survive and reproduce tend to be passed on to future generations. Some anthropologists argue that the traits that made early men successful hunters and early women successful child-rearers have been passed down to today.</a:t>
            </a:r>
          </a:p>
          <a:p>
            <a:pPr algn="l">
              <a:lnSpc>
                <a:spcPct val="100000"/>
              </a:lnSpc>
              <a:spcBef>
                <a:spcPct val="0"/>
              </a:spcBef>
              <a:spcAft>
                <a:spcPct val="30000"/>
              </a:spcAft>
              <a:buFontTx/>
              <a:buChar char="•"/>
            </a:pPr>
            <a:r>
              <a:rPr lang="en-US" altLang="en-US" sz="2000"/>
              <a:t>New evidence suggests ancient gender roles may not have been as rigid as scholars once thought.</a:t>
            </a:r>
          </a:p>
          <a:p>
            <a:pPr algn="l">
              <a:lnSpc>
                <a:spcPct val="100000"/>
              </a:lnSpc>
              <a:spcBef>
                <a:spcPct val="0"/>
              </a:spcBef>
              <a:spcAft>
                <a:spcPct val="30000"/>
              </a:spcAft>
              <a:buFontTx/>
              <a:buChar char="•"/>
            </a:pPr>
            <a:r>
              <a:rPr lang="en-US" altLang="en-US" sz="2000"/>
              <a:t>Some critics argue that biology does not dictate human behaviors.</a:t>
            </a:r>
          </a:p>
        </p:txBody>
      </p:sp>
      <p:sp>
        <p:nvSpPr>
          <p:cNvPr id="973829" name="Rectangle 5"/>
          <p:cNvSpPr>
            <a:spLocks noChangeArrowheads="1"/>
          </p:cNvSpPr>
          <p:nvPr/>
        </p:nvSpPr>
        <p:spPr bwMode="auto">
          <a:xfrm>
            <a:off x="381000" y="5334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Biological Views</a:t>
            </a:r>
            <a:endParaRPr lang="en-US" altLang="en-US">
              <a:solidFill>
                <a:srgbClr val="FFCC00"/>
              </a:solidFill>
            </a:endParaRPr>
          </a:p>
        </p:txBody>
      </p:sp>
      <p:sp>
        <p:nvSpPr>
          <p:cNvPr id="973830" name="AutoShape 6"/>
          <p:cNvSpPr>
            <a:spLocks noChangeArrowheads="1"/>
          </p:cNvSpPr>
          <p:nvPr/>
        </p:nvSpPr>
        <p:spPr bwMode="auto">
          <a:xfrm flipH="1" flipV="1">
            <a:off x="8458200" y="40386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73830"/>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973827"/>
                                        </p:tgtEl>
                                        <p:attrNameLst>
                                          <p:attrName>style.visibility</p:attrName>
                                        </p:attrNameLst>
                                      </p:cBhvr>
                                      <p:to>
                                        <p:strVal val="visible"/>
                                      </p:to>
                                    </p:set>
                                    <p:animEffect transition="in" filter="wipe(up)">
                                      <p:cBhvr>
                                        <p:cTn id="10" dur="500"/>
                                        <p:tgtEl>
                                          <p:spTgt spid="9738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827" grpId="0" animBg="1"/>
      <p:bldP spid="97383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4434"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914435" name="Rectangle 3"/>
          <p:cNvSpPr>
            <a:spLocks noChangeArrowheads="1"/>
          </p:cNvSpPr>
          <p:nvPr/>
        </p:nvSpPr>
        <p:spPr bwMode="auto">
          <a:xfrm>
            <a:off x="457200" y="3733800"/>
            <a:ext cx="8229600" cy="22098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800" b="1">
                <a:solidFill>
                  <a:srgbClr val="BF0000"/>
                </a:solidFill>
              </a:rPr>
              <a:t>Answer: </a:t>
            </a:r>
            <a:r>
              <a:rPr lang="en-US" altLang="en-US" sz="2800" i="1"/>
              <a:t>Genes may influence the development of certain traits and abilities in males and females, while hormones may influence the different development of the two sides of the brain in males and females.</a:t>
            </a:r>
          </a:p>
        </p:txBody>
      </p:sp>
      <p:sp>
        <p:nvSpPr>
          <p:cNvPr id="914436" name="Rectangle 4"/>
          <p:cNvSpPr>
            <a:spLocks noChangeArrowheads="1"/>
          </p:cNvSpPr>
          <p:nvPr/>
        </p:nvSpPr>
        <p:spPr bwMode="auto">
          <a:xfrm>
            <a:off x="457200" y="1447800"/>
            <a:ext cx="8229600" cy="19812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100000"/>
              </a:lnSpc>
              <a:spcBef>
                <a:spcPct val="0"/>
              </a:spcBef>
              <a:spcAft>
                <a:spcPct val="30000"/>
              </a:spcAft>
            </a:pPr>
            <a:r>
              <a:rPr lang="en-US" altLang="en-US" b="1"/>
              <a:t>Identify Supporting Details</a:t>
            </a:r>
          </a:p>
          <a:p>
            <a:pPr>
              <a:lnSpc>
                <a:spcPct val="100000"/>
              </a:lnSpc>
              <a:spcBef>
                <a:spcPct val="0"/>
              </a:spcBef>
              <a:spcAft>
                <a:spcPct val="30000"/>
              </a:spcAft>
            </a:pPr>
            <a:r>
              <a:rPr lang="en-US" altLang="en-US"/>
              <a:t>How do genes and hormones affect gender typing?</a:t>
            </a:r>
          </a:p>
        </p:txBody>
      </p:sp>
      <p:sp>
        <p:nvSpPr>
          <p:cNvPr id="914437"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Reading Check</a:t>
            </a:r>
            <a:endParaRPr lang="en-US" altLang="en-US">
              <a:solidFill>
                <a:srgbClr val="FFCC00"/>
              </a:solidFill>
            </a:endParaRPr>
          </a:p>
        </p:txBody>
      </p:sp>
      <p:sp>
        <p:nvSpPr>
          <p:cNvPr id="914438" name="AutoShape 6"/>
          <p:cNvSpPr>
            <a:spLocks noChangeArrowheads="1"/>
          </p:cNvSpPr>
          <p:nvPr/>
        </p:nvSpPr>
        <p:spPr bwMode="auto">
          <a:xfrm flipH="1" flipV="1">
            <a:off x="8458200" y="3490913"/>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14438"/>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914435"/>
                                        </p:tgtEl>
                                        <p:attrNameLst>
                                          <p:attrName>style.visibility</p:attrName>
                                        </p:attrNameLst>
                                      </p:cBhvr>
                                      <p:to>
                                        <p:strVal val="visible"/>
                                      </p:to>
                                    </p:set>
                                    <p:animEffect transition="in" filter="wipe(up)">
                                      <p:cBhvr>
                                        <p:cTn id="10" dur="500"/>
                                        <p:tgtEl>
                                          <p:spTgt spid="914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4435" grpId="0" animBg="1"/>
      <p:bldP spid="91443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5877" name="Picture 5" descr="psych_45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27288" y="457200"/>
            <a:ext cx="4230687" cy="5486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afterEffect">
                                  <p:stCondLst>
                                    <p:cond delay="0"/>
                                  </p:stCondLst>
                                  <p:childTnLst>
                                    <p:set>
                                      <p:cBhvr>
                                        <p:cTn id="6" dur="1" fill="hold">
                                          <p:stCondLst>
                                            <p:cond delay="0"/>
                                          </p:stCondLst>
                                        </p:cTn>
                                        <p:tgtEl>
                                          <p:spTgt spid="975877"/>
                                        </p:tgtEl>
                                        <p:attrNameLst>
                                          <p:attrName>style.visibility</p:attrName>
                                        </p:attrNameLst>
                                      </p:cBhvr>
                                      <p:to>
                                        <p:strVal val="visible"/>
                                      </p:to>
                                    </p:set>
                                    <p:animEffect transition="in" filter="blinds(horizontal)">
                                      <p:cBhvr>
                                        <p:cTn id="7" dur="1000"/>
                                        <p:tgtEl>
                                          <p:spTgt spid="9758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6898"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976900" name="Rectangle 4"/>
          <p:cNvSpPr>
            <a:spLocks noChangeArrowheads="1"/>
          </p:cNvSpPr>
          <p:nvPr/>
        </p:nvSpPr>
        <p:spPr bwMode="auto">
          <a:xfrm>
            <a:off x="457200" y="1143000"/>
            <a:ext cx="8229600" cy="33528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Psychoanalytic Theory</a:t>
            </a:r>
            <a:endParaRPr lang="en-US" altLang="en-US" sz="2400" b="1"/>
          </a:p>
          <a:p>
            <a:pPr algn="l">
              <a:lnSpc>
                <a:spcPct val="100000"/>
              </a:lnSpc>
              <a:spcBef>
                <a:spcPct val="0"/>
              </a:spcBef>
              <a:spcAft>
                <a:spcPct val="30000"/>
              </a:spcAft>
              <a:buFontTx/>
              <a:buChar char="•"/>
            </a:pPr>
            <a:r>
              <a:rPr lang="en-US" altLang="en-US" sz="2000"/>
              <a:t>Freud argues that gender typing can be explained in terms of gender identification, which occurs between the ages of three and five.</a:t>
            </a:r>
          </a:p>
          <a:p>
            <a:pPr algn="l">
              <a:lnSpc>
                <a:spcPct val="100000"/>
              </a:lnSpc>
              <a:spcBef>
                <a:spcPct val="0"/>
              </a:spcBef>
              <a:spcAft>
                <a:spcPct val="30000"/>
              </a:spcAft>
              <a:buFontTx/>
              <a:buChar char="•"/>
            </a:pPr>
            <a:r>
              <a:rPr lang="en-US" altLang="en-US" sz="2000"/>
              <a:t>At the beginning of this period children seek the attention of the parent of the opposite sex, but by the end come to identify with the parent of the same sex. </a:t>
            </a:r>
          </a:p>
          <a:p>
            <a:pPr algn="l">
              <a:lnSpc>
                <a:spcPct val="100000"/>
              </a:lnSpc>
              <a:spcBef>
                <a:spcPct val="0"/>
              </a:spcBef>
              <a:spcAft>
                <a:spcPct val="30000"/>
              </a:spcAft>
              <a:buFontTx/>
              <a:buChar char="•"/>
            </a:pPr>
            <a:r>
              <a:rPr lang="en-US" altLang="en-US" sz="2000"/>
              <a:t>The child internalizes the standards of the same-sex parent.</a:t>
            </a:r>
          </a:p>
          <a:p>
            <a:pPr algn="l">
              <a:lnSpc>
                <a:spcPct val="100000"/>
              </a:lnSpc>
              <a:spcBef>
                <a:spcPct val="0"/>
              </a:spcBef>
              <a:spcAft>
                <a:spcPct val="30000"/>
              </a:spcAft>
              <a:buFontTx/>
              <a:buChar char="•"/>
            </a:pPr>
            <a:r>
              <a:rPr lang="en-US" altLang="en-US" sz="2000"/>
              <a:t>Studies show that children develop roles earlier than this theory allows.</a:t>
            </a:r>
          </a:p>
        </p:txBody>
      </p:sp>
      <p:sp>
        <p:nvSpPr>
          <p:cNvPr id="976901"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Psychological Views</a:t>
            </a:r>
            <a:endParaRPr lang="en-US" altLang="en-US">
              <a:solidFill>
                <a:srgbClr val="FFCC00"/>
              </a:solidFill>
            </a:endParaRPr>
          </a:p>
        </p:txBody>
      </p:sp>
    </p:spTree>
    <p:custDataLst>
      <p:tags r:id="rId1"/>
    </p:custData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8946"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978947" name="Rectangle 3"/>
          <p:cNvSpPr>
            <a:spLocks noChangeArrowheads="1"/>
          </p:cNvSpPr>
          <p:nvPr/>
        </p:nvSpPr>
        <p:spPr bwMode="auto">
          <a:xfrm>
            <a:off x="457200" y="1219200"/>
            <a:ext cx="8229600" cy="38862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Social-Learning Theory</a:t>
            </a:r>
            <a:endParaRPr lang="en-US" altLang="en-US" sz="2400" b="1"/>
          </a:p>
          <a:p>
            <a:pPr algn="l">
              <a:lnSpc>
                <a:spcPct val="100000"/>
              </a:lnSpc>
              <a:spcBef>
                <a:spcPct val="0"/>
              </a:spcBef>
              <a:spcAft>
                <a:spcPct val="30000"/>
              </a:spcAft>
              <a:buFontTx/>
              <a:buChar char="•"/>
            </a:pPr>
            <a:r>
              <a:rPr lang="en-US" altLang="en-US" sz="2000"/>
              <a:t>This theory states that gender roles are learned like other behaviors through two processes: reinforcement and modeling.</a:t>
            </a:r>
          </a:p>
          <a:p>
            <a:pPr algn="l">
              <a:lnSpc>
                <a:spcPct val="100000"/>
              </a:lnSpc>
              <a:spcBef>
                <a:spcPct val="0"/>
              </a:spcBef>
              <a:spcAft>
                <a:spcPct val="30000"/>
              </a:spcAft>
              <a:buFontTx/>
              <a:buChar char="•"/>
            </a:pPr>
            <a:r>
              <a:rPr lang="en-US" altLang="en-US" sz="2000"/>
              <a:t>Social-learning theorists argue that reinforcement of appropriate gender role behavior starts almost from the moment of birth.</a:t>
            </a:r>
          </a:p>
          <a:p>
            <a:pPr algn="l">
              <a:lnSpc>
                <a:spcPct val="100000"/>
              </a:lnSpc>
              <a:spcBef>
                <a:spcPct val="0"/>
              </a:spcBef>
              <a:spcAft>
                <a:spcPct val="30000"/>
              </a:spcAft>
              <a:buFontTx/>
              <a:buChar char="•"/>
            </a:pPr>
            <a:r>
              <a:rPr lang="en-US" altLang="en-US" sz="2000"/>
              <a:t>Type of play varies between genders, as do types of preferred toys.</a:t>
            </a:r>
          </a:p>
          <a:p>
            <a:pPr algn="l">
              <a:lnSpc>
                <a:spcPct val="100000"/>
              </a:lnSpc>
              <a:spcBef>
                <a:spcPct val="0"/>
              </a:spcBef>
              <a:spcAft>
                <a:spcPct val="30000"/>
              </a:spcAft>
              <a:buFontTx/>
              <a:buChar char="•"/>
            </a:pPr>
            <a:r>
              <a:rPr lang="en-US" altLang="en-US" sz="2000" b="1"/>
              <a:t>Modeling:</a:t>
            </a:r>
            <a:r>
              <a:rPr lang="en-US" altLang="en-US" sz="2000"/>
              <a:t> social learning that occurs through observation and imitation of others</a:t>
            </a:r>
          </a:p>
          <a:p>
            <a:pPr algn="l">
              <a:lnSpc>
                <a:spcPct val="100000"/>
              </a:lnSpc>
              <a:spcBef>
                <a:spcPct val="0"/>
              </a:spcBef>
              <a:spcAft>
                <a:spcPct val="30000"/>
              </a:spcAft>
              <a:buFontTx/>
              <a:buChar char="•"/>
            </a:pPr>
            <a:r>
              <a:rPr lang="en-US" altLang="en-US" sz="2000"/>
              <a:t>If gender roles are learned, then they are changeable.</a:t>
            </a:r>
          </a:p>
        </p:txBody>
      </p:sp>
      <p:sp>
        <p:nvSpPr>
          <p:cNvPr id="978949"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Psychological Views (cont'd.)</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78947"/>
                                        </p:tgtEl>
                                        <p:attrNameLst>
                                          <p:attrName>style.visibility</p:attrName>
                                        </p:attrNameLst>
                                      </p:cBhvr>
                                      <p:to>
                                        <p:strVal val="visible"/>
                                      </p:to>
                                    </p:set>
                                    <p:animEffect transition="in" filter="wipe(up)">
                                      <p:cBhvr>
                                        <p:cTn id="7" dur="500"/>
                                        <p:tgtEl>
                                          <p:spTgt spid="9789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89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2898"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592899" name="Rectangle 3"/>
          <p:cNvSpPr>
            <a:spLocks noChangeArrowheads="1"/>
          </p:cNvSpPr>
          <p:nvPr/>
        </p:nvSpPr>
        <p:spPr bwMode="auto">
          <a:xfrm>
            <a:off x="457200" y="1447800"/>
            <a:ext cx="8229600" cy="39624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marL="685800" indent="-228600"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Gender Roles and Differences</a:t>
            </a:r>
          </a:p>
          <a:p>
            <a:pPr algn="l">
              <a:lnSpc>
                <a:spcPct val="100000"/>
              </a:lnSpc>
              <a:spcBef>
                <a:spcPct val="0"/>
              </a:spcBef>
              <a:spcAft>
                <a:spcPct val="30000"/>
              </a:spcAft>
              <a:buFontTx/>
              <a:buChar char="•"/>
            </a:pPr>
            <a:r>
              <a:rPr lang="en-US" altLang="en-US" sz="2400"/>
              <a:t>Gender roles are different sets of behaviors that a culture considers appropriate for males and females.</a:t>
            </a:r>
          </a:p>
          <a:p>
            <a:pPr algn="l">
              <a:lnSpc>
                <a:spcPct val="100000"/>
              </a:lnSpc>
              <a:spcBef>
                <a:spcPct val="0"/>
              </a:spcBef>
              <a:spcAft>
                <a:spcPct val="30000"/>
              </a:spcAft>
              <a:buFontTx/>
              <a:buChar char="•"/>
            </a:pPr>
            <a:r>
              <a:rPr lang="en-US" altLang="en-US" sz="2400"/>
              <a:t>Gender stereotypes are oversimplified, fixed beliefs about what behaviors are appropriate for males and females.</a:t>
            </a:r>
          </a:p>
          <a:p>
            <a:pPr algn="l">
              <a:lnSpc>
                <a:spcPct val="100000"/>
              </a:lnSpc>
              <a:spcBef>
                <a:spcPct val="0"/>
              </a:spcBef>
              <a:spcAft>
                <a:spcPct val="30000"/>
              </a:spcAft>
              <a:buFontTx/>
              <a:buChar char="•"/>
            </a:pPr>
            <a:r>
              <a:rPr lang="en-US" altLang="en-US" sz="2400"/>
              <a:t>Men and women typically exhibit physical, cognitive, behavioral, and personality differences.</a:t>
            </a:r>
          </a:p>
          <a:p>
            <a:pPr algn="l">
              <a:lnSpc>
                <a:spcPct val="100000"/>
              </a:lnSpc>
              <a:spcBef>
                <a:spcPct val="0"/>
              </a:spcBef>
              <a:spcAft>
                <a:spcPct val="30000"/>
              </a:spcAft>
              <a:buFontTx/>
              <a:buChar char="•"/>
            </a:pPr>
            <a:r>
              <a:rPr lang="en-US" altLang="en-US" sz="2400"/>
              <a:t>Differences between men and women are both inherited and learned.</a:t>
            </a:r>
          </a:p>
        </p:txBody>
      </p:sp>
      <p:sp>
        <p:nvSpPr>
          <p:cNvPr id="592900" name="Rectangle 4"/>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r>
              <a:rPr lang="en-US" altLang="en-US">
                <a:solidFill>
                  <a:srgbClr val="073499"/>
                </a:solidFill>
              </a:rPr>
              <a:t>Section 1 at a Glance</a:t>
            </a:r>
            <a:endParaRPr lang="en-US" altLang="en-US">
              <a:solidFill>
                <a:srgbClr val="FFCC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92899"/>
                                        </p:tgtEl>
                                        <p:attrNameLst>
                                          <p:attrName>style.visibility</p:attrName>
                                        </p:attrNameLst>
                                      </p:cBhvr>
                                      <p:to>
                                        <p:strVal val="visible"/>
                                      </p:to>
                                    </p:set>
                                    <p:animEffect transition="in" filter="wipe(up)">
                                      <p:cBhvr>
                                        <p:cTn id="7" dur="1000"/>
                                        <p:tgtEl>
                                          <p:spTgt spid="5928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289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0994"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980995" name="Rectangle 3"/>
          <p:cNvSpPr>
            <a:spLocks noChangeArrowheads="1"/>
          </p:cNvSpPr>
          <p:nvPr/>
        </p:nvSpPr>
        <p:spPr bwMode="auto">
          <a:xfrm>
            <a:off x="457200" y="1143000"/>
            <a:ext cx="8229600" cy="28956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Gender-Schema Theory</a:t>
            </a:r>
            <a:endParaRPr lang="en-US" altLang="en-US" sz="2400" b="1"/>
          </a:p>
          <a:p>
            <a:pPr algn="l">
              <a:lnSpc>
                <a:spcPct val="100000"/>
              </a:lnSpc>
              <a:spcBef>
                <a:spcPct val="0"/>
              </a:spcBef>
              <a:spcAft>
                <a:spcPct val="30000"/>
              </a:spcAft>
              <a:buFontTx/>
              <a:buChar char="•"/>
            </a:pPr>
            <a:r>
              <a:rPr lang="en-US" altLang="en-US" sz="2000"/>
              <a:t>Children themselves play an active role in developing gender-appropriate behavior by forming their own concepts about gender and then shaping their behavior so that it conforms to their gender concepts.</a:t>
            </a:r>
          </a:p>
          <a:p>
            <a:pPr algn="l">
              <a:lnSpc>
                <a:spcPct val="100000"/>
              </a:lnSpc>
              <a:spcBef>
                <a:spcPct val="0"/>
              </a:spcBef>
              <a:spcAft>
                <a:spcPct val="30000"/>
              </a:spcAft>
              <a:buFontTx/>
              <a:buChar char="•"/>
            </a:pPr>
            <a:r>
              <a:rPr lang="en-US" altLang="en-US" sz="2000" b="1"/>
              <a:t>Gender schema:</a:t>
            </a:r>
            <a:r>
              <a:rPr lang="en-US" altLang="en-US" sz="2000"/>
              <a:t> a cluster of ideas about physical qualities, behaviors, and personality traits associated with one sex or the other.</a:t>
            </a:r>
          </a:p>
          <a:p>
            <a:pPr algn="l">
              <a:lnSpc>
                <a:spcPct val="100000"/>
              </a:lnSpc>
              <a:spcBef>
                <a:spcPct val="0"/>
              </a:spcBef>
              <a:spcAft>
                <a:spcPct val="30000"/>
              </a:spcAft>
              <a:buFontTx/>
              <a:buChar char="•"/>
            </a:pPr>
            <a:r>
              <a:rPr lang="en-US" altLang="en-US" sz="2000"/>
              <a:t>Once a schema is formed, children try to live up to it.</a:t>
            </a:r>
          </a:p>
        </p:txBody>
      </p:sp>
      <p:sp>
        <p:nvSpPr>
          <p:cNvPr id="980996" name="Rectangle 4"/>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Psychological Views (cont'd.)</a:t>
            </a:r>
          </a:p>
        </p:txBody>
      </p:sp>
      <p:sp>
        <p:nvSpPr>
          <p:cNvPr id="980997" name="Rectangle 5"/>
          <p:cNvSpPr>
            <a:spLocks noChangeArrowheads="1"/>
          </p:cNvSpPr>
          <p:nvPr/>
        </p:nvSpPr>
        <p:spPr bwMode="auto">
          <a:xfrm>
            <a:off x="457200" y="4191000"/>
            <a:ext cx="8229600" cy="19050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a:t>	Both the biological and the psychological views of gender typing help us understand the differences in behavior between men and women.</a:t>
            </a:r>
          </a:p>
        </p:txBody>
      </p:sp>
      <p:sp>
        <p:nvSpPr>
          <p:cNvPr id="980998" name="AutoShape 6"/>
          <p:cNvSpPr>
            <a:spLocks noChangeArrowheads="1"/>
          </p:cNvSpPr>
          <p:nvPr/>
        </p:nvSpPr>
        <p:spPr bwMode="auto">
          <a:xfrm flipH="1" flipV="1">
            <a:off x="8458200" y="41148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80998"/>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980997"/>
                                        </p:tgtEl>
                                        <p:attrNameLst>
                                          <p:attrName>style.visibility</p:attrName>
                                        </p:attrNameLst>
                                      </p:cBhvr>
                                      <p:to>
                                        <p:strVal val="visible"/>
                                      </p:to>
                                    </p:set>
                                    <p:animEffect transition="in" filter="wipe(up)">
                                      <p:cBhvr>
                                        <p:cTn id="10" dur="500"/>
                                        <p:tgtEl>
                                          <p:spTgt spid="9809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0997" grpId="0" animBg="1"/>
      <p:bldP spid="98099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45" name="Picture 5" descr="psych_45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35200" y="533400"/>
            <a:ext cx="4637088" cy="5334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983045"/>
                                        </p:tgtEl>
                                        <p:attrNameLst>
                                          <p:attrName>style.visibility</p:attrName>
                                        </p:attrNameLst>
                                      </p:cBhvr>
                                      <p:to>
                                        <p:strVal val="visible"/>
                                      </p:to>
                                    </p:set>
                                    <p:animEffect transition="in" filter="dissolve">
                                      <p:cBhvr>
                                        <p:cTn id="7" dur="1000"/>
                                        <p:tgtEl>
                                          <p:spTgt spid="9830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578"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920579" name="Rectangle 3"/>
          <p:cNvSpPr>
            <a:spLocks noChangeArrowheads="1"/>
          </p:cNvSpPr>
          <p:nvPr/>
        </p:nvSpPr>
        <p:spPr bwMode="auto">
          <a:xfrm>
            <a:off x="457200" y="3733800"/>
            <a:ext cx="8229600" cy="12192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800" b="1">
                <a:solidFill>
                  <a:srgbClr val="BF0000"/>
                </a:solidFill>
              </a:rPr>
              <a:t>Answer: </a:t>
            </a:r>
            <a:r>
              <a:rPr lang="en-US" altLang="en-US" sz="2400" i="1"/>
              <a:t>In both, infants observe how others behave and mimic the behavior.</a:t>
            </a:r>
          </a:p>
        </p:txBody>
      </p:sp>
      <p:sp>
        <p:nvSpPr>
          <p:cNvPr id="920580" name="Rectangle 4"/>
          <p:cNvSpPr>
            <a:spLocks noChangeArrowheads="1"/>
          </p:cNvSpPr>
          <p:nvPr/>
        </p:nvSpPr>
        <p:spPr bwMode="auto">
          <a:xfrm>
            <a:off x="457200" y="1447800"/>
            <a:ext cx="8229600" cy="19812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100000"/>
              </a:lnSpc>
              <a:spcBef>
                <a:spcPct val="0"/>
              </a:spcBef>
              <a:spcAft>
                <a:spcPct val="30000"/>
              </a:spcAft>
            </a:pPr>
            <a:r>
              <a:rPr lang="en-US" altLang="en-US" b="1"/>
              <a:t>Summarize</a:t>
            </a:r>
          </a:p>
          <a:p>
            <a:pPr>
              <a:lnSpc>
                <a:spcPct val="100000"/>
              </a:lnSpc>
              <a:spcBef>
                <a:spcPct val="0"/>
              </a:spcBef>
              <a:spcAft>
                <a:spcPct val="30000"/>
              </a:spcAft>
            </a:pPr>
            <a:r>
              <a:rPr lang="en-US" altLang="en-US"/>
              <a:t>How do social learning theory and schema theory explain gender typing?</a:t>
            </a:r>
          </a:p>
        </p:txBody>
      </p:sp>
      <p:sp>
        <p:nvSpPr>
          <p:cNvPr id="920581"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Reading Check</a:t>
            </a:r>
            <a:endParaRPr lang="en-US" altLang="en-US">
              <a:solidFill>
                <a:srgbClr val="FFCC00"/>
              </a:solidFill>
            </a:endParaRPr>
          </a:p>
        </p:txBody>
      </p:sp>
      <p:sp>
        <p:nvSpPr>
          <p:cNvPr id="920582" name="AutoShape 6"/>
          <p:cNvSpPr>
            <a:spLocks noChangeArrowheads="1"/>
          </p:cNvSpPr>
          <p:nvPr/>
        </p:nvSpPr>
        <p:spPr bwMode="auto">
          <a:xfrm flipH="1" flipV="1">
            <a:off x="8458200" y="3490913"/>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20582"/>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920579"/>
                                        </p:tgtEl>
                                        <p:attrNameLst>
                                          <p:attrName>style.visibility</p:attrName>
                                        </p:attrNameLst>
                                      </p:cBhvr>
                                      <p:to>
                                        <p:strVal val="visible"/>
                                      </p:to>
                                    </p:set>
                                    <p:animEffect transition="in" filter="wipe(up)">
                                      <p:cBhvr>
                                        <p:cTn id="10" dur="500"/>
                                        <p:tgtEl>
                                          <p:spTgt spid="9205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0579" grpId="0" animBg="1"/>
      <p:bldP spid="92058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106"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687107" name="Rectangle 3"/>
          <p:cNvSpPr>
            <a:spLocks noChangeArrowheads="1"/>
          </p:cNvSpPr>
          <p:nvPr/>
        </p:nvSpPr>
        <p:spPr bwMode="auto">
          <a:xfrm>
            <a:off x="457200" y="1752600"/>
            <a:ext cx="8229600" cy="32766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marL="685800" indent="-228600"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Variations in Gender Roles</a:t>
            </a:r>
          </a:p>
          <a:p>
            <a:pPr algn="l">
              <a:lnSpc>
                <a:spcPct val="100000"/>
              </a:lnSpc>
              <a:spcBef>
                <a:spcPct val="0"/>
              </a:spcBef>
              <a:spcAft>
                <a:spcPct val="30000"/>
              </a:spcAft>
              <a:buFontTx/>
              <a:buChar char="•"/>
            </a:pPr>
            <a:r>
              <a:rPr lang="en-US" altLang="en-US" sz="2400"/>
              <a:t>Gendered behavior differs within societies at different times.</a:t>
            </a:r>
          </a:p>
          <a:p>
            <a:pPr algn="l">
              <a:lnSpc>
                <a:spcPct val="100000"/>
              </a:lnSpc>
              <a:spcBef>
                <a:spcPct val="0"/>
              </a:spcBef>
              <a:spcAft>
                <a:spcPct val="30000"/>
              </a:spcAft>
              <a:buFontTx/>
              <a:buChar char="•"/>
            </a:pPr>
            <a:r>
              <a:rPr lang="en-US" altLang="en-US" sz="2400"/>
              <a:t>Gendered behavior differs between different societies.</a:t>
            </a:r>
          </a:p>
        </p:txBody>
      </p:sp>
      <p:sp>
        <p:nvSpPr>
          <p:cNvPr id="687108" name="Rectangle 4"/>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r>
              <a:rPr lang="en-US" altLang="en-US">
                <a:solidFill>
                  <a:srgbClr val="073499"/>
                </a:solidFill>
              </a:rPr>
              <a:t>Section 3 at a Glance</a:t>
            </a:r>
            <a:endParaRPr lang="en-US" altLang="en-US">
              <a:solidFill>
                <a:srgbClr val="FFCC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87107"/>
                                        </p:tgtEl>
                                        <p:attrNameLst>
                                          <p:attrName>style.visibility</p:attrName>
                                        </p:attrNameLst>
                                      </p:cBhvr>
                                      <p:to>
                                        <p:strVal val="visible"/>
                                      </p:to>
                                    </p:set>
                                    <p:animEffect transition="in" filter="wipe(up)">
                                      <p:cBhvr>
                                        <p:cTn id="7" dur="1000"/>
                                        <p:tgtEl>
                                          <p:spTgt spid="687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710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9154"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689155" name="Rectangle 3"/>
          <p:cNvSpPr>
            <a:spLocks noChangeArrowheads="1"/>
          </p:cNvSpPr>
          <p:nvPr/>
        </p:nvSpPr>
        <p:spPr bwMode="auto">
          <a:xfrm>
            <a:off x="457200" y="2971800"/>
            <a:ext cx="8229600" cy="16764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Reading Focus</a:t>
            </a:r>
            <a:endParaRPr lang="en-US" altLang="en-US" sz="2400" b="1"/>
          </a:p>
          <a:p>
            <a:pPr algn="l">
              <a:lnSpc>
                <a:spcPct val="100000"/>
              </a:lnSpc>
              <a:spcBef>
                <a:spcPct val="0"/>
              </a:spcBef>
              <a:spcAft>
                <a:spcPct val="30000"/>
              </a:spcAft>
              <a:buFontTx/>
              <a:buChar char="•"/>
            </a:pPr>
            <a:r>
              <a:rPr lang="en-US" altLang="en-US" sz="2000"/>
              <a:t>How have gender roles varied over time?</a:t>
            </a:r>
          </a:p>
          <a:p>
            <a:pPr algn="l">
              <a:lnSpc>
                <a:spcPct val="100000"/>
              </a:lnSpc>
              <a:spcBef>
                <a:spcPct val="0"/>
              </a:spcBef>
              <a:spcAft>
                <a:spcPct val="30000"/>
              </a:spcAft>
              <a:buFontTx/>
              <a:buChar char="•"/>
            </a:pPr>
            <a:r>
              <a:rPr lang="en-US" altLang="en-US" sz="2000"/>
              <a:t>What aspects of gender vary among different cultures?</a:t>
            </a:r>
          </a:p>
        </p:txBody>
      </p:sp>
      <p:sp>
        <p:nvSpPr>
          <p:cNvPr id="689156" name="Rectangle 4"/>
          <p:cNvSpPr>
            <a:spLocks noChangeArrowheads="1"/>
          </p:cNvSpPr>
          <p:nvPr/>
        </p:nvSpPr>
        <p:spPr bwMode="auto">
          <a:xfrm>
            <a:off x="457200" y="1143000"/>
            <a:ext cx="8229600" cy="16002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Main Idea</a:t>
            </a:r>
            <a:endParaRPr lang="en-US" altLang="en-US" sz="2400" b="1"/>
          </a:p>
          <a:p>
            <a:pPr algn="l">
              <a:lnSpc>
                <a:spcPct val="100000"/>
              </a:lnSpc>
              <a:spcBef>
                <a:spcPct val="0"/>
              </a:spcBef>
              <a:spcAft>
                <a:spcPct val="30000"/>
              </a:spcAft>
            </a:pPr>
            <a:r>
              <a:rPr lang="en-US" altLang="en-US" sz="2000"/>
              <a:t>Gender roles differ in different societies and change over time.</a:t>
            </a:r>
          </a:p>
        </p:txBody>
      </p:sp>
      <p:sp>
        <p:nvSpPr>
          <p:cNvPr id="689157"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Variations in Gender Roles</a:t>
            </a:r>
            <a:endParaRPr lang="en-US" altLang="en-US">
              <a:solidFill>
                <a:srgbClr val="FFCC00"/>
              </a:solidFill>
            </a:endParaRPr>
          </a:p>
        </p:txBody>
      </p:sp>
      <p:sp>
        <p:nvSpPr>
          <p:cNvPr id="689158" name="AutoShape 6"/>
          <p:cNvSpPr>
            <a:spLocks noChangeArrowheads="1"/>
          </p:cNvSpPr>
          <p:nvPr/>
        </p:nvSpPr>
        <p:spPr bwMode="auto">
          <a:xfrm flipH="1" flipV="1">
            <a:off x="8458200" y="2805113"/>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89158"/>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689155"/>
                                        </p:tgtEl>
                                        <p:attrNameLst>
                                          <p:attrName>style.visibility</p:attrName>
                                        </p:attrNameLst>
                                      </p:cBhvr>
                                      <p:to>
                                        <p:strVal val="visible"/>
                                      </p:to>
                                    </p:set>
                                    <p:animEffect transition="in" filter="wipe(up)">
                                      <p:cBhvr>
                                        <p:cTn id="10" dur="500"/>
                                        <p:tgtEl>
                                          <p:spTgt spid="689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9155" grpId="0" animBg="1"/>
      <p:bldP spid="68915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pic>
        <p:nvPicPr>
          <p:cNvPr id="691205" name="Picture 5" descr="psych_45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55750" y="685800"/>
            <a:ext cx="5454650" cy="5319713"/>
          </a:xfrm>
          <a:prstGeom prst="rect">
            <a:avLst/>
          </a:prstGeom>
          <a:noFill/>
          <a:extLst>
            <a:ext uri="{909E8E84-426E-40DD-AFC4-6F175D3DCCD1}">
              <a14:hiddenFill xmlns:a14="http://schemas.microsoft.com/office/drawing/2010/main">
                <a:solidFill>
                  <a:srgbClr val="FFFFFF"/>
                </a:solidFill>
              </a14:hiddenFill>
            </a:ext>
          </a:extLst>
        </p:spPr>
      </p:pic>
      <p:pic>
        <p:nvPicPr>
          <p:cNvPr id="691206" name="Picture 6" descr="psych_closeu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533400"/>
            <a:ext cx="892175" cy="496888"/>
          </a:xfrm>
          <a:prstGeom prst="rect">
            <a:avLst/>
          </a:prstGeom>
          <a:noFill/>
          <a:extLst>
            <a:ext uri="{909E8E84-426E-40DD-AFC4-6F175D3DCCD1}">
              <a14:hiddenFill xmlns:a14="http://schemas.microsoft.com/office/drawing/2010/main">
                <a:solidFill>
                  <a:srgbClr val="FFFFFF"/>
                </a:solidFill>
              </a14:hiddenFill>
            </a:ext>
          </a:extLst>
        </p:spPr>
      </p:pic>
      <p:sp>
        <p:nvSpPr>
          <p:cNvPr id="691207" name="Text Box 7"/>
          <p:cNvSpPr txBox="1">
            <a:spLocks noChangeArrowheads="1"/>
          </p:cNvSpPr>
          <p:nvPr/>
        </p:nvSpPr>
        <p:spPr bwMode="auto">
          <a:xfrm>
            <a:off x="4876800" y="2819400"/>
            <a:ext cx="3962400" cy="895350"/>
          </a:xfrm>
          <a:prstGeom prst="rect">
            <a:avLst/>
          </a:prstGeom>
          <a:gradFill rotWithShape="1">
            <a:gsLst>
              <a:gs pos="0">
                <a:srgbClr val="5E8EF8"/>
              </a:gs>
              <a:gs pos="100000">
                <a:srgbClr val="5E8EF8">
                  <a:gamma/>
                  <a:tint val="19216"/>
                  <a:invGamma/>
                </a:srgbClr>
              </a:gs>
            </a:gsLst>
            <a:lin ang="0" scaled="1"/>
          </a:gradFill>
          <a:ln>
            <a:noFill/>
          </a:ln>
          <a:effectLst/>
          <a:extLst>
            <a:ext uri="{91240B29-F687-4F45-9708-019B960494DF}">
              <a14:hiddenLine xmlns:a14="http://schemas.microsoft.com/office/drawing/2010/main" w="9525" algn="ctr">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en-US" sz="2400" b="1"/>
              <a:t>How many stay-at-home dads do you know?</a:t>
            </a:r>
          </a:p>
        </p:txBody>
      </p:sp>
      <p:pic>
        <p:nvPicPr>
          <p:cNvPr id="691208" name="Picture 8" descr="psych_closeup"/>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 y="533400"/>
            <a:ext cx="1219200" cy="6794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691205"/>
                                        </p:tgtEl>
                                        <p:attrNameLst>
                                          <p:attrName>style.visibility</p:attrName>
                                        </p:attrNameLst>
                                      </p:cBhvr>
                                      <p:to>
                                        <p:strVal val="visible"/>
                                      </p:to>
                                    </p:set>
                                    <p:animEffect transition="in" filter="fade">
                                      <p:cBhvr>
                                        <p:cTn id="7" dur="1000"/>
                                        <p:tgtEl>
                                          <p:spTgt spid="691205"/>
                                        </p:tgtEl>
                                      </p:cBhvr>
                                    </p:animEffect>
                                    <p:anim calcmode="lin" valueType="num">
                                      <p:cBhvr>
                                        <p:cTn id="8" dur="1000" fill="hold"/>
                                        <p:tgtEl>
                                          <p:spTgt spid="691205"/>
                                        </p:tgtEl>
                                        <p:attrNameLst>
                                          <p:attrName>ppt_x</p:attrName>
                                        </p:attrNameLst>
                                      </p:cBhvr>
                                      <p:tavLst>
                                        <p:tav tm="0">
                                          <p:val>
                                            <p:strVal val="#ppt_x"/>
                                          </p:val>
                                        </p:tav>
                                        <p:tav tm="100000">
                                          <p:val>
                                            <p:strVal val="#ppt_x"/>
                                          </p:val>
                                        </p:tav>
                                      </p:tavLst>
                                    </p:anim>
                                    <p:anim calcmode="lin" valueType="num">
                                      <p:cBhvr>
                                        <p:cTn id="9" dur="1000" fill="hold"/>
                                        <p:tgtEl>
                                          <p:spTgt spid="691205"/>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691207"/>
                                        </p:tgtEl>
                                        <p:attrNameLst>
                                          <p:attrName>style.visibility</p:attrName>
                                        </p:attrNameLst>
                                      </p:cBhvr>
                                      <p:to>
                                        <p:strVal val="visible"/>
                                      </p:to>
                                    </p:set>
                                    <p:animEffect transition="in" filter="wipe(left)">
                                      <p:cBhvr>
                                        <p:cTn id="13" dur="500"/>
                                        <p:tgtEl>
                                          <p:spTgt spid="691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120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9186"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989187" name="Rectangle 3"/>
          <p:cNvSpPr>
            <a:spLocks noChangeArrowheads="1"/>
          </p:cNvSpPr>
          <p:nvPr/>
        </p:nvSpPr>
        <p:spPr bwMode="auto">
          <a:xfrm>
            <a:off x="457200" y="3733800"/>
            <a:ext cx="8229600" cy="23622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Gender in the Modern United States</a:t>
            </a:r>
            <a:endParaRPr lang="en-US" altLang="en-US" sz="2400" b="1"/>
          </a:p>
          <a:p>
            <a:pPr algn="l">
              <a:lnSpc>
                <a:spcPct val="100000"/>
              </a:lnSpc>
              <a:spcBef>
                <a:spcPct val="0"/>
              </a:spcBef>
              <a:spcAft>
                <a:spcPct val="30000"/>
              </a:spcAft>
              <a:buFontTx/>
              <a:buChar char="•"/>
            </a:pPr>
            <a:r>
              <a:rPr lang="en-US" altLang="en-US" sz="2000"/>
              <a:t>During the mid-20</a:t>
            </a:r>
            <a:r>
              <a:rPr lang="en-US" altLang="en-US" sz="2000" baseline="30000"/>
              <a:t>th</a:t>
            </a:r>
            <a:r>
              <a:rPr lang="en-US" altLang="en-US" sz="2000"/>
              <a:t> century, women were expected to marry, stay at home, and care for the house and children.</a:t>
            </a:r>
          </a:p>
          <a:p>
            <a:pPr algn="l">
              <a:lnSpc>
                <a:spcPct val="100000"/>
              </a:lnSpc>
              <a:spcBef>
                <a:spcPct val="0"/>
              </a:spcBef>
              <a:spcAft>
                <a:spcPct val="30000"/>
              </a:spcAft>
              <a:buFontTx/>
              <a:buChar char="•"/>
            </a:pPr>
            <a:r>
              <a:rPr lang="en-US" altLang="en-US" sz="2000"/>
              <a:t>In 2000, 70 percent of women were working or seeking a job.</a:t>
            </a:r>
          </a:p>
          <a:p>
            <a:pPr algn="l">
              <a:lnSpc>
                <a:spcPct val="100000"/>
              </a:lnSpc>
              <a:spcBef>
                <a:spcPct val="0"/>
              </a:spcBef>
              <a:spcAft>
                <a:spcPct val="30000"/>
              </a:spcAft>
              <a:buFontTx/>
              <a:buChar char="•"/>
            </a:pPr>
            <a:r>
              <a:rPr lang="en-US" altLang="en-US" sz="2000"/>
              <a:t>Today husbands and wives share chores, child rearing, and wage earning.</a:t>
            </a:r>
          </a:p>
        </p:txBody>
      </p:sp>
      <p:sp>
        <p:nvSpPr>
          <p:cNvPr id="989188" name="Rectangle 4"/>
          <p:cNvSpPr>
            <a:spLocks noChangeArrowheads="1"/>
          </p:cNvSpPr>
          <p:nvPr/>
        </p:nvSpPr>
        <p:spPr bwMode="auto">
          <a:xfrm>
            <a:off x="457200" y="1143000"/>
            <a:ext cx="8229600" cy="24384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buFontTx/>
              <a:buChar char="•"/>
            </a:pPr>
            <a:r>
              <a:rPr lang="en-US" altLang="en-US" sz="2000"/>
              <a:t>In Western society, gender roles have changed dramatically over time.</a:t>
            </a:r>
          </a:p>
          <a:p>
            <a:pPr algn="l">
              <a:lnSpc>
                <a:spcPct val="100000"/>
              </a:lnSpc>
              <a:spcBef>
                <a:spcPct val="0"/>
              </a:spcBef>
              <a:spcAft>
                <a:spcPct val="30000"/>
              </a:spcAft>
              <a:buFontTx/>
              <a:buChar char="•"/>
            </a:pPr>
            <a:r>
              <a:rPr lang="en-US" altLang="en-US" sz="2000"/>
              <a:t>Throughout most of history, women were expected to be the child rearers and men were expected to provide food and safety for women and children.</a:t>
            </a:r>
          </a:p>
          <a:p>
            <a:pPr algn="l">
              <a:lnSpc>
                <a:spcPct val="100000"/>
              </a:lnSpc>
              <a:spcBef>
                <a:spcPct val="0"/>
              </a:spcBef>
              <a:spcAft>
                <a:spcPct val="30000"/>
              </a:spcAft>
              <a:buFontTx/>
              <a:buChar char="•"/>
            </a:pPr>
            <a:r>
              <a:rPr lang="en-US" altLang="en-US" sz="2000"/>
              <a:t>Gender roles were both more distinct and more rigid than they are in contemporary Western society.</a:t>
            </a:r>
          </a:p>
        </p:txBody>
      </p:sp>
      <p:sp>
        <p:nvSpPr>
          <p:cNvPr id="989189"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Variation in Gender Roles Through Time</a:t>
            </a:r>
            <a:endParaRPr lang="en-US" altLang="en-US">
              <a:solidFill>
                <a:srgbClr val="FFCC00"/>
              </a:solidFill>
            </a:endParaRPr>
          </a:p>
        </p:txBody>
      </p:sp>
      <p:sp>
        <p:nvSpPr>
          <p:cNvPr id="989190" name="AutoShape 6"/>
          <p:cNvSpPr>
            <a:spLocks noChangeArrowheads="1"/>
          </p:cNvSpPr>
          <p:nvPr/>
        </p:nvSpPr>
        <p:spPr bwMode="auto">
          <a:xfrm flipH="1" flipV="1">
            <a:off x="8458200" y="36576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89190"/>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989187"/>
                                        </p:tgtEl>
                                        <p:attrNameLst>
                                          <p:attrName>style.visibility</p:attrName>
                                        </p:attrNameLst>
                                      </p:cBhvr>
                                      <p:to>
                                        <p:strVal val="visible"/>
                                      </p:to>
                                    </p:set>
                                    <p:animEffect transition="in" filter="wipe(up)">
                                      <p:cBhvr>
                                        <p:cTn id="10" dur="500"/>
                                        <p:tgtEl>
                                          <p:spTgt spid="989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9187" grpId="0" animBg="1"/>
      <p:bldP spid="98919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4918" name="Picture 6" descr="psych_46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124200"/>
            <a:ext cx="6019800" cy="2963863"/>
          </a:xfrm>
          <a:prstGeom prst="rect">
            <a:avLst/>
          </a:prstGeom>
          <a:noFill/>
          <a:extLst>
            <a:ext uri="{909E8E84-426E-40DD-AFC4-6F175D3DCCD1}">
              <a14:hiddenFill xmlns:a14="http://schemas.microsoft.com/office/drawing/2010/main">
                <a:solidFill>
                  <a:srgbClr val="FFFFFF"/>
                </a:solidFill>
              </a14:hiddenFill>
            </a:ext>
          </a:extLst>
        </p:spPr>
      </p:pic>
      <p:sp>
        <p:nvSpPr>
          <p:cNvPr id="934919" name="Text Box 7"/>
          <p:cNvSpPr txBox="1">
            <a:spLocks noChangeArrowheads="1"/>
          </p:cNvSpPr>
          <p:nvPr/>
        </p:nvSpPr>
        <p:spPr bwMode="auto">
          <a:xfrm>
            <a:off x="76200" y="3276600"/>
            <a:ext cx="2743200" cy="1296988"/>
          </a:xfrm>
          <a:prstGeom prst="rect">
            <a:avLst/>
          </a:prstGeom>
          <a:noFill/>
          <a:ln>
            <a:noFill/>
          </a:ln>
          <a:effectLst/>
          <a:extLst>
            <a:ext uri="{909E8E84-426E-40DD-AFC4-6F175D3DCCD1}">
              <a14:hiddenFill xmlns:a14="http://schemas.microsoft.com/office/drawing/2010/main">
                <a:solidFill>
                  <a:srgbClr val="580058"/>
                </a:solidFill>
              </a14:hiddenFill>
            </a:ext>
            <a:ext uri="{91240B29-F687-4F45-9708-019B960494DF}">
              <a14:hiddenLine xmlns:a14="http://schemas.microsoft.com/office/drawing/2010/main" w="9525" algn="ctr">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en-US" sz="2400"/>
              <a:t>Click on the image above to play the Interactive.</a:t>
            </a:r>
          </a:p>
        </p:txBody>
      </p:sp>
      <p:pic>
        <p:nvPicPr>
          <p:cNvPr id="934917" name="Picture 5" descr="psych_460">
            <a:hlinkClick r:id="rId3" action="ppaction://hlinkfile"/>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33400"/>
            <a:ext cx="6400800" cy="2632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5586"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835587" name="Rectangle 3"/>
          <p:cNvSpPr>
            <a:spLocks noChangeArrowheads="1"/>
          </p:cNvSpPr>
          <p:nvPr/>
        </p:nvSpPr>
        <p:spPr bwMode="auto">
          <a:xfrm>
            <a:off x="381000" y="3048000"/>
            <a:ext cx="8229600" cy="30480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800" b="1">
                <a:solidFill>
                  <a:srgbClr val="BF0000"/>
                </a:solidFill>
              </a:rPr>
              <a:t>Answer: </a:t>
            </a:r>
            <a:r>
              <a:rPr lang="en-US" altLang="en-US" sz="2800" i="1"/>
              <a:t>They have become more flexible, with more women working outside the home, remaining unmarried, being single parents, and taking part in activities such as sports. Men have assumed more housekeeping and child-raising duties and it is now acceptable for men to wear jewelry and other adornments.</a:t>
            </a:r>
          </a:p>
        </p:txBody>
      </p:sp>
      <p:sp>
        <p:nvSpPr>
          <p:cNvPr id="835588" name="Rectangle 4"/>
          <p:cNvSpPr>
            <a:spLocks noChangeArrowheads="1"/>
          </p:cNvSpPr>
          <p:nvPr/>
        </p:nvSpPr>
        <p:spPr bwMode="auto">
          <a:xfrm>
            <a:off x="381000" y="1143000"/>
            <a:ext cx="8229600" cy="16764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100000"/>
              </a:lnSpc>
              <a:spcBef>
                <a:spcPct val="0"/>
              </a:spcBef>
              <a:spcAft>
                <a:spcPct val="30000"/>
              </a:spcAft>
            </a:pPr>
            <a:r>
              <a:rPr lang="en-US" altLang="en-US" b="1"/>
              <a:t>Identify Supporting Details</a:t>
            </a:r>
          </a:p>
          <a:p>
            <a:pPr>
              <a:lnSpc>
                <a:spcPct val="100000"/>
              </a:lnSpc>
              <a:spcBef>
                <a:spcPct val="0"/>
              </a:spcBef>
              <a:spcAft>
                <a:spcPct val="30000"/>
              </a:spcAft>
            </a:pPr>
            <a:r>
              <a:rPr lang="en-US" altLang="en-US"/>
              <a:t>In what ways have gender differences in the United States changed?</a:t>
            </a:r>
          </a:p>
        </p:txBody>
      </p:sp>
      <p:sp>
        <p:nvSpPr>
          <p:cNvPr id="835589"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Reading Check</a:t>
            </a:r>
            <a:endParaRPr lang="en-US" altLang="en-US">
              <a:solidFill>
                <a:srgbClr val="FFCC00"/>
              </a:solidFill>
            </a:endParaRPr>
          </a:p>
        </p:txBody>
      </p:sp>
      <p:sp>
        <p:nvSpPr>
          <p:cNvPr id="835590" name="AutoShape 6"/>
          <p:cNvSpPr>
            <a:spLocks noChangeArrowheads="1"/>
          </p:cNvSpPr>
          <p:nvPr/>
        </p:nvSpPr>
        <p:spPr bwMode="auto">
          <a:xfrm flipH="1" flipV="1">
            <a:off x="8382000" y="2905125"/>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35590"/>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835587"/>
                                        </p:tgtEl>
                                        <p:attrNameLst>
                                          <p:attrName>style.visibility</p:attrName>
                                        </p:attrNameLst>
                                      </p:cBhvr>
                                      <p:to>
                                        <p:strVal val="visible"/>
                                      </p:to>
                                    </p:set>
                                    <p:animEffect transition="in" filter="wipe(up)">
                                      <p:cBhvr>
                                        <p:cTn id="10" dur="500"/>
                                        <p:tgtEl>
                                          <p:spTgt spid="835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5587" grpId="0" animBg="1"/>
      <p:bldP spid="8355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1234"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991235" name="Rectangle 3"/>
          <p:cNvSpPr>
            <a:spLocks noChangeArrowheads="1"/>
          </p:cNvSpPr>
          <p:nvPr/>
        </p:nvSpPr>
        <p:spPr bwMode="auto">
          <a:xfrm>
            <a:off x="457200" y="1143000"/>
            <a:ext cx="8229600" cy="47244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marL="685800" indent="-228600"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buFontTx/>
              <a:buChar char="•"/>
            </a:pPr>
            <a:r>
              <a:rPr lang="en-US" altLang="en-US" sz="2000" b="1"/>
              <a:t>Ethnography:</a:t>
            </a:r>
            <a:r>
              <a:rPr lang="en-US" altLang="en-US" sz="2000"/>
              <a:t> study of the lifestyles and behaviors of a group of people</a:t>
            </a:r>
          </a:p>
          <a:p>
            <a:pPr algn="l">
              <a:lnSpc>
                <a:spcPct val="100000"/>
              </a:lnSpc>
              <a:spcBef>
                <a:spcPct val="0"/>
              </a:spcBef>
              <a:spcAft>
                <a:spcPct val="30000"/>
              </a:spcAft>
              <a:buFontTx/>
              <a:buChar char="•"/>
            </a:pPr>
            <a:r>
              <a:rPr lang="en-US" altLang="en-US" sz="2000"/>
              <a:t>Margaret Mead studied three groups of people and discovered the differences among them.</a:t>
            </a:r>
          </a:p>
          <a:p>
            <a:pPr lvl="1" algn="l">
              <a:lnSpc>
                <a:spcPct val="100000"/>
              </a:lnSpc>
              <a:spcBef>
                <a:spcPct val="0"/>
              </a:spcBef>
              <a:spcAft>
                <a:spcPct val="30000"/>
              </a:spcAft>
              <a:buFontTx/>
              <a:buChar char="–"/>
            </a:pPr>
            <a:r>
              <a:rPr lang="en-US" altLang="en-US" sz="1800"/>
              <a:t>Mundugumor: both men and women were very aggressive</a:t>
            </a:r>
          </a:p>
          <a:p>
            <a:pPr lvl="1" algn="l">
              <a:lnSpc>
                <a:spcPct val="100000"/>
              </a:lnSpc>
              <a:spcBef>
                <a:spcPct val="0"/>
              </a:spcBef>
              <a:spcAft>
                <a:spcPct val="30000"/>
              </a:spcAft>
              <a:buFontTx/>
              <a:buChar char="–"/>
            </a:pPr>
            <a:r>
              <a:rPr lang="en-US" altLang="en-US" sz="1800"/>
              <a:t>Arapesh: both men and women were gentle and peaceful</a:t>
            </a:r>
          </a:p>
          <a:p>
            <a:pPr lvl="1" algn="l">
              <a:lnSpc>
                <a:spcPct val="100000"/>
              </a:lnSpc>
              <a:spcBef>
                <a:spcPct val="0"/>
              </a:spcBef>
              <a:spcAft>
                <a:spcPct val="30000"/>
              </a:spcAft>
              <a:buFontTx/>
              <a:buChar char="–"/>
            </a:pPr>
            <a:r>
              <a:rPr lang="en-US" altLang="en-US" sz="1800"/>
              <a:t>Tchambuli: men spent most of their time rearing children, women spent most of their time catching fish</a:t>
            </a:r>
          </a:p>
          <a:p>
            <a:pPr algn="l">
              <a:lnSpc>
                <a:spcPct val="100000"/>
              </a:lnSpc>
              <a:spcBef>
                <a:spcPct val="0"/>
              </a:spcBef>
              <a:spcAft>
                <a:spcPct val="30000"/>
              </a:spcAft>
              <a:buFontTx/>
              <a:buChar char="•"/>
            </a:pPr>
            <a:r>
              <a:rPr lang="en-US" altLang="en-US" sz="2000"/>
              <a:t>Although Mead’s critics claim her work was biased because of her own view of gender roles, the idea that gender norms vary across cultures has become widely accepted.</a:t>
            </a:r>
          </a:p>
        </p:txBody>
      </p:sp>
      <p:sp>
        <p:nvSpPr>
          <p:cNvPr id="991236" name="Rectangle 4"/>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Cultural Variation</a:t>
            </a:r>
            <a:endParaRPr lang="en-US" altLang="en-US">
              <a:solidFill>
                <a:srgbClr val="FFCC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91235"/>
                                        </p:tgtEl>
                                        <p:attrNameLst>
                                          <p:attrName>style.visibility</p:attrName>
                                        </p:attrNameLst>
                                      </p:cBhvr>
                                      <p:to>
                                        <p:strVal val="visible"/>
                                      </p:to>
                                    </p:set>
                                    <p:animEffect transition="in" filter="wipe(up)">
                                      <p:cBhvr>
                                        <p:cTn id="7" dur="1000"/>
                                        <p:tgtEl>
                                          <p:spTgt spid="991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123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586"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963587" name="Rectangle 3"/>
          <p:cNvSpPr>
            <a:spLocks noChangeArrowheads="1"/>
          </p:cNvSpPr>
          <p:nvPr/>
        </p:nvSpPr>
        <p:spPr bwMode="auto">
          <a:xfrm>
            <a:off x="457200" y="1905000"/>
            <a:ext cx="8229600" cy="22860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marL="685800" indent="-228600"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Gender Roles and Differences</a:t>
            </a:r>
          </a:p>
          <a:p>
            <a:pPr algn="l">
              <a:lnSpc>
                <a:spcPct val="100000"/>
              </a:lnSpc>
              <a:spcBef>
                <a:spcPct val="0"/>
              </a:spcBef>
              <a:spcAft>
                <a:spcPct val="30000"/>
              </a:spcAft>
              <a:buFontTx/>
              <a:buChar char="•"/>
            </a:pPr>
            <a:r>
              <a:rPr lang="en-US" altLang="en-US" sz="2400"/>
              <a:t>For the most part, the range of differences among all men or among all women is greater than the differences between the typical or average man and woman.</a:t>
            </a:r>
          </a:p>
        </p:txBody>
      </p:sp>
      <p:sp>
        <p:nvSpPr>
          <p:cNvPr id="963588" name="Rectangle 4"/>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r>
              <a:rPr lang="en-US" altLang="en-US">
                <a:solidFill>
                  <a:srgbClr val="073499"/>
                </a:solidFill>
              </a:rPr>
              <a:t>Section 1 at a Glance </a:t>
            </a:r>
            <a:r>
              <a:rPr lang="en-US" altLang="en-US" i="1">
                <a:solidFill>
                  <a:srgbClr val="073499"/>
                </a:solidFill>
              </a:rPr>
              <a:t>(cont.)</a:t>
            </a:r>
            <a:endParaRPr lang="en-US" altLang="en-US" i="1">
              <a:solidFill>
                <a:srgbClr val="FFCC00"/>
              </a:solidFill>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963587"/>
                                        </p:tgtEl>
                                        <p:attrNameLst>
                                          <p:attrName>style.visibility</p:attrName>
                                        </p:attrNameLst>
                                      </p:cBhvr>
                                      <p:to>
                                        <p:strVal val="visible"/>
                                      </p:to>
                                    </p:set>
                                    <p:animEffect transition="in" filter="wipe(up)">
                                      <p:cBhvr>
                                        <p:cTn id="7" dur="1000"/>
                                        <p:tgtEl>
                                          <p:spTgt spid="963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358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986"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937987" name="Rectangle 3"/>
          <p:cNvSpPr>
            <a:spLocks noChangeArrowheads="1"/>
          </p:cNvSpPr>
          <p:nvPr/>
        </p:nvSpPr>
        <p:spPr bwMode="auto">
          <a:xfrm>
            <a:off x="457200" y="3581400"/>
            <a:ext cx="8229600" cy="15240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800" b="1">
                <a:solidFill>
                  <a:srgbClr val="BF0000"/>
                </a:solidFill>
              </a:rPr>
              <a:t>Answer: </a:t>
            </a:r>
            <a:r>
              <a:rPr lang="en-US" altLang="en-US" sz="2800" i="1"/>
              <a:t>that they are learned, not inborn</a:t>
            </a:r>
          </a:p>
        </p:txBody>
      </p:sp>
      <p:sp>
        <p:nvSpPr>
          <p:cNvPr id="937988" name="Rectangle 4"/>
          <p:cNvSpPr>
            <a:spLocks noChangeArrowheads="1"/>
          </p:cNvSpPr>
          <p:nvPr/>
        </p:nvSpPr>
        <p:spPr bwMode="auto">
          <a:xfrm>
            <a:off x="457200" y="1600200"/>
            <a:ext cx="8229600" cy="17526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100000"/>
              </a:lnSpc>
              <a:spcBef>
                <a:spcPct val="0"/>
              </a:spcBef>
              <a:spcAft>
                <a:spcPct val="30000"/>
              </a:spcAft>
            </a:pPr>
            <a:r>
              <a:rPr lang="en-US" altLang="en-US" b="1"/>
              <a:t>Identify Main Ideas</a:t>
            </a:r>
          </a:p>
          <a:p>
            <a:pPr>
              <a:lnSpc>
                <a:spcPct val="100000"/>
              </a:lnSpc>
              <a:spcBef>
                <a:spcPct val="0"/>
              </a:spcBef>
              <a:spcAft>
                <a:spcPct val="30000"/>
              </a:spcAft>
            </a:pPr>
            <a:r>
              <a:rPr lang="en-US" altLang="en-US"/>
              <a:t>What do cultural differences suggest about how gender roles are acquired?</a:t>
            </a:r>
          </a:p>
        </p:txBody>
      </p:sp>
      <p:sp>
        <p:nvSpPr>
          <p:cNvPr id="937989"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Reading Check</a:t>
            </a:r>
            <a:endParaRPr lang="en-US" altLang="en-US">
              <a:solidFill>
                <a:srgbClr val="FFCC00"/>
              </a:solidFill>
            </a:endParaRPr>
          </a:p>
        </p:txBody>
      </p:sp>
      <p:sp>
        <p:nvSpPr>
          <p:cNvPr id="937990" name="AutoShape 6"/>
          <p:cNvSpPr>
            <a:spLocks noChangeArrowheads="1"/>
          </p:cNvSpPr>
          <p:nvPr/>
        </p:nvSpPr>
        <p:spPr bwMode="auto">
          <a:xfrm flipH="1" flipV="1">
            <a:off x="8458200" y="3414713"/>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37990"/>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937987"/>
                                        </p:tgtEl>
                                        <p:attrNameLst>
                                          <p:attrName>style.visibility</p:attrName>
                                        </p:attrNameLst>
                                      </p:cBhvr>
                                      <p:to>
                                        <p:strVal val="visible"/>
                                      </p:to>
                                    </p:set>
                                    <p:animEffect transition="in" filter="wipe(up)">
                                      <p:cBhvr>
                                        <p:cTn id="10" dur="500"/>
                                        <p:tgtEl>
                                          <p:spTgt spid="9379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7987" grpId="0" animBg="1"/>
      <p:bldP spid="937990"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4066" name="Text Box 1026"/>
          <p:cNvSpPr txBox="1">
            <a:spLocks noChangeArrowheads="1"/>
          </p:cNvSpPr>
          <p:nvPr/>
        </p:nvSpPr>
        <p:spPr bwMode="auto">
          <a:xfrm>
            <a:off x="457200" y="1143000"/>
            <a:ext cx="8229600" cy="1447800"/>
          </a:xfrm>
          <a:prstGeom prst="rect">
            <a:avLst/>
          </a:prstGeom>
          <a:solidFill>
            <a:srgbClr val="F9F5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0"/>
              </a:spcBef>
              <a:defRPr sz="2400">
                <a:solidFill>
                  <a:schemeClr val="tx1"/>
                </a:solidFill>
                <a:latin typeface="Times" panose="02020603050405020304" pitchFamily="18" charset="0"/>
              </a:defRPr>
            </a:lvl1pPr>
            <a:lvl2pPr marL="114300" eaLnBrk="0" hangingPunct="0">
              <a:spcBef>
                <a:spcPct val="0"/>
              </a:spcBef>
              <a:defRPr sz="2400">
                <a:solidFill>
                  <a:schemeClr val="tx1"/>
                </a:solidFill>
                <a:latin typeface="Times" panose="02020603050405020304" pitchFamily="18" charset="0"/>
              </a:defRPr>
            </a:lvl2pPr>
            <a:lvl3pPr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20000"/>
              </a:lnSpc>
              <a:spcBef>
                <a:spcPct val="20000"/>
              </a:spcBef>
            </a:pPr>
            <a:r>
              <a:rPr lang="en-US" altLang="en-US" sz="2000" b="1">
                <a:solidFill>
                  <a:srgbClr val="BF0000"/>
                </a:solidFill>
                <a:latin typeface="Arial" panose="020B0604020202020204" pitchFamily="34" charset="0"/>
              </a:rPr>
              <a:t>Gender Roles Around the World</a:t>
            </a:r>
          </a:p>
          <a:p>
            <a:pPr eaLnBrk="1" hangingPunct="1">
              <a:lnSpc>
                <a:spcPct val="120000"/>
              </a:lnSpc>
              <a:spcBef>
                <a:spcPct val="20000"/>
              </a:spcBef>
            </a:pPr>
            <a:r>
              <a:rPr lang="en-US" altLang="en-US" sz="1800">
                <a:latin typeface="Arial" panose="020B0604020202020204" pitchFamily="34" charset="0"/>
              </a:rPr>
              <a:t>Studies show that men’s and women’s roles are a cultural product and not solely biological. Ethnographic studies attempt to assess the ways in which gender roles vary by society.</a:t>
            </a:r>
          </a:p>
        </p:txBody>
      </p:sp>
      <p:sp>
        <p:nvSpPr>
          <p:cNvPr id="984067" name="Rectangle 1027"/>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Cultural Diversity and Psychology</a:t>
            </a:r>
            <a:endParaRPr lang="en-US" altLang="en-US">
              <a:solidFill>
                <a:srgbClr val="FFCC00"/>
              </a:solidFill>
            </a:endParaRPr>
          </a:p>
        </p:txBody>
      </p:sp>
      <p:sp>
        <p:nvSpPr>
          <p:cNvPr id="984068" name="Text Box 1028"/>
          <p:cNvSpPr txBox="1">
            <a:spLocks noChangeArrowheads="1"/>
          </p:cNvSpPr>
          <p:nvPr/>
        </p:nvSpPr>
        <p:spPr bwMode="auto">
          <a:xfrm>
            <a:off x="457200" y="2667000"/>
            <a:ext cx="4038600" cy="3276600"/>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1775" indent="-231775" eaLnBrk="0" hangingPunct="0">
              <a:spcBef>
                <a:spcPct val="0"/>
              </a:spcBef>
              <a:defRPr sz="2400">
                <a:solidFill>
                  <a:schemeClr val="tx1"/>
                </a:solidFill>
                <a:latin typeface="Times" panose="02020603050405020304" pitchFamily="18" charset="0"/>
              </a:defRPr>
            </a:lvl1pPr>
            <a:lvl2pPr marL="2984500" indent="-457200" eaLnBrk="0" hangingPunct="0">
              <a:spcBef>
                <a:spcPct val="0"/>
              </a:spcBef>
              <a:defRPr sz="2400">
                <a:solidFill>
                  <a:schemeClr val="tx1"/>
                </a:solidFill>
                <a:latin typeface="Times" panose="02020603050405020304" pitchFamily="18" charset="0"/>
              </a:defRPr>
            </a:lvl2pPr>
            <a:lvl3pPr marL="3098800" indent="-457200" eaLnBrk="0" hangingPunct="0">
              <a:spcBef>
                <a:spcPct val="0"/>
              </a:spcBef>
              <a:defRPr sz="2400">
                <a:solidFill>
                  <a:schemeClr val="tx1"/>
                </a:solidFill>
                <a:latin typeface="Times" panose="02020603050405020304" pitchFamily="18" charset="0"/>
              </a:defRPr>
            </a:lvl3pPr>
            <a:lvl4pPr marL="3213100" indent="-457200" eaLnBrk="0" hangingPunct="0">
              <a:spcBef>
                <a:spcPct val="0"/>
              </a:spcBef>
              <a:defRPr sz="2400">
                <a:solidFill>
                  <a:schemeClr val="tx1"/>
                </a:solidFill>
                <a:latin typeface="Times" panose="02020603050405020304" pitchFamily="18" charset="0"/>
              </a:defRPr>
            </a:lvl4pPr>
            <a:lvl5pPr marL="3327400" indent="-457200" eaLnBrk="0" hangingPunct="0">
              <a:spcBef>
                <a:spcPct val="0"/>
              </a:spcBef>
              <a:defRPr sz="2400">
                <a:solidFill>
                  <a:schemeClr val="tx1"/>
                </a:solidFill>
                <a:latin typeface="Times" panose="02020603050405020304" pitchFamily="18" charset="0"/>
              </a:defRPr>
            </a:lvl5pPr>
            <a:lvl6pPr marL="3784600" indent="-457200" eaLnBrk="0" fontAlgn="base" hangingPunct="0">
              <a:spcBef>
                <a:spcPct val="0"/>
              </a:spcBef>
              <a:spcAft>
                <a:spcPct val="0"/>
              </a:spcAft>
              <a:defRPr sz="2400">
                <a:solidFill>
                  <a:schemeClr val="tx1"/>
                </a:solidFill>
                <a:latin typeface="Times" panose="02020603050405020304" pitchFamily="18" charset="0"/>
              </a:defRPr>
            </a:lvl6pPr>
            <a:lvl7pPr marL="4241800" indent="-457200" eaLnBrk="0" fontAlgn="base" hangingPunct="0">
              <a:spcBef>
                <a:spcPct val="0"/>
              </a:spcBef>
              <a:spcAft>
                <a:spcPct val="0"/>
              </a:spcAft>
              <a:defRPr sz="2400">
                <a:solidFill>
                  <a:schemeClr val="tx1"/>
                </a:solidFill>
                <a:latin typeface="Times" panose="02020603050405020304" pitchFamily="18" charset="0"/>
              </a:defRPr>
            </a:lvl7pPr>
            <a:lvl8pPr marL="4699000" indent="-457200" eaLnBrk="0" fontAlgn="base" hangingPunct="0">
              <a:spcBef>
                <a:spcPct val="0"/>
              </a:spcBef>
              <a:spcAft>
                <a:spcPct val="0"/>
              </a:spcAft>
              <a:defRPr sz="2400">
                <a:solidFill>
                  <a:schemeClr val="tx1"/>
                </a:solidFill>
                <a:latin typeface="Times" panose="02020603050405020304" pitchFamily="18" charset="0"/>
              </a:defRPr>
            </a:lvl8pPr>
            <a:lvl9pPr marL="5156200" indent="-4572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spcBef>
                <a:spcPct val="20000"/>
              </a:spcBef>
              <a:spcAft>
                <a:spcPct val="25000"/>
              </a:spcAft>
              <a:buFontTx/>
              <a:buChar char="•"/>
            </a:pPr>
            <a:r>
              <a:rPr lang="en-US" altLang="en-US" sz="1800">
                <a:latin typeface="Arial" panose="020B0604020202020204" pitchFamily="34" charset="0"/>
              </a:rPr>
              <a:t>Employment is an important area where gender roles are found.</a:t>
            </a:r>
          </a:p>
          <a:p>
            <a:pPr eaLnBrk="1" hangingPunct="1">
              <a:lnSpc>
                <a:spcPct val="100000"/>
              </a:lnSpc>
              <a:spcBef>
                <a:spcPct val="20000"/>
              </a:spcBef>
              <a:spcAft>
                <a:spcPct val="25000"/>
              </a:spcAft>
              <a:buFontTx/>
              <a:buChar char="•"/>
            </a:pPr>
            <a:r>
              <a:rPr lang="en-US" altLang="en-US" sz="1800">
                <a:latin typeface="Arial" panose="020B0604020202020204" pitchFamily="34" charset="0"/>
              </a:rPr>
              <a:t>Whether women work, and in what jobs they work, are choices dictated by cultural norms.</a:t>
            </a:r>
          </a:p>
          <a:p>
            <a:pPr eaLnBrk="1" hangingPunct="1">
              <a:lnSpc>
                <a:spcPct val="100000"/>
              </a:lnSpc>
              <a:spcBef>
                <a:spcPct val="20000"/>
              </a:spcBef>
              <a:spcAft>
                <a:spcPct val="25000"/>
              </a:spcAft>
              <a:buFontTx/>
              <a:buChar char="•"/>
            </a:pPr>
            <a:r>
              <a:rPr lang="en-US" altLang="en-US" sz="1800">
                <a:latin typeface="Arial" panose="020B0604020202020204" pitchFamily="34" charset="0"/>
              </a:rPr>
              <a:t>Some societies strictly prohibit women from appearing in public.</a:t>
            </a:r>
          </a:p>
          <a:p>
            <a:pPr eaLnBrk="1" hangingPunct="1">
              <a:lnSpc>
                <a:spcPct val="100000"/>
              </a:lnSpc>
              <a:spcBef>
                <a:spcPct val="20000"/>
              </a:spcBef>
              <a:spcAft>
                <a:spcPct val="25000"/>
              </a:spcAft>
            </a:pPr>
            <a:endParaRPr lang="en-US" altLang="en-US" sz="1800">
              <a:latin typeface="Arial" panose="020B0604020202020204" pitchFamily="34" charset="0"/>
            </a:endParaRPr>
          </a:p>
        </p:txBody>
      </p:sp>
      <p:sp>
        <p:nvSpPr>
          <p:cNvPr id="984069" name="Text Box 1029"/>
          <p:cNvSpPr txBox="1">
            <a:spLocks noChangeArrowheads="1"/>
          </p:cNvSpPr>
          <p:nvPr/>
        </p:nvSpPr>
        <p:spPr bwMode="auto">
          <a:xfrm>
            <a:off x="4648200" y="2667000"/>
            <a:ext cx="4038600" cy="3276600"/>
          </a:xfrm>
          <a:prstGeom prst="rect">
            <a:avLst/>
          </a:prstGeom>
          <a:noFill/>
          <a:ln>
            <a:noFill/>
          </a:ln>
          <a:effectLst/>
          <a:extLst>
            <a:ext uri="{909E8E84-426E-40DD-AFC4-6F175D3DCCD1}">
              <a14:hiddenFill xmlns:a14="http://schemas.microsoft.com/office/drawing/2010/main">
                <a:solidFill>
                  <a:srgbClr val="E0E9E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1775" indent="-231775" eaLnBrk="0" hangingPunct="0">
              <a:spcBef>
                <a:spcPct val="0"/>
              </a:spcBef>
              <a:defRPr sz="2400">
                <a:solidFill>
                  <a:schemeClr val="tx1"/>
                </a:solidFill>
                <a:latin typeface="Times" panose="02020603050405020304" pitchFamily="18" charset="0"/>
              </a:defRPr>
            </a:lvl1pPr>
            <a:lvl2pPr marL="2984500" indent="-457200" eaLnBrk="0" hangingPunct="0">
              <a:spcBef>
                <a:spcPct val="0"/>
              </a:spcBef>
              <a:defRPr sz="2400">
                <a:solidFill>
                  <a:schemeClr val="tx1"/>
                </a:solidFill>
                <a:latin typeface="Times" panose="02020603050405020304" pitchFamily="18" charset="0"/>
              </a:defRPr>
            </a:lvl2pPr>
            <a:lvl3pPr marL="3098800" indent="-457200" eaLnBrk="0" hangingPunct="0">
              <a:spcBef>
                <a:spcPct val="0"/>
              </a:spcBef>
              <a:defRPr sz="2400">
                <a:solidFill>
                  <a:schemeClr val="tx1"/>
                </a:solidFill>
                <a:latin typeface="Times" panose="02020603050405020304" pitchFamily="18" charset="0"/>
              </a:defRPr>
            </a:lvl3pPr>
            <a:lvl4pPr marL="3213100" indent="-457200" eaLnBrk="0" hangingPunct="0">
              <a:spcBef>
                <a:spcPct val="0"/>
              </a:spcBef>
              <a:defRPr sz="2400">
                <a:solidFill>
                  <a:schemeClr val="tx1"/>
                </a:solidFill>
                <a:latin typeface="Times" panose="02020603050405020304" pitchFamily="18" charset="0"/>
              </a:defRPr>
            </a:lvl4pPr>
            <a:lvl5pPr marL="3327400" indent="-457200" eaLnBrk="0" hangingPunct="0">
              <a:spcBef>
                <a:spcPct val="0"/>
              </a:spcBef>
              <a:defRPr sz="2400">
                <a:solidFill>
                  <a:schemeClr val="tx1"/>
                </a:solidFill>
                <a:latin typeface="Times" panose="02020603050405020304" pitchFamily="18" charset="0"/>
              </a:defRPr>
            </a:lvl5pPr>
            <a:lvl6pPr marL="3784600" indent="-457200" eaLnBrk="0" fontAlgn="base" hangingPunct="0">
              <a:spcBef>
                <a:spcPct val="0"/>
              </a:spcBef>
              <a:spcAft>
                <a:spcPct val="0"/>
              </a:spcAft>
              <a:defRPr sz="2400">
                <a:solidFill>
                  <a:schemeClr val="tx1"/>
                </a:solidFill>
                <a:latin typeface="Times" panose="02020603050405020304" pitchFamily="18" charset="0"/>
              </a:defRPr>
            </a:lvl6pPr>
            <a:lvl7pPr marL="4241800" indent="-457200" eaLnBrk="0" fontAlgn="base" hangingPunct="0">
              <a:spcBef>
                <a:spcPct val="0"/>
              </a:spcBef>
              <a:spcAft>
                <a:spcPct val="0"/>
              </a:spcAft>
              <a:defRPr sz="2400">
                <a:solidFill>
                  <a:schemeClr val="tx1"/>
                </a:solidFill>
                <a:latin typeface="Times" panose="02020603050405020304" pitchFamily="18" charset="0"/>
              </a:defRPr>
            </a:lvl7pPr>
            <a:lvl8pPr marL="4699000" indent="-457200" eaLnBrk="0" fontAlgn="base" hangingPunct="0">
              <a:spcBef>
                <a:spcPct val="0"/>
              </a:spcBef>
              <a:spcAft>
                <a:spcPct val="0"/>
              </a:spcAft>
              <a:defRPr sz="2400">
                <a:solidFill>
                  <a:schemeClr val="tx1"/>
                </a:solidFill>
                <a:latin typeface="Times" panose="02020603050405020304" pitchFamily="18" charset="0"/>
              </a:defRPr>
            </a:lvl8pPr>
            <a:lvl9pPr marL="5156200" indent="-4572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spcBef>
                <a:spcPct val="20000"/>
              </a:spcBef>
              <a:spcAft>
                <a:spcPct val="25000"/>
              </a:spcAft>
              <a:buFontTx/>
              <a:buChar char="•"/>
            </a:pPr>
            <a:r>
              <a:rPr lang="en-US" altLang="en-US" sz="1800">
                <a:latin typeface="Arial" panose="020B0604020202020204" pitchFamily="34" charset="0"/>
              </a:rPr>
              <a:t>Men’s and women’s roles across cultures have become more alike as societies around the world have become more industrialized, participate more in a world economy, and are increasingly inundated by worldwide news and entertainment.</a:t>
            </a:r>
          </a:p>
        </p:txBody>
      </p:sp>
      <p:sp>
        <p:nvSpPr>
          <p:cNvPr id="984070" name="AutoShape 1030"/>
          <p:cNvSpPr>
            <a:spLocks noChangeArrowheads="1"/>
          </p:cNvSpPr>
          <p:nvPr/>
        </p:nvSpPr>
        <p:spPr bwMode="auto">
          <a:xfrm flipH="1" flipV="1">
            <a:off x="8458200" y="26670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84071" name="AutoShape 1031"/>
          <p:cNvSpPr>
            <a:spLocks noChangeArrowheads="1"/>
          </p:cNvSpPr>
          <p:nvPr/>
        </p:nvSpPr>
        <p:spPr bwMode="auto">
          <a:xfrm flipH="1" flipV="1">
            <a:off x="4191000" y="57150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84070"/>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984068"/>
                                        </p:tgtEl>
                                        <p:attrNameLst>
                                          <p:attrName>style.visibility</p:attrName>
                                        </p:attrNameLst>
                                      </p:cBhvr>
                                      <p:to>
                                        <p:strVal val="visible"/>
                                      </p:to>
                                    </p:set>
                                    <p:animEffect transition="in" filter="wipe(left)">
                                      <p:cBhvr>
                                        <p:cTn id="10" dur="500"/>
                                        <p:tgtEl>
                                          <p:spTgt spid="984068"/>
                                        </p:tgtEl>
                                      </p:cBhvr>
                                    </p:animEffec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984071"/>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984071"/>
                                        </p:tgtEl>
                                        <p:attrNameLst>
                                          <p:attrName>style.visibility</p:attrName>
                                        </p:attrNameLst>
                                      </p:cBhvr>
                                      <p:to>
                                        <p:strVal val="hidden"/>
                                      </p:to>
                                    </p:set>
                                  </p:childTnLst>
                                </p:cTn>
                              </p:par>
                            </p:childTnLst>
                          </p:cTn>
                        </p:par>
                        <p:par>
                          <p:cTn id="18" fill="hold" nodeType="afterGroup">
                            <p:stCondLst>
                              <p:cond delay="0"/>
                            </p:stCondLst>
                            <p:childTnLst>
                              <p:par>
                                <p:cTn id="19" presetID="22" presetClass="entr" presetSubtype="8" fill="hold" grpId="0" nodeType="afterEffect">
                                  <p:stCondLst>
                                    <p:cond delay="0"/>
                                  </p:stCondLst>
                                  <p:childTnLst>
                                    <p:set>
                                      <p:cBhvr>
                                        <p:cTn id="20" dur="1" fill="hold">
                                          <p:stCondLst>
                                            <p:cond delay="0"/>
                                          </p:stCondLst>
                                        </p:cTn>
                                        <p:tgtEl>
                                          <p:spTgt spid="984069"/>
                                        </p:tgtEl>
                                        <p:attrNameLst>
                                          <p:attrName>style.visibility</p:attrName>
                                        </p:attrNameLst>
                                      </p:cBhvr>
                                      <p:to>
                                        <p:strVal val="visible"/>
                                      </p:to>
                                    </p:set>
                                    <p:animEffect transition="in" filter="wipe(left)">
                                      <p:cBhvr>
                                        <p:cTn id="21" dur="500"/>
                                        <p:tgtEl>
                                          <p:spTgt spid="9840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4068" grpId="0" animBg="1"/>
      <p:bldP spid="984069" grpId="0"/>
      <p:bldP spid="984070" grpId="0" animBg="1"/>
      <p:bldP spid="984071" grpId="0" animBg="1"/>
      <p:bldP spid="984071"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6117" name="Picture 5" descr="psych_463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85800"/>
            <a:ext cx="2333625" cy="3014663"/>
          </a:xfrm>
          <a:prstGeom prst="rect">
            <a:avLst/>
          </a:prstGeom>
          <a:noFill/>
          <a:extLst>
            <a:ext uri="{909E8E84-426E-40DD-AFC4-6F175D3DCCD1}">
              <a14:hiddenFill xmlns:a14="http://schemas.microsoft.com/office/drawing/2010/main">
                <a:solidFill>
                  <a:srgbClr val="FFFFFF"/>
                </a:solidFill>
              </a14:hiddenFill>
            </a:ext>
          </a:extLst>
        </p:spPr>
      </p:pic>
      <p:pic>
        <p:nvPicPr>
          <p:cNvPr id="986118" name="Picture 6" descr="psych_463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2286000"/>
            <a:ext cx="4943475" cy="36544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nodeType="afterEffect">
                                  <p:stCondLst>
                                    <p:cond delay="0"/>
                                  </p:stCondLst>
                                  <p:childTnLst>
                                    <p:set>
                                      <p:cBhvr>
                                        <p:cTn id="6" dur="1" fill="hold">
                                          <p:stCondLst>
                                            <p:cond delay="0"/>
                                          </p:stCondLst>
                                        </p:cTn>
                                        <p:tgtEl>
                                          <p:spTgt spid="986117"/>
                                        </p:tgtEl>
                                        <p:attrNameLst>
                                          <p:attrName>style.visibility</p:attrName>
                                        </p:attrNameLst>
                                      </p:cBhvr>
                                      <p:to>
                                        <p:strVal val="visible"/>
                                      </p:to>
                                    </p:set>
                                    <p:animEffect transition="in" filter="slide(fromLeft)">
                                      <p:cBhvr>
                                        <p:cTn id="7" dur="1000"/>
                                        <p:tgtEl>
                                          <p:spTgt spid="986117"/>
                                        </p:tgtEl>
                                      </p:cBhvr>
                                    </p:animEffect>
                                  </p:childTnLst>
                                </p:cTn>
                              </p:par>
                              <p:par>
                                <p:cTn id="8" presetID="12" presetClass="entr" presetSubtype="2" fill="hold" nodeType="withEffect">
                                  <p:stCondLst>
                                    <p:cond delay="0"/>
                                  </p:stCondLst>
                                  <p:childTnLst>
                                    <p:set>
                                      <p:cBhvr>
                                        <p:cTn id="9" dur="1" fill="hold">
                                          <p:stCondLst>
                                            <p:cond delay="0"/>
                                          </p:stCondLst>
                                        </p:cTn>
                                        <p:tgtEl>
                                          <p:spTgt spid="986118"/>
                                        </p:tgtEl>
                                        <p:attrNameLst>
                                          <p:attrName>style.visibility</p:attrName>
                                        </p:attrNameLst>
                                      </p:cBhvr>
                                      <p:to>
                                        <p:strVal val="visible"/>
                                      </p:to>
                                    </p:set>
                                    <p:animEffect transition="in" filter="slide(fromRight)">
                                      <p:cBhvr>
                                        <p:cTn id="10" dur="1000"/>
                                        <p:tgtEl>
                                          <p:spTgt spid="986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7138" name="Rectangle 2"/>
          <p:cNvSpPr>
            <a:spLocks noChangeArrowheads="1"/>
          </p:cNvSpPr>
          <p:nvPr/>
        </p:nvSpPr>
        <p:spPr bwMode="auto">
          <a:xfrm>
            <a:off x="457200" y="1447800"/>
            <a:ext cx="8229600" cy="24384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800" b="1">
                <a:solidFill>
                  <a:srgbClr val="BF0000"/>
                </a:solidFill>
              </a:rPr>
              <a:t>Thinking Critically</a:t>
            </a:r>
            <a:endParaRPr lang="en-US" altLang="en-US" sz="2800" b="1"/>
          </a:p>
          <a:p>
            <a:pPr algn="l">
              <a:lnSpc>
                <a:spcPct val="100000"/>
              </a:lnSpc>
              <a:spcBef>
                <a:spcPct val="0"/>
              </a:spcBef>
              <a:spcAft>
                <a:spcPct val="30000"/>
              </a:spcAft>
              <a:buFontTx/>
              <a:buChar char="•"/>
            </a:pPr>
            <a:r>
              <a:rPr lang="en-US" altLang="en-US" sz="2400"/>
              <a:t>In what ways do women’s roles in different societies differ?</a:t>
            </a:r>
          </a:p>
          <a:p>
            <a:pPr algn="l">
              <a:lnSpc>
                <a:spcPct val="100000"/>
              </a:lnSpc>
              <a:spcBef>
                <a:spcPct val="0"/>
              </a:spcBef>
              <a:spcAft>
                <a:spcPct val="30000"/>
              </a:spcAft>
              <a:buFontTx/>
              <a:buChar char="•"/>
            </a:pPr>
            <a:r>
              <a:rPr lang="en-US" altLang="en-US" sz="2400"/>
              <a:t>To what extent do you think men and women choose their gender roles?</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6786" name="Text Box 2"/>
          <p:cNvSpPr txBox="1">
            <a:spLocks noChangeArrowheads="1"/>
          </p:cNvSpPr>
          <p:nvPr/>
        </p:nvSpPr>
        <p:spPr bwMode="auto">
          <a:xfrm>
            <a:off x="457200" y="1143000"/>
            <a:ext cx="8229600" cy="1219200"/>
          </a:xfrm>
          <a:prstGeom prst="rect">
            <a:avLst/>
          </a:prstGeom>
          <a:solidFill>
            <a:srgbClr val="F9F5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0"/>
              </a:spcBef>
              <a:defRPr sz="2400">
                <a:solidFill>
                  <a:schemeClr val="tx1"/>
                </a:solidFill>
                <a:latin typeface="Times" panose="02020603050405020304" pitchFamily="18" charset="0"/>
              </a:defRPr>
            </a:lvl1pPr>
            <a:lvl2pPr marL="114300" eaLnBrk="0" hangingPunct="0">
              <a:spcBef>
                <a:spcPct val="0"/>
              </a:spcBef>
              <a:defRPr sz="2400">
                <a:solidFill>
                  <a:schemeClr val="tx1"/>
                </a:solidFill>
                <a:latin typeface="Times" panose="02020603050405020304" pitchFamily="18" charset="0"/>
              </a:defRPr>
            </a:lvl2pPr>
            <a:lvl3pPr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20000"/>
              </a:lnSpc>
              <a:spcBef>
                <a:spcPct val="20000"/>
              </a:spcBef>
            </a:pPr>
            <a:r>
              <a:rPr lang="en-US" altLang="en-US" b="1">
                <a:solidFill>
                  <a:srgbClr val="BF0000"/>
                </a:solidFill>
                <a:latin typeface="Arial" panose="020B0604020202020204" pitchFamily="34" charset="0"/>
              </a:rPr>
              <a:t>Identifying Gender Stereotypes</a:t>
            </a:r>
            <a:endParaRPr lang="en-US" altLang="en-US">
              <a:latin typeface="Arial" panose="020B0604020202020204" pitchFamily="34" charset="0"/>
            </a:endParaRPr>
          </a:p>
          <a:p>
            <a:pPr eaLnBrk="1" hangingPunct="1">
              <a:lnSpc>
                <a:spcPct val="120000"/>
              </a:lnSpc>
              <a:spcBef>
                <a:spcPct val="20000"/>
              </a:spcBef>
            </a:pPr>
            <a:r>
              <a:rPr lang="en-US" altLang="en-US">
                <a:latin typeface="Arial" panose="020B0604020202020204" pitchFamily="34" charset="0"/>
              </a:rPr>
              <a:t>How accurate are gender stereotypes? </a:t>
            </a:r>
          </a:p>
        </p:txBody>
      </p:sp>
      <p:grpSp>
        <p:nvGrpSpPr>
          <p:cNvPr id="886794" name="Group 10"/>
          <p:cNvGrpSpPr>
            <a:grpSpLocks/>
          </p:cNvGrpSpPr>
          <p:nvPr/>
        </p:nvGrpSpPr>
        <p:grpSpPr bwMode="auto">
          <a:xfrm>
            <a:off x="457200" y="2438400"/>
            <a:ext cx="4038600" cy="3733800"/>
            <a:chOff x="288" y="1536"/>
            <a:chExt cx="2544" cy="2352"/>
          </a:xfrm>
        </p:grpSpPr>
        <p:sp>
          <p:nvSpPr>
            <p:cNvPr id="886788" name="Text Box 4"/>
            <p:cNvSpPr txBox="1">
              <a:spLocks noChangeArrowheads="1"/>
            </p:cNvSpPr>
            <p:nvPr/>
          </p:nvSpPr>
          <p:spPr bwMode="auto">
            <a:xfrm>
              <a:off x="288" y="1824"/>
              <a:ext cx="2544" cy="2064"/>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spcBef>
                  <a:spcPct val="0"/>
                </a:spcBef>
                <a:defRPr sz="2400">
                  <a:solidFill>
                    <a:schemeClr val="tx1"/>
                  </a:solidFill>
                  <a:latin typeface="Times" panose="02020603050405020304" pitchFamily="18" charset="0"/>
                </a:defRPr>
              </a:lvl1pPr>
              <a:lvl2pPr marL="2527300" eaLnBrk="0" hangingPunct="0">
                <a:spcBef>
                  <a:spcPct val="0"/>
                </a:spcBef>
                <a:defRPr sz="2400">
                  <a:solidFill>
                    <a:schemeClr val="tx1"/>
                  </a:solidFill>
                  <a:latin typeface="Times" panose="02020603050405020304" pitchFamily="18" charset="0"/>
                </a:defRPr>
              </a:lvl2pPr>
              <a:lvl3pPr marL="2641600" eaLnBrk="0" hangingPunct="0">
                <a:spcBef>
                  <a:spcPct val="0"/>
                </a:spcBef>
                <a:defRPr sz="2400">
                  <a:solidFill>
                    <a:schemeClr val="tx1"/>
                  </a:solidFill>
                  <a:latin typeface="Times" panose="02020603050405020304" pitchFamily="18" charset="0"/>
                </a:defRPr>
              </a:lvl3pPr>
              <a:lvl4pPr marL="2755900" eaLnBrk="0" hangingPunct="0">
                <a:spcBef>
                  <a:spcPct val="0"/>
                </a:spcBef>
                <a:defRPr sz="2400">
                  <a:solidFill>
                    <a:schemeClr val="tx1"/>
                  </a:solidFill>
                  <a:latin typeface="Times" panose="02020603050405020304" pitchFamily="18" charset="0"/>
                </a:defRPr>
              </a:lvl4pPr>
              <a:lvl5pPr marL="2870200" eaLnBrk="0" hangingPunct="0">
                <a:spcBef>
                  <a:spcPct val="0"/>
                </a:spcBef>
                <a:defRPr sz="2400">
                  <a:solidFill>
                    <a:schemeClr val="tx1"/>
                  </a:solidFill>
                  <a:latin typeface="Times" panose="02020603050405020304" pitchFamily="18" charset="0"/>
                </a:defRPr>
              </a:lvl5pPr>
              <a:lvl6pPr marL="3327400" eaLnBrk="0" fontAlgn="base" hangingPunct="0">
                <a:spcBef>
                  <a:spcPct val="0"/>
                </a:spcBef>
                <a:spcAft>
                  <a:spcPct val="0"/>
                </a:spcAft>
                <a:defRPr sz="2400">
                  <a:solidFill>
                    <a:schemeClr val="tx1"/>
                  </a:solidFill>
                  <a:latin typeface="Times" panose="02020603050405020304" pitchFamily="18" charset="0"/>
                </a:defRPr>
              </a:lvl6pPr>
              <a:lvl7pPr marL="3784600" eaLnBrk="0" fontAlgn="base" hangingPunct="0">
                <a:spcBef>
                  <a:spcPct val="0"/>
                </a:spcBef>
                <a:spcAft>
                  <a:spcPct val="0"/>
                </a:spcAft>
                <a:defRPr sz="2400">
                  <a:solidFill>
                    <a:schemeClr val="tx1"/>
                  </a:solidFill>
                  <a:latin typeface="Times" panose="02020603050405020304" pitchFamily="18" charset="0"/>
                </a:defRPr>
              </a:lvl7pPr>
              <a:lvl8pPr marL="4241800" eaLnBrk="0" fontAlgn="base" hangingPunct="0">
                <a:spcBef>
                  <a:spcPct val="0"/>
                </a:spcBef>
                <a:spcAft>
                  <a:spcPct val="0"/>
                </a:spcAft>
                <a:defRPr sz="2400">
                  <a:solidFill>
                    <a:schemeClr val="tx1"/>
                  </a:solidFill>
                  <a:latin typeface="Times" panose="02020603050405020304" pitchFamily="18" charset="0"/>
                </a:defRPr>
              </a:lvl8pPr>
              <a:lvl9pPr marL="46990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20000"/>
                </a:spcBef>
                <a:buFontTx/>
                <a:buChar char="•"/>
              </a:pPr>
              <a:r>
                <a:rPr lang="en-US" altLang="en-US" sz="2000">
                  <a:latin typeface="Arial" panose="020B0604020202020204" pitchFamily="34" charset="0"/>
                </a:rPr>
                <a:t>In this lab, you will role-play to portray the different genders.</a:t>
              </a:r>
            </a:p>
            <a:p>
              <a:pPr eaLnBrk="1" hangingPunct="1">
                <a:spcBef>
                  <a:spcPct val="20000"/>
                </a:spcBef>
                <a:buFontTx/>
                <a:buChar char="•"/>
              </a:pPr>
              <a:r>
                <a:rPr lang="en-US" altLang="en-US" sz="2000">
                  <a:latin typeface="Arial" panose="020B0604020202020204" pitchFamily="34" charset="0"/>
                </a:rPr>
                <a:t>As a class, make a list of roles or characters that include stereotypical gender traits.</a:t>
              </a:r>
            </a:p>
            <a:p>
              <a:pPr eaLnBrk="1" hangingPunct="1">
                <a:spcBef>
                  <a:spcPct val="20000"/>
                </a:spcBef>
                <a:buFontTx/>
                <a:buChar char="•"/>
              </a:pPr>
              <a:r>
                <a:rPr lang="en-US" altLang="en-US" sz="2000">
                  <a:latin typeface="Arial" panose="020B0604020202020204" pitchFamily="34" charset="0"/>
                </a:rPr>
                <a:t>Pair off and create a scenario for your roles.</a:t>
              </a:r>
            </a:p>
            <a:p>
              <a:pPr eaLnBrk="1" hangingPunct="1">
                <a:spcBef>
                  <a:spcPct val="20000"/>
                </a:spcBef>
                <a:buFontTx/>
                <a:buChar char="•"/>
              </a:pPr>
              <a:r>
                <a:rPr lang="en-US" altLang="en-US" sz="2000">
                  <a:latin typeface="Arial" panose="020B0604020202020204" pitchFamily="34" charset="0"/>
                </a:rPr>
                <a:t>Enact your scenario for the class.</a:t>
              </a:r>
            </a:p>
          </p:txBody>
        </p:sp>
        <p:sp>
          <p:nvSpPr>
            <p:cNvPr id="886789" name="Text Box 5"/>
            <p:cNvSpPr txBox="1">
              <a:spLocks noChangeArrowheads="1"/>
            </p:cNvSpPr>
            <p:nvPr/>
          </p:nvSpPr>
          <p:spPr bwMode="auto">
            <a:xfrm>
              <a:off x="288" y="1536"/>
              <a:ext cx="2544" cy="288"/>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0"/>
                </a:spcBef>
                <a:defRPr sz="2400">
                  <a:solidFill>
                    <a:schemeClr val="tx1"/>
                  </a:solidFill>
                  <a:latin typeface="Times" panose="02020603050405020304" pitchFamily="18" charset="0"/>
                </a:defRPr>
              </a:lvl1pPr>
              <a:lvl2pPr marL="1028700" eaLnBrk="0" hangingPunct="0">
                <a:spcBef>
                  <a:spcPct val="0"/>
                </a:spcBef>
                <a:defRPr sz="2400">
                  <a:solidFill>
                    <a:schemeClr val="tx1"/>
                  </a:solidFill>
                  <a:latin typeface="Times" panose="02020603050405020304" pitchFamily="18" charset="0"/>
                </a:defRPr>
              </a:lvl2pPr>
              <a:lvl3pPr marL="1143000"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pPr>
              <a:r>
                <a:rPr lang="en-US" altLang="en-US" sz="2000" b="1">
                  <a:solidFill>
                    <a:srgbClr val="BF0000"/>
                  </a:solidFill>
                  <a:latin typeface="Arial" panose="020B0604020202020204" pitchFamily="34" charset="0"/>
                </a:rPr>
                <a:t>1. Introduction</a:t>
              </a:r>
              <a:endParaRPr lang="en-US" altLang="en-US" sz="2000" b="1">
                <a:latin typeface="Arial" panose="020B0604020202020204" pitchFamily="34" charset="0"/>
              </a:endParaRPr>
            </a:p>
          </p:txBody>
        </p:sp>
      </p:grpSp>
      <p:sp>
        <p:nvSpPr>
          <p:cNvPr id="886790" name="Rectangle 6"/>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Simulation: Applying What You’ve Learned</a:t>
            </a:r>
            <a:endParaRPr lang="en-US" altLang="en-US">
              <a:solidFill>
                <a:srgbClr val="FFCC00"/>
              </a:solidFill>
            </a:endParaRPr>
          </a:p>
        </p:txBody>
      </p:sp>
      <p:grpSp>
        <p:nvGrpSpPr>
          <p:cNvPr id="886791" name="Group 7"/>
          <p:cNvGrpSpPr>
            <a:grpSpLocks/>
          </p:cNvGrpSpPr>
          <p:nvPr/>
        </p:nvGrpSpPr>
        <p:grpSpPr bwMode="auto">
          <a:xfrm>
            <a:off x="4648200" y="2438400"/>
            <a:ext cx="4038600" cy="3352800"/>
            <a:chOff x="288" y="2166"/>
            <a:chExt cx="2448" cy="1338"/>
          </a:xfrm>
        </p:grpSpPr>
        <p:sp>
          <p:nvSpPr>
            <p:cNvPr id="886792" name="Text Box 8"/>
            <p:cNvSpPr txBox="1">
              <a:spLocks noChangeArrowheads="1"/>
            </p:cNvSpPr>
            <p:nvPr/>
          </p:nvSpPr>
          <p:spPr bwMode="auto">
            <a:xfrm>
              <a:off x="288" y="2400"/>
              <a:ext cx="2448" cy="110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spcBef>
                  <a:spcPct val="0"/>
                </a:spcBef>
                <a:defRPr sz="2400">
                  <a:solidFill>
                    <a:schemeClr val="tx1"/>
                  </a:solidFill>
                  <a:latin typeface="Times" panose="02020603050405020304" pitchFamily="18" charset="0"/>
                </a:defRPr>
              </a:lvl1pPr>
              <a:lvl2pPr marL="2527300" eaLnBrk="0" hangingPunct="0">
                <a:spcBef>
                  <a:spcPct val="0"/>
                </a:spcBef>
                <a:defRPr sz="2400">
                  <a:solidFill>
                    <a:schemeClr val="tx1"/>
                  </a:solidFill>
                  <a:latin typeface="Times" panose="02020603050405020304" pitchFamily="18" charset="0"/>
                </a:defRPr>
              </a:lvl2pPr>
              <a:lvl3pPr marL="2641600" eaLnBrk="0" hangingPunct="0">
                <a:spcBef>
                  <a:spcPct val="0"/>
                </a:spcBef>
                <a:defRPr sz="2400">
                  <a:solidFill>
                    <a:schemeClr val="tx1"/>
                  </a:solidFill>
                  <a:latin typeface="Times" panose="02020603050405020304" pitchFamily="18" charset="0"/>
                </a:defRPr>
              </a:lvl3pPr>
              <a:lvl4pPr marL="2755900" eaLnBrk="0" hangingPunct="0">
                <a:spcBef>
                  <a:spcPct val="0"/>
                </a:spcBef>
                <a:defRPr sz="2400">
                  <a:solidFill>
                    <a:schemeClr val="tx1"/>
                  </a:solidFill>
                  <a:latin typeface="Times" panose="02020603050405020304" pitchFamily="18" charset="0"/>
                </a:defRPr>
              </a:lvl4pPr>
              <a:lvl5pPr marL="2870200" eaLnBrk="0" hangingPunct="0">
                <a:spcBef>
                  <a:spcPct val="0"/>
                </a:spcBef>
                <a:defRPr sz="2400">
                  <a:solidFill>
                    <a:schemeClr val="tx1"/>
                  </a:solidFill>
                  <a:latin typeface="Times" panose="02020603050405020304" pitchFamily="18" charset="0"/>
                </a:defRPr>
              </a:lvl5pPr>
              <a:lvl6pPr marL="3327400" eaLnBrk="0" fontAlgn="base" hangingPunct="0">
                <a:spcBef>
                  <a:spcPct val="0"/>
                </a:spcBef>
                <a:spcAft>
                  <a:spcPct val="0"/>
                </a:spcAft>
                <a:defRPr sz="2400">
                  <a:solidFill>
                    <a:schemeClr val="tx1"/>
                  </a:solidFill>
                  <a:latin typeface="Times" panose="02020603050405020304" pitchFamily="18" charset="0"/>
                </a:defRPr>
              </a:lvl6pPr>
              <a:lvl7pPr marL="3784600" eaLnBrk="0" fontAlgn="base" hangingPunct="0">
                <a:spcBef>
                  <a:spcPct val="0"/>
                </a:spcBef>
                <a:spcAft>
                  <a:spcPct val="0"/>
                </a:spcAft>
                <a:defRPr sz="2400">
                  <a:solidFill>
                    <a:schemeClr val="tx1"/>
                  </a:solidFill>
                  <a:latin typeface="Times" panose="02020603050405020304" pitchFamily="18" charset="0"/>
                </a:defRPr>
              </a:lvl7pPr>
              <a:lvl8pPr marL="4241800" eaLnBrk="0" fontAlgn="base" hangingPunct="0">
                <a:spcBef>
                  <a:spcPct val="0"/>
                </a:spcBef>
                <a:spcAft>
                  <a:spcPct val="0"/>
                </a:spcAft>
                <a:defRPr sz="2400">
                  <a:solidFill>
                    <a:schemeClr val="tx1"/>
                  </a:solidFill>
                  <a:latin typeface="Times" panose="02020603050405020304" pitchFamily="18" charset="0"/>
                </a:defRPr>
              </a:lvl8pPr>
              <a:lvl9pPr marL="46990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20000"/>
                </a:spcBef>
                <a:buFontTx/>
                <a:buChar char="•"/>
              </a:pPr>
              <a:r>
                <a:rPr lang="en-US" altLang="en-US" sz="2000">
                  <a:latin typeface="Arial" panose="020B0604020202020204" pitchFamily="34" charset="0"/>
                </a:rPr>
                <a:t>Brainstorm as many gendered roles as you can—both stereotypical and nonstereotypical variations.</a:t>
              </a:r>
            </a:p>
            <a:p>
              <a:pPr eaLnBrk="1" hangingPunct="1">
                <a:spcBef>
                  <a:spcPct val="20000"/>
                </a:spcBef>
                <a:buFontTx/>
                <a:buChar char="•"/>
              </a:pPr>
              <a:r>
                <a:rPr lang="en-US" altLang="en-US" sz="2000">
                  <a:latin typeface="Arial" panose="020B0604020202020204" pitchFamily="34" charset="0"/>
                </a:rPr>
                <a:t>Draw a card from the pile and find a partner.</a:t>
              </a:r>
            </a:p>
          </p:txBody>
        </p:sp>
        <p:sp>
          <p:nvSpPr>
            <p:cNvPr id="886793" name="Text Box 9"/>
            <p:cNvSpPr txBox="1">
              <a:spLocks noChangeArrowheads="1"/>
            </p:cNvSpPr>
            <p:nvPr/>
          </p:nvSpPr>
          <p:spPr bwMode="auto">
            <a:xfrm>
              <a:off x="288" y="2166"/>
              <a:ext cx="2448" cy="23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0"/>
                </a:spcBef>
                <a:defRPr sz="2400">
                  <a:solidFill>
                    <a:schemeClr val="tx1"/>
                  </a:solidFill>
                  <a:latin typeface="Times" panose="02020603050405020304" pitchFamily="18" charset="0"/>
                </a:defRPr>
              </a:lvl1pPr>
              <a:lvl2pPr marL="1028700" eaLnBrk="0" hangingPunct="0">
                <a:spcBef>
                  <a:spcPct val="0"/>
                </a:spcBef>
                <a:defRPr sz="2400">
                  <a:solidFill>
                    <a:schemeClr val="tx1"/>
                  </a:solidFill>
                  <a:latin typeface="Times" panose="02020603050405020304" pitchFamily="18" charset="0"/>
                </a:defRPr>
              </a:lvl2pPr>
              <a:lvl3pPr marL="1143000"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pPr>
              <a:r>
                <a:rPr lang="en-US" altLang="en-US" sz="2000" b="1">
                  <a:solidFill>
                    <a:srgbClr val="BF0000"/>
                  </a:solidFill>
                  <a:latin typeface="Arial" panose="020B0604020202020204" pitchFamily="34" charset="0"/>
                </a:rPr>
                <a:t>2. Initial Preparation</a:t>
              </a:r>
              <a:endParaRPr lang="en-US" altLang="en-US" sz="2000" b="1">
                <a:latin typeface="Arial" panose="020B0604020202020204" pitchFamily="34" charset="0"/>
              </a:endParaRPr>
            </a:p>
          </p:txBody>
        </p:sp>
      </p:grpSp>
      <p:sp>
        <p:nvSpPr>
          <p:cNvPr id="886795" name="AutoShape 11"/>
          <p:cNvSpPr>
            <a:spLocks noChangeArrowheads="1"/>
          </p:cNvSpPr>
          <p:nvPr/>
        </p:nvSpPr>
        <p:spPr bwMode="auto">
          <a:xfrm flipH="1" flipV="1">
            <a:off x="8458200" y="24384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886796" name="AutoShape 12"/>
          <p:cNvSpPr>
            <a:spLocks noChangeArrowheads="1"/>
          </p:cNvSpPr>
          <p:nvPr/>
        </p:nvSpPr>
        <p:spPr bwMode="auto">
          <a:xfrm flipH="1" flipV="1">
            <a:off x="4191000" y="59436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886795"/>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8" fill="hold" nodeType="afterEffect">
                                  <p:stCondLst>
                                    <p:cond delay="0"/>
                                  </p:stCondLst>
                                  <p:childTnLst>
                                    <p:set>
                                      <p:cBhvr>
                                        <p:cTn id="9" dur="1" fill="hold">
                                          <p:stCondLst>
                                            <p:cond delay="0"/>
                                          </p:stCondLst>
                                        </p:cTn>
                                        <p:tgtEl>
                                          <p:spTgt spid="886794"/>
                                        </p:tgtEl>
                                        <p:attrNameLst>
                                          <p:attrName>style.visibility</p:attrName>
                                        </p:attrNameLst>
                                      </p:cBhvr>
                                      <p:to>
                                        <p:strVal val="visible"/>
                                      </p:to>
                                    </p:set>
                                    <p:animEffect transition="in" filter="wipe(left)">
                                      <p:cBhvr>
                                        <p:cTn id="10" dur="500"/>
                                        <p:tgtEl>
                                          <p:spTgt spid="886794"/>
                                        </p:tgtEl>
                                      </p:cBhvr>
                                    </p:animEffec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886796"/>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886796"/>
                                        </p:tgtEl>
                                        <p:attrNameLst>
                                          <p:attrName>style.visibility</p:attrName>
                                        </p:attrNameLst>
                                      </p:cBhvr>
                                      <p:to>
                                        <p:strVal val="hidden"/>
                                      </p:to>
                                    </p:set>
                                  </p:childTnLst>
                                </p:cTn>
                              </p:par>
                            </p:childTnLst>
                          </p:cTn>
                        </p:par>
                        <p:par>
                          <p:cTn id="18" fill="hold" nodeType="afterGroup">
                            <p:stCondLst>
                              <p:cond delay="0"/>
                            </p:stCondLst>
                            <p:childTnLst>
                              <p:par>
                                <p:cTn id="19" presetID="22" presetClass="entr" presetSubtype="8" fill="hold" nodeType="afterEffect">
                                  <p:stCondLst>
                                    <p:cond delay="0"/>
                                  </p:stCondLst>
                                  <p:childTnLst>
                                    <p:set>
                                      <p:cBhvr>
                                        <p:cTn id="20" dur="1" fill="hold">
                                          <p:stCondLst>
                                            <p:cond delay="0"/>
                                          </p:stCondLst>
                                        </p:cTn>
                                        <p:tgtEl>
                                          <p:spTgt spid="886791"/>
                                        </p:tgtEl>
                                        <p:attrNameLst>
                                          <p:attrName>style.visibility</p:attrName>
                                        </p:attrNameLst>
                                      </p:cBhvr>
                                      <p:to>
                                        <p:strVal val="visible"/>
                                      </p:to>
                                    </p:set>
                                    <p:animEffect transition="in" filter="wipe(left)">
                                      <p:cBhvr>
                                        <p:cTn id="21" dur="500"/>
                                        <p:tgtEl>
                                          <p:spTgt spid="8867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6795" grpId="0" animBg="1"/>
      <p:bldP spid="886796" grpId="0" animBg="1"/>
      <p:bldP spid="886796" grpId="1"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890882" name="Group 2"/>
          <p:cNvGrpSpPr>
            <a:grpSpLocks/>
          </p:cNvGrpSpPr>
          <p:nvPr/>
        </p:nvGrpSpPr>
        <p:grpSpPr bwMode="auto">
          <a:xfrm>
            <a:off x="457200" y="1295400"/>
            <a:ext cx="4038600" cy="4572000"/>
            <a:chOff x="288" y="2166"/>
            <a:chExt cx="2448" cy="1338"/>
          </a:xfrm>
        </p:grpSpPr>
        <p:sp>
          <p:nvSpPr>
            <p:cNvPr id="890883" name="Text Box 3"/>
            <p:cNvSpPr txBox="1">
              <a:spLocks noChangeArrowheads="1"/>
            </p:cNvSpPr>
            <p:nvPr/>
          </p:nvSpPr>
          <p:spPr bwMode="auto">
            <a:xfrm>
              <a:off x="288" y="2400"/>
              <a:ext cx="2448" cy="1104"/>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spcBef>
                  <a:spcPct val="0"/>
                </a:spcBef>
                <a:defRPr sz="2400">
                  <a:solidFill>
                    <a:schemeClr val="tx1"/>
                  </a:solidFill>
                  <a:latin typeface="Times" panose="02020603050405020304" pitchFamily="18" charset="0"/>
                </a:defRPr>
              </a:lvl1pPr>
              <a:lvl2pPr marL="2527300" eaLnBrk="0" hangingPunct="0">
                <a:spcBef>
                  <a:spcPct val="0"/>
                </a:spcBef>
                <a:defRPr sz="2400">
                  <a:solidFill>
                    <a:schemeClr val="tx1"/>
                  </a:solidFill>
                  <a:latin typeface="Times" panose="02020603050405020304" pitchFamily="18" charset="0"/>
                </a:defRPr>
              </a:lvl2pPr>
              <a:lvl3pPr marL="2641600" eaLnBrk="0" hangingPunct="0">
                <a:spcBef>
                  <a:spcPct val="0"/>
                </a:spcBef>
                <a:defRPr sz="2400">
                  <a:solidFill>
                    <a:schemeClr val="tx1"/>
                  </a:solidFill>
                  <a:latin typeface="Times" panose="02020603050405020304" pitchFamily="18" charset="0"/>
                </a:defRPr>
              </a:lvl3pPr>
              <a:lvl4pPr marL="2755900" eaLnBrk="0" hangingPunct="0">
                <a:spcBef>
                  <a:spcPct val="0"/>
                </a:spcBef>
                <a:defRPr sz="2400">
                  <a:solidFill>
                    <a:schemeClr val="tx1"/>
                  </a:solidFill>
                  <a:latin typeface="Times" panose="02020603050405020304" pitchFamily="18" charset="0"/>
                </a:defRPr>
              </a:lvl4pPr>
              <a:lvl5pPr marL="2870200" eaLnBrk="0" hangingPunct="0">
                <a:spcBef>
                  <a:spcPct val="0"/>
                </a:spcBef>
                <a:defRPr sz="2400">
                  <a:solidFill>
                    <a:schemeClr val="tx1"/>
                  </a:solidFill>
                  <a:latin typeface="Times" panose="02020603050405020304" pitchFamily="18" charset="0"/>
                </a:defRPr>
              </a:lvl5pPr>
              <a:lvl6pPr marL="3327400" eaLnBrk="0" fontAlgn="base" hangingPunct="0">
                <a:spcBef>
                  <a:spcPct val="0"/>
                </a:spcBef>
                <a:spcAft>
                  <a:spcPct val="0"/>
                </a:spcAft>
                <a:defRPr sz="2400">
                  <a:solidFill>
                    <a:schemeClr val="tx1"/>
                  </a:solidFill>
                  <a:latin typeface="Times" panose="02020603050405020304" pitchFamily="18" charset="0"/>
                </a:defRPr>
              </a:lvl6pPr>
              <a:lvl7pPr marL="3784600" eaLnBrk="0" fontAlgn="base" hangingPunct="0">
                <a:spcBef>
                  <a:spcPct val="0"/>
                </a:spcBef>
                <a:spcAft>
                  <a:spcPct val="0"/>
                </a:spcAft>
                <a:defRPr sz="2400">
                  <a:solidFill>
                    <a:schemeClr val="tx1"/>
                  </a:solidFill>
                  <a:latin typeface="Times" panose="02020603050405020304" pitchFamily="18" charset="0"/>
                </a:defRPr>
              </a:lvl7pPr>
              <a:lvl8pPr marL="4241800" eaLnBrk="0" fontAlgn="base" hangingPunct="0">
                <a:spcBef>
                  <a:spcPct val="0"/>
                </a:spcBef>
                <a:spcAft>
                  <a:spcPct val="0"/>
                </a:spcAft>
                <a:defRPr sz="2400">
                  <a:solidFill>
                    <a:schemeClr val="tx1"/>
                  </a:solidFill>
                  <a:latin typeface="Times" panose="02020603050405020304" pitchFamily="18" charset="0"/>
                </a:defRPr>
              </a:lvl8pPr>
              <a:lvl9pPr marL="46990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20000"/>
                </a:spcBef>
                <a:buFontTx/>
                <a:buChar char="•"/>
              </a:pPr>
              <a:r>
                <a:rPr lang="en-US" altLang="en-US" sz="2000">
                  <a:latin typeface="Arial" panose="020B0604020202020204" pitchFamily="34" charset="0"/>
                </a:rPr>
                <a:t>Work with your partner to create a scenario using your gender stereotypes.</a:t>
              </a:r>
            </a:p>
            <a:p>
              <a:pPr eaLnBrk="1" hangingPunct="1">
                <a:spcBef>
                  <a:spcPct val="20000"/>
                </a:spcBef>
                <a:buFontTx/>
                <a:buChar char="•"/>
              </a:pPr>
              <a:r>
                <a:rPr lang="en-US" altLang="en-US" sz="2000">
                  <a:latin typeface="Arial" panose="020B0604020202020204" pitchFamily="34" charset="0"/>
                </a:rPr>
                <a:t>Think of five aspects of your role’s personality and behavior.</a:t>
              </a:r>
            </a:p>
            <a:p>
              <a:pPr eaLnBrk="1" hangingPunct="1">
                <a:spcBef>
                  <a:spcPct val="20000"/>
                </a:spcBef>
                <a:buFontTx/>
                <a:buChar char="•"/>
              </a:pPr>
              <a:r>
                <a:rPr lang="en-US" altLang="en-US" sz="2000">
                  <a:latin typeface="Arial" panose="020B0604020202020204" pitchFamily="34" charset="0"/>
                </a:rPr>
                <a:t>Create a scenario that showcases the aspects you and your partner have chosen.</a:t>
              </a:r>
            </a:p>
            <a:p>
              <a:pPr eaLnBrk="1" hangingPunct="1">
                <a:spcBef>
                  <a:spcPct val="20000"/>
                </a:spcBef>
                <a:buFontTx/>
                <a:buChar char="•"/>
              </a:pPr>
              <a:r>
                <a:rPr lang="en-US" altLang="en-US" sz="2000">
                  <a:latin typeface="Arial" panose="020B0604020202020204" pitchFamily="34" charset="0"/>
                </a:rPr>
                <a:t>Provide many clues.</a:t>
              </a:r>
            </a:p>
            <a:p>
              <a:pPr eaLnBrk="1" hangingPunct="1">
                <a:spcBef>
                  <a:spcPct val="20000"/>
                </a:spcBef>
                <a:buFontTx/>
                <a:buChar char="•"/>
              </a:pPr>
              <a:r>
                <a:rPr lang="en-US" altLang="en-US" sz="2000">
                  <a:latin typeface="Arial" panose="020B0604020202020204" pitchFamily="34" charset="0"/>
                </a:rPr>
                <a:t>Practice your script.</a:t>
              </a:r>
            </a:p>
          </p:txBody>
        </p:sp>
        <p:sp>
          <p:nvSpPr>
            <p:cNvPr id="890884" name="Text Box 4"/>
            <p:cNvSpPr txBox="1">
              <a:spLocks noChangeArrowheads="1"/>
            </p:cNvSpPr>
            <p:nvPr/>
          </p:nvSpPr>
          <p:spPr bwMode="auto">
            <a:xfrm>
              <a:off x="288" y="2166"/>
              <a:ext cx="2448" cy="234"/>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0"/>
                </a:spcBef>
                <a:defRPr sz="2400">
                  <a:solidFill>
                    <a:schemeClr val="tx1"/>
                  </a:solidFill>
                  <a:latin typeface="Times" panose="02020603050405020304" pitchFamily="18" charset="0"/>
                </a:defRPr>
              </a:lvl1pPr>
              <a:lvl2pPr marL="1028700" eaLnBrk="0" hangingPunct="0">
                <a:spcBef>
                  <a:spcPct val="0"/>
                </a:spcBef>
                <a:defRPr sz="2400">
                  <a:solidFill>
                    <a:schemeClr val="tx1"/>
                  </a:solidFill>
                  <a:latin typeface="Times" panose="02020603050405020304" pitchFamily="18" charset="0"/>
                </a:defRPr>
              </a:lvl2pPr>
              <a:lvl3pPr marL="1143000"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pPr>
              <a:r>
                <a:rPr lang="en-US" altLang="en-US" sz="2000" b="1">
                  <a:solidFill>
                    <a:srgbClr val="BF0000"/>
                  </a:solidFill>
                  <a:latin typeface="Arial" panose="020B0604020202020204" pitchFamily="34" charset="0"/>
                </a:rPr>
                <a:t>3. Creating the Scenarios</a:t>
              </a:r>
              <a:endParaRPr lang="en-US" altLang="en-US" sz="2000" b="1">
                <a:latin typeface="Arial" panose="020B0604020202020204" pitchFamily="34" charset="0"/>
              </a:endParaRPr>
            </a:p>
          </p:txBody>
        </p:sp>
      </p:grpSp>
      <p:sp>
        <p:nvSpPr>
          <p:cNvPr id="890885"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Simulation (cont'd.)</a:t>
            </a:r>
          </a:p>
        </p:txBody>
      </p:sp>
      <p:grpSp>
        <p:nvGrpSpPr>
          <p:cNvPr id="890886" name="Group 6"/>
          <p:cNvGrpSpPr>
            <a:grpSpLocks/>
          </p:cNvGrpSpPr>
          <p:nvPr/>
        </p:nvGrpSpPr>
        <p:grpSpPr bwMode="auto">
          <a:xfrm>
            <a:off x="4648200" y="1295400"/>
            <a:ext cx="4038600" cy="4495800"/>
            <a:chOff x="288" y="2166"/>
            <a:chExt cx="2448" cy="1338"/>
          </a:xfrm>
        </p:grpSpPr>
        <p:sp>
          <p:nvSpPr>
            <p:cNvPr id="890887" name="Text Box 7"/>
            <p:cNvSpPr txBox="1">
              <a:spLocks noChangeArrowheads="1"/>
            </p:cNvSpPr>
            <p:nvPr/>
          </p:nvSpPr>
          <p:spPr bwMode="auto">
            <a:xfrm>
              <a:off x="288" y="2400"/>
              <a:ext cx="2448" cy="110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spcBef>
                  <a:spcPct val="0"/>
                </a:spcBef>
                <a:defRPr sz="2400">
                  <a:solidFill>
                    <a:schemeClr val="tx1"/>
                  </a:solidFill>
                  <a:latin typeface="Times" panose="02020603050405020304" pitchFamily="18" charset="0"/>
                </a:defRPr>
              </a:lvl1pPr>
              <a:lvl2pPr marL="2527300" eaLnBrk="0" hangingPunct="0">
                <a:spcBef>
                  <a:spcPct val="0"/>
                </a:spcBef>
                <a:defRPr sz="2400">
                  <a:solidFill>
                    <a:schemeClr val="tx1"/>
                  </a:solidFill>
                  <a:latin typeface="Times" panose="02020603050405020304" pitchFamily="18" charset="0"/>
                </a:defRPr>
              </a:lvl2pPr>
              <a:lvl3pPr marL="2641600" eaLnBrk="0" hangingPunct="0">
                <a:spcBef>
                  <a:spcPct val="0"/>
                </a:spcBef>
                <a:defRPr sz="2400">
                  <a:solidFill>
                    <a:schemeClr val="tx1"/>
                  </a:solidFill>
                  <a:latin typeface="Times" panose="02020603050405020304" pitchFamily="18" charset="0"/>
                </a:defRPr>
              </a:lvl3pPr>
              <a:lvl4pPr marL="2755900" eaLnBrk="0" hangingPunct="0">
                <a:spcBef>
                  <a:spcPct val="0"/>
                </a:spcBef>
                <a:defRPr sz="2400">
                  <a:solidFill>
                    <a:schemeClr val="tx1"/>
                  </a:solidFill>
                  <a:latin typeface="Times" panose="02020603050405020304" pitchFamily="18" charset="0"/>
                </a:defRPr>
              </a:lvl4pPr>
              <a:lvl5pPr marL="2870200" eaLnBrk="0" hangingPunct="0">
                <a:spcBef>
                  <a:spcPct val="0"/>
                </a:spcBef>
                <a:defRPr sz="2400">
                  <a:solidFill>
                    <a:schemeClr val="tx1"/>
                  </a:solidFill>
                  <a:latin typeface="Times" panose="02020603050405020304" pitchFamily="18" charset="0"/>
                </a:defRPr>
              </a:lvl5pPr>
              <a:lvl6pPr marL="3327400" eaLnBrk="0" fontAlgn="base" hangingPunct="0">
                <a:spcBef>
                  <a:spcPct val="0"/>
                </a:spcBef>
                <a:spcAft>
                  <a:spcPct val="0"/>
                </a:spcAft>
                <a:defRPr sz="2400">
                  <a:solidFill>
                    <a:schemeClr val="tx1"/>
                  </a:solidFill>
                  <a:latin typeface="Times" panose="02020603050405020304" pitchFamily="18" charset="0"/>
                </a:defRPr>
              </a:lvl6pPr>
              <a:lvl7pPr marL="3784600" eaLnBrk="0" fontAlgn="base" hangingPunct="0">
                <a:spcBef>
                  <a:spcPct val="0"/>
                </a:spcBef>
                <a:spcAft>
                  <a:spcPct val="0"/>
                </a:spcAft>
                <a:defRPr sz="2400">
                  <a:solidFill>
                    <a:schemeClr val="tx1"/>
                  </a:solidFill>
                  <a:latin typeface="Times" panose="02020603050405020304" pitchFamily="18" charset="0"/>
                </a:defRPr>
              </a:lvl7pPr>
              <a:lvl8pPr marL="4241800" eaLnBrk="0" fontAlgn="base" hangingPunct="0">
                <a:spcBef>
                  <a:spcPct val="0"/>
                </a:spcBef>
                <a:spcAft>
                  <a:spcPct val="0"/>
                </a:spcAft>
                <a:defRPr sz="2400">
                  <a:solidFill>
                    <a:schemeClr val="tx1"/>
                  </a:solidFill>
                  <a:latin typeface="Times" panose="02020603050405020304" pitchFamily="18" charset="0"/>
                </a:defRPr>
              </a:lvl8pPr>
              <a:lvl9pPr marL="46990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20000"/>
                </a:spcBef>
                <a:buFontTx/>
                <a:buChar char="•"/>
              </a:pPr>
              <a:r>
                <a:rPr lang="en-US" altLang="en-US" sz="2000">
                  <a:latin typeface="Arial" panose="020B0604020202020204" pitchFamily="34" charset="0"/>
                </a:rPr>
                <a:t>As each group performs, look for identifying markers that will identify gender roles.</a:t>
              </a:r>
            </a:p>
            <a:p>
              <a:pPr eaLnBrk="1" hangingPunct="1">
                <a:spcBef>
                  <a:spcPct val="20000"/>
                </a:spcBef>
                <a:buFontTx/>
                <a:buChar char="•"/>
              </a:pPr>
              <a:r>
                <a:rPr lang="en-US" altLang="en-US" sz="2000">
                  <a:latin typeface="Arial" panose="020B0604020202020204" pitchFamily="34" charset="0"/>
                </a:rPr>
                <a:t>After each pair has presented their scenarios, match up willing participants to portray their gender types extemporaneously.</a:t>
              </a:r>
            </a:p>
            <a:p>
              <a:pPr eaLnBrk="1" hangingPunct="1">
                <a:spcBef>
                  <a:spcPct val="20000"/>
                </a:spcBef>
                <a:buFontTx/>
                <a:buChar char="•"/>
              </a:pPr>
              <a:r>
                <a:rPr lang="en-US" altLang="en-US" sz="2000">
                  <a:latin typeface="Arial" panose="020B0604020202020204" pitchFamily="34" charset="0"/>
                </a:rPr>
                <a:t>Try impromptu scenarios with three or four characters.</a:t>
              </a:r>
            </a:p>
          </p:txBody>
        </p:sp>
        <p:sp>
          <p:nvSpPr>
            <p:cNvPr id="890888" name="Text Box 8"/>
            <p:cNvSpPr txBox="1">
              <a:spLocks noChangeArrowheads="1"/>
            </p:cNvSpPr>
            <p:nvPr/>
          </p:nvSpPr>
          <p:spPr bwMode="auto">
            <a:xfrm>
              <a:off x="288" y="2166"/>
              <a:ext cx="2448" cy="23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0"/>
                </a:spcBef>
                <a:defRPr sz="2400">
                  <a:solidFill>
                    <a:schemeClr val="tx1"/>
                  </a:solidFill>
                  <a:latin typeface="Times" panose="02020603050405020304" pitchFamily="18" charset="0"/>
                </a:defRPr>
              </a:lvl1pPr>
              <a:lvl2pPr marL="1028700" eaLnBrk="0" hangingPunct="0">
                <a:spcBef>
                  <a:spcPct val="0"/>
                </a:spcBef>
                <a:defRPr sz="2400">
                  <a:solidFill>
                    <a:schemeClr val="tx1"/>
                  </a:solidFill>
                  <a:latin typeface="Times" panose="02020603050405020304" pitchFamily="18" charset="0"/>
                </a:defRPr>
              </a:lvl2pPr>
              <a:lvl3pPr marL="1143000"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pPr>
              <a:r>
                <a:rPr lang="en-US" altLang="en-US" sz="2000" b="1">
                  <a:solidFill>
                    <a:srgbClr val="BF0000"/>
                  </a:solidFill>
                  <a:latin typeface="Arial" panose="020B0604020202020204" pitchFamily="34" charset="0"/>
                </a:rPr>
                <a:t>4. Presenting and Observing the Scenarios</a:t>
              </a:r>
              <a:endParaRPr lang="en-US" altLang="en-US" sz="2000" b="1">
                <a:latin typeface="Arial" panose="020B0604020202020204" pitchFamily="34" charset="0"/>
              </a:endParaRPr>
            </a:p>
          </p:txBody>
        </p:sp>
      </p:grpSp>
      <p:sp>
        <p:nvSpPr>
          <p:cNvPr id="890889" name="AutoShape 9"/>
          <p:cNvSpPr>
            <a:spLocks noChangeArrowheads="1"/>
          </p:cNvSpPr>
          <p:nvPr/>
        </p:nvSpPr>
        <p:spPr bwMode="auto">
          <a:xfrm flipH="1" flipV="1">
            <a:off x="4191000" y="56388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890882"/>
                                        </p:tgtEl>
                                        <p:attrNameLst>
                                          <p:attrName>style.visibility</p:attrName>
                                        </p:attrNameLst>
                                      </p:cBhvr>
                                      <p:to>
                                        <p:strVal val="visible"/>
                                      </p:to>
                                    </p:set>
                                    <p:animEffect transition="in" filter="wipe(left)">
                                      <p:cBhvr>
                                        <p:cTn id="7" dur="500"/>
                                        <p:tgtEl>
                                          <p:spTgt spid="890882"/>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89088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890889"/>
                                        </p:tgtEl>
                                        <p:attrNameLst>
                                          <p:attrName>style.visibility</p:attrName>
                                        </p:attrNameLst>
                                      </p:cBhvr>
                                      <p:to>
                                        <p:strVal val="hidden"/>
                                      </p:to>
                                    </p:set>
                                  </p:childTnLst>
                                </p:cTn>
                              </p:par>
                            </p:childTnLst>
                          </p:cTn>
                        </p:par>
                        <p:par>
                          <p:cTn id="15" fill="hold" nodeType="afterGroup">
                            <p:stCondLst>
                              <p:cond delay="0"/>
                            </p:stCondLst>
                            <p:childTnLst>
                              <p:par>
                                <p:cTn id="16" presetID="22" presetClass="entr" presetSubtype="8" fill="hold" nodeType="afterEffect">
                                  <p:stCondLst>
                                    <p:cond delay="0"/>
                                  </p:stCondLst>
                                  <p:childTnLst>
                                    <p:set>
                                      <p:cBhvr>
                                        <p:cTn id="17" dur="1" fill="hold">
                                          <p:stCondLst>
                                            <p:cond delay="0"/>
                                          </p:stCondLst>
                                        </p:cTn>
                                        <p:tgtEl>
                                          <p:spTgt spid="890886"/>
                                        </p:tgtEl>
                                        <p:attrNameLst>
                                          <p:attrName>style.visibility</p:attrName>
                                        </p:attrNameLst>
                                      </p:cBhvr>
                                      <p:to>
                                        <p:strVal val="visible"/>
                                      </p:to>
                                    </p:set>
                                    <p:animEffect transition="in" filter="wipe(left)">
                                      <p:cBhvr>
                                        <p:cTn id="18" dur="500"/>
                                        <p:tgtEl>
                                          <p:spTgt spid="8908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889" grpId="0" animBg="1"/>
      <p:bldP spid="890889" grpId="1"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961538" name="Group 2"/>
          <p:cNvGrpSpPr>
            <a:grpSpLocks/>
          </p:cNvGrpSpPr>
          <p:nvPr/>
        </p:nvGrpSpPr>
        <p:grpSpPr bwMode="auto">
          <a:xfrm>
            <a:off x="457200" y="1295400"/>
            <a:ext cx="8229600" cy="3200400"/>
            <a:chOff x="288" y="2166"/>
            <a:chExt cx="2448" cy="1338"/>
          </a:xfrm>
        </p:grpSpPr>
        <p:sp>
          <p:nvSpPr>
            <p:cNvPr id="961539" name="Text Box 3"/>
            <p:cNvSpPr txBox="1">
              <a:spLocks noChangeArrowheads="1"/>
            </p:cNvSpPr>
            <p:nvPr/>
          </p:nvSpPr>
          <p:spPr bwMode="auto">
            <a:xfrm>
              <a:off x="288" y="2400"/>
              <a:ext cx="2448" cy="1104"/>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spcBef>
                  <a:spcPct val="0"/>
                </a:spcBef>
                <a:defRPr sz="2400">
                  <a:solidFill>
                    <a:schemeClr val="tx1"/>
                  </a:solidFill>
                  <a:latin typeface="Times" panose="02020603050405020304" pitchFamily="18" charset="0"/>
                </a:defRPr>
              </a:lvl1pPr>
              <a:lvl2pPr marL="2527300" eaLnBrk="0" hangingPunct="0">
                <a:spcBef>
                  <a:spcPct val="0"/>
                </a:spcBef>
                <a:defRPr sz="2400">
                  <a:solidFill>
                    <a:schemeClr val="tx1"/>
                  </a:solidFill>
                  <a:latin typeface="Times" panose="02020603050405020304" pitchFamily="18" charset="0"/>
                </a:defRPr>
              </a:lvl2pPr>
              <a:lvl3pPr marL="2641600" eaLnBrk="0" hangingPunct="0">
                <a:spcBef>
                  <a:spcPct val="0"/>
                </a:spcBef>
                <a:defRPr sz="2400">
                  <a:solidFill>
                    <a:schemeClr val="tx1"/>
                  </a:solidFill>
                  <a:latin typeface="Times" panose="02020603050405020304" pitchFamily="18" charset="0"/>
                </a:defRPr>
              </a:lvl3pPr>
              <a:lvl4pPr marL="2755900" eaLnBrk="0" hangingPunct="0">
                <a:spcBef>
                  <a:spcPct val="0"/>
                </a:spcBef>
                <a:defRPr sz="2400">
                  <a:solidFill>
                    <a:schemeClr val="tx1"/>
                  </a:solidFill>
                  <a:latin typeface="Times" panose="02020603050405020304" pitchFamily="18" charset="0"/>
                </a:defRPr>
              </a:lvl4pPr>
              <a:lvl5pPr marL="2870200" eaLnBrk="0" hangingPunct="0">
                <a:spcBef>
                  <a:spcPct val="0"/>
                </a:spcBef>
                <a:defRPr sz="2400">
                  <a:solidFill>
                    <a:schemeClr val="tx1"/>
                  </a:solidFill>
                  <a:latin typeface="Times" panose="02020603050405020304" pitchFamily="18" charset="0"/>
                </a:defRPr>
              </a:lvl5pPr>
              <a:lvl6pPr marL="3327400" eaLnBrk="0" fontAlgn="base" hangingPunct="0">
                <a:spcBef>
                  <a:spcPct val="0"/>
                </a:spcBef>
                <a:spcAft>
                  <a:spcPct val="0"/>
                </a:spcAft>
                <a:defRPr sz="2400">
                  <a:solidFill>
                    <a:schemeClr val="tx1"/>
                  </a:solidFill>
                  <a:latin typeface="Times" panose="02020603050405020304" pitchFamily="18" charset="0"/>
                </a:defRPr>
              </a:lvl6pPr>
              <a:lvl7pPr marL="3784600" eaLnBrk="0" fontAlgn="base" hangingPunct="0">
                <a:spcBef>
                  <a:spcPct val="0"/>
                </a:spcBef>
                <a:spcAft>
                  <a:spcPct val="0"/>
                </a:spcAft>
                <a:defRPr sz="2400">
                  <a:solidFill>
                    <a:schemeClr val="tx1"/>
                  </a:solidFill>
                  <a:latin typeface="Times" panose="02020603050405020304" pitchFamily="18" charset="0"/>
                </a:defRPr>
              </a:lvl7pPr>
              <a:lvl8pPr marL="4241800" eaLnBrk="0" fontAlgn="base" hangingPunct="0">
                <a:spcBef>
                  <a:spcPct val="0"/>
                </a:spcBef>
                <a:spcAft>
                  <a:spcPct val="0"/>
                </a:spcAft>
                <a:defRPr sz="2400">
                  <a:solidFill>
                    <a:schemeClr val="tx1"/>
                  </a:solidFill>
                  <a:latin typeface="Times" panose="02020603050405020304" pitchFamily="18" charset="0"/>
                </a:defRPr>
              </a:lvl8pPr>
              <a:lvl9pPr marL="46990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20000"/>
                </a:spcBef>
                <a:buFontTx/>
                <a:buChar char="•"/>
              </a:pPr>
              <a:r>
                <a:rPr lang="en-US" altLang="en-US" sz="2000">
                  <a:latin typeface="Arial" panose="020B0604020202020204" pitchFamily="34" charset="0"/>
                </a:rPr>
                <a:t>As a class, discuss the following:</a:t>
              </a:r>
            </a:p>
            <a:p>
              <a:pPr eaLnBrk="1" hangingPunct="1">
                <a:spcBef>
                  <a:spcPct val="20000"/>
                </a:spcBef>
                <a:buFontTx/>
                <a:buChar char="•"/>
              </a:pPr>
              <a:r>
                <a:rPr lang="en-US" altLang="en-US" sz="2000">
                  <a:latin typeface="Arial" panose="020B0604020202020204" pitchFamily="34" charset="0"/>
                </a:rPr>
                <a:t>Were the stereotypical gender types easier to identify than those that were nontraditional? Why?</a:t>
              </a:r>
            </a:p>
            <a:p>
              <a:pPr eaLnBrk="1" hangingPunct="1">
                <a:spcBef>
                  <a:spcPct val="20000"/>
                </a:spcBef>
                <a:buFontTx/>
                <a:buChar char="•"/>
              </a:pPr>
              <a:r>
                <a:rPr lang="en-US" altLang="en-US" sz="2000">
                  <a:latin typeface="Arial" panose="020B0604020202020204" pitchFamily="34" charset="0"/>
                </a:rPr>
                <a:t>What aspects made it easiest to identify a gender role?</a:t>
              </a:r>
            </a:p>
            <a:p>
              <a:pPr eaLnBrk="1" hangingPunct="1">
                <a:spcBef>
                  <a:spcPct val="20000"/>
                </a:spcBef>
                <a:buFontTx/>
                <a:buChar char="•"/>
              </a:pPr>
              <a:r>
                <a:rPr lang="en-US" altLang="en-US" sz="2000">
                  <a:latin typeface="Arial" panose="020B0604020202020204" pitchFamily="34" charset="0"/>
                </a:rPr>
                <a:t>What was revealed in the scenarios?</a:t>
              </a:r>
            </a:p>
          </p:txBody>
        </p:sp>
        <p:sp>
          <p:nvSpPr>
            <p:cNvPr id="961540" name="Text Box 4"/>
            <p:cNvSpPr txBox="1">
              <a:spLocks noChangeArrowheads="1"/>
            </p:cNvSpPr>
            <p:nvPr/>
          </p:nvSpPr>
          <p:spPr bwMode="auto">
            <a:xfrm>
              <a:off x="288" y="2166"/>
              <a:ext cx="2448" cy="234"/>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0"/>
                </a:spcBef>
                <a:defRPr sz="2400">
                  <a:solidFill>
                    <a:schemeClr val="tx1"/>
                  </a:solidFill>
                  <a:latin typeface="Times" panose="02020603050405020304" pitchFamily="18" charset="0"/>
                </a:defRPr>
              </a:lvl1pPr>
              <a:lvl2pPr marL="1028700" eaLnBrk="0" hangingPunct="0">
                <a:spcBef>
                  <a:spcPct val="0"/>
                </a:spcBef>
                <a:defRPr sz="2400">
                  <a:solidFill>
                    <a:schemeClr val="tx1"/>
                  </a:solidFill>
                  <a:latin typeface="Times" panose="02020603050405020304" pitchFamily="18" charset="0"/>
                </a:defRPr>
              </a:lvl2pPr>
              <a:lvl3pPr marL="1143000"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pPr>
              <a:r>
                <a:rPr lang="en-US" altLang="en-US" sz="2000" b="1">
                  <a:solidFill>
                    <a:srgbClr val="BF0000"/>
                  </a:solidFill>
                  <a:latin typeface="Arial" panose="020B0604020202020204" pitchFamily="34" charset="0"/>
                </a:rPr>
                <a:t>5. Discussion</a:t>
              </a:r>
              <a:endParaRPr lang="en-US" altLang="en-US" sz="2000" b="1">
                <a:latin typeface="Arial" panose="020B0604020202020204" pitchFamily="34" charset="0"/>
              </a:endParaRPr>
            </a:p>
          </p:txBody>
        </p:sp>
      </p:grpSp>
      <p:sp>
        <p:nvSpPr>
          <p:cNvPr id="961541"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Simulation (cont'd.)</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961538"/>
                                        </p:tgtEl>
                                        <p:attrNameLst>
                                          <p:attrName>style.visibility</p:attrName>
                                        </p:attrNameLst>
                                      </p:cBhvr>
                                      <p:to>
                                        <p:strVal val="visible"/>
                                      </p:to>
                                    </p:set>
                                    <p:animEffect transition="in" filter="wipe(left)">
                                      <p:cBhvr>
                                        <p:cTn id="7" dur="500"/>
                                        <p:tgtEl>
                                          <p:spTgt spid="9615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594947" name="Rectangle 3"/>
          <p:cNvSpPr>
            <a:spLocks noChangeArrowheads="1"/>
          </p:cNvSpPr>
          <p:nvPr/>
        </p:nvSpPr>
        <p:spPr bwMode="auto">
          <a:xfrm>
            <a:off x="457200" y="3276600"/>
            <a:ext cx="8229600" cy="19812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Reading Focus</a:t>
            </a:r>
            <a:endParaRPr lang="en-US" altLang="en-US" sz="2400" b="1"/>
          </a:p>
          <a:p>
            <a:pPr algn="l">
              <a:lnSpc>
                <a:spcPct val="100000"/>
              </a:lnSpc>
              <a:spcBef>
                <a:spcPct val="0"/>
              </a:spcBef>
              <a:spcAft>
                <a:spcPct val="30000"/>
              </a:spcAft>
              <a:buFontTx/>
              <a:buChar char="•"/>
            </a:pPr>
            <a:r>
              <a:rPr lang="en-US" altLang="en-US" sz="2000"/>
              <a:t>What is a gender role? What is a gender stereotype?</a:t>
            </a:r>
          </a:p>
          <a:p>
            <a:pPr algn="l">
              <a:lnSpc>
                <a:spcPct val="100000"/>
              </a:lnSpc>
              <a:spcBef>
                <a:spcPct val="0"/>
              </a:spcBef>
              <a:spcAft>
                <a:spcPct val="30000"/>
              </a:spcAft>
              <a:buFontTx/>
              <a:buChar char="•"/>
            </a:pPr>
            <a:r>
              <a:rPr lang="en-US" altLang="en-US" sz="2000"/>
              <a:t>What differences characterize men and women?</a:t>
            </a:r>
          </a:p>
          <a:p>
            <a:pPr algn="l">
              <a:lnSpc>
                <a:spcPct val="100000"/>
              </a:lnSpc>
              <a:spcBef>
                <a:spcPct val="0"/>
              </a:spcBef>
              <a:spcAft>
                <a:spcPct val="30000"/>
              </a:spcAft>
              <a:buFontTx/>
              <a:buChar char="•"/>
            </a:pPr>
            <a:r>
              <a:rPr lang="en-US" altLang="en-US" sz="2000"/>
              <a:t>Do gender roles cause or reflect personality differences between men and women?</a:t>
            </a:r>
          </a:p>
        </p:txBody>
      </p:sp>
      <p:sp>
        <p:nvSpPr>
          <p:cNvPr id="594948" name="Rectangle 4"/>
          <p:cNvSpPr>
            <a:spLocks noChangeArrowheads="1"/>
          </p:cNvSpPr>
          <p:nvPr/>
        </p:nvSpPr>
        <p:spPr bwMode="auto">
          <a:xfrm>
            <a:off x="457200" y="1447800"/>
            <a:ext cx="8229600" cy="16002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400" b="1">
                <a:solidFill>
                  <a:srgbClr val="BF0000"/>
                </a:solidFill>
              </a:rPr>
              <a:t>Main Idea</a:t>
            </a:r>
            <a:endParaRPr lang="en-US" altLang="en-US" sz="2400" b="1"/>
          </a:p>
          <a:p>
            <a:pPr algn="l">
              <a:lnSpc>
                <a:spcPct val="100000"/>
              </a:lnSpc>
              <a:spcBef>
                <a:spcPct val="0"/>
              </a:spcBef>
              <a:spcAft>
                <a:spcPct val="30000"/>
              </a:spcAft>
            </a:pPr>
            <a:r>
              <a:rPr lang="en-US" altLang="en-US" sz="2000"/>
              <a:t>Some psychological differences between males and females are the product of biology and some are learned.</a:t>
            </a:r>
          </a:p>
        </p:txBody>
      </p:sp>
      <p:sp>
        <p:nvSpPr>
          <p:cNvPr id="594949"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Gender Roles and Differences</a:t>
            </a:r>
          </a:p>
        </p:txBody>
      </p:sp>
      <p:sp>
        <p:nvSpPr>
          <p:cNvPr id="594950" name="AutoShape 6"/>
          <p:cNvSpPr>
            <a:spLocks noChangeArrowheads="1"/>
          </p:cNvSpPr>
          <p:nvPr/>
        </p:nvSpPr>
        <p:spPr bwMode="auto">
          <a:xfrm flipH="1" flipV="1">
            <a:off x="8458200" y="3097213"/>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94950"/>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594947"/>
                                        </p:tgtEl>
                                        <p:attrNameLst>
                                          <p:attrName>style.visibility</p:attrName>
                                        </p:attrNameLst>
                                      </p:cBhvr>
                                      <p:to>
                                        <p:strVal val="visible"/>
                                      </p:to>
                                    </p:set>
                                    <p:animEffect transition="in" filter="wipe(up)">
                                      <p:cBhvr>
                                        <p:cTn id="10" dur="500"/>
                                        <p:tgtEl>
                                          <p:spTgt spid="5949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947" grpId="0" animBg="1"/>
      <p:bldP spid="59495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4"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pic>
        <p:nvPicPr>
          <p:cNvPr id="596998" name="Picture 6" descr="psych_44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4325" y="1358900"/>
            <a:ext cx="7610475" cy="4273550"/>
          </a:xfrm>
          <a:prstGeom prst="rect">
            <a:avLst/>
          </a:prstGeom>
          <a:noFill/>
          <a:extLst>
            <a:ext uri="{909E8E84-426E-40DD-AFC4-6F175D3DCCD1}">
              <a14:hiddenFill xmlns:a14="http://schemas.microsoft.com/office/drawing/2010/main">
                <a:solidFill>
                  <a:srgbClr val="FFFFFF"/>
                </a:solidFill>
              </a14:hiddenFill>
            </a:ext>
          </a:extLst>
        </p:spPr>
      </p:pic>
      <p:sp>
        <p:nvSpPr>
          <p:cNvPr id="597000" name="Text Box 8"/>
          <p:cNvSpPr txBox="1">
            <a:spLocks noChangeArrowheads="1"/>
          </p:cNvSpPr>
          <p:nvPr/>
        </p:nvSpPr>
        <p:spPr bwMode="auto">
          <a:xfrm>
            <a:off x="6096000" y="2286000"/>
            <a:ext cx="2667000" cy="1296988"/>
          </a:xfrm>
          <a:prstGeom prst="rect">
            <a:avLst/>
          </a:prstGeom>
          <a:gradFill rotWithShape="1">
            <a:gsLst>
              <a:gs pos="0">
                <a:srgbClr val="5E8EF8"/>
              </a:gs>
              <a:gs pos="100000">
                <a:srgbClr val="5E8EF8">
                  <a:gamma/>
                  <a:tint val="19216"/>
                  <a:invGamma/>
                </a:srgbClr>
              </a:gs>
            </a:gsLst>
            <a:lin ang="0" scaled="1"/>
          </a:gradFill>
          <a:ln>
            <a:noFill/>
          </a:ln>
          <a:effectLst/>
          <a:extLst>
            <a:ext uri="{91240B29-F687-4F45-9708-019B960494DF}">
              <a14:hiddenLine xmlns:a14="http://schemas.microsoft.com/office/drawing/2010/main" w="9525" algn="ctr">
                <a:solidFill>
                  <a:srgbClr val="FFFF99"/>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p>
            <a:pPr>
              <a:spcBef>
                <a:spcPct val="50000"/>
              </a:spcBef>
            </a:pPr>
            <a:r>
              <a:rPr lang="en-US" altLang="en-US" sz="2400" b="1"/>
              <a:t>How do gender roles affect career success?</a:t>
            </a:r>
          </a:p>
        </p:txBody>
      </p:sp>
      <p:pic>
        <p:nvPicPr>
          <p:cNvPr id="597001" name="Picture 9" descr="psych_closeu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533400"/>
            <a:ext cx="1219200" cy="6794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afterEffect">
                                  <p:stCondLst>
                                    <p:cond delay="0"/>
                                  </p:stCondLst>
                                  <p:childTnLst>
                                    <p:set>
                                      <p:cBhvr>
                                        <p:cTn id="6" dur="1" fill="hold">
                                          <p:stCondLst>
                                            <p:cond delay="0"/>
                                          </p:stCondLst>
                                        </p:cTn>
                                        <p:tgtEl>
                                          <p:spTgt spid="596998"/>
                                        </p:tgtEl>
                                        <p:attrNameLst>
                                          <p:attrName>style.visibility</p:attrName>
                                        </p:attrNameLst>
                                      </p:cBhvr>
                                      <p:to>
                                        <p:strVal val="visible"/>
                                      </p:to>
                                    </p:set>
                                    <p:animEffect transition="in" filter="fade">
                                      <p:cBhvr>
                                        <p:cTn id="7" dur="1000"/>
                                        <p:tgtEl>
                                          <p:spTgt spid="596998"/>
                                        </p:tgtEl>
                                      </p:cBhvr>
                                    </p:animEffect>
                                    <p:anim calcmode="lin" valueType="num">
                                      <p:cBhvr>
                                        <p:cTn id="8" dur="1000" fill="hold"/>
                                        <p:tgtEl>
                                          <p:spTgt spid="596998"/>
                                        </p:tgtEl>
                                        <p:attrNameLst>
                                          <p:attrName>ppt_x</p:attrName>
                                        </p:attrNameLst>
                                      </p:cBhvr>
                                      <p:tavLst>
                                        <p:tav tm="0">
                                          <p:val>
                                            <p:strVal val="#ppt_x"/>
                                          </p:val>
                                        </p:tav>
                                        <p:tav tm="100000">
                                          <p:val>
                                            <p:strVal val="#ppt_x"/>
                                          </p:val>
                                        </p:tav>
                                      </p:tavLst>
                                    </p:anim>
                                    <p:anim calcmode="lin" valueType="num">
                                      <p:cBhvr>
                                        <p:cTn id="9" dur="1000" fill="hold"/>
                                        <p:tgtEl>
                                          <p:spTgt spid="596998"/>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597000"/>
                                        </p:tgtEl>
                                        <p:attrNameLst>
                                          <p:attrName>style.visibility</p:attrName>
                                        </p:attrNameLst>
                                      </p:cBhvr>
                                      <p:to>
                                        <p:strVal val="visible"/>
                                      </p:to>
                                    </p:set>
                                    <p:animEffect transition="in" filter="wipe(left)">
                                      <p:cBhvr>
                                        <p:cTn id="13" dur="500"/>
                                        <p:tgtEl>
                                          <p:spTgt spid="5970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7000"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5634" name="Text Box 2"/>
          <p:cNvSpPr txBox="1">
            <a:spLocks noChangeArrowheads="1"/>
          </p:cNvSpPr>
          <p:nvPr/>
        </p:nvSpPr>
        <p:spPr bwMode="auto">
          <a:xfrm>
            <a:off x="457200" y="1143000"/>
            <a:ext cx="8229600" cy="1447800"/>
          </a:xfrm>
          <a:prstGeom prst="rect">
            <a:avLst/>
          </a:prstGeom>
          <a:solidFill>
            <a:srgbClr val="F9F5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0"/>
              </a:spcBef>
              <a:defRPr sz="2400">
                <a:solidFill>
                  <a:schemeClr val="tx1"/>
                </a:solidFill>
                <a:latin typeface="Times" panose="02020603050405020304" pitchFamily="18" charset="0"/>
              </a:defRPr>
            </a:lvl1pPr>
            <a:lvl2pPr marL="114300" eaLnBrk="0" hangingPunct="0">
              <a:spcBef>
                <a:spcPct val="0"/>
              </a:spcBef>
              <a:defRPr sz="2400">
                <a:solidFill>
                  <a:schemeClr val="tx1"/>
                </a:solidFill>
                <a:latin typeface="Times" panose="02020603050405020304" pitchFamily="18" charset="0"/>
              </a:defRPr>
            </a:lvl2pPr>
            <a:lvl3pPr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20000"/>
              </a:lnSpc>
              <a:spcBef>
                <a:spcPct val="20000"/>
              </a:spcBef>
            </a:pPr>
            <a:r>
              <a:rPr lang="en-US" altLang="en-US" b="1">
                <a:latin typeface="Arial" panose="020B0604020202020204" pitchFamily="34" charset="0"/>
              </a:rPr>
              <a:t>Gender</a:t>
            </a:r>
            <a:r>
              <a:rPr lang="en-US" altLang="en-US">
                <a:latin typeface="Arial" panose="020B0604020202020204" pitchFamily="34" charset="0"/>
              </a:rPr>
              <a:t> refers to the sex of an individual, either male or female. Like hair color and eye color, gender is a biological trait that is fixed by the genes before birth.</a:t>
            </a:r>
          </a:p>
        </p:txBody>
      </p:sp>
      <p:grpSp>
        <p:nvGrpSpPr>
          <p:cNvPr id="965635" name="Group 3"/>
          <p:cNvGrpSpPr>
            <a:grpSpLocks/>
          </p:cNvGrpSpPr>
          <p:nvPr/>
        </p:nvGrpSpPr>
        <p:grpSpPr bwMode="auto">
          <a:xfrm>
            <a:off x="457200" y="2667000"/>
            <a:ext cx="4038600" cy="3429000"/>
            <a:chOff x="288" y="2166"/>
            <a:chExt cx="2448" cy="1338"/>
          </a:xfrm>
        </p:grpSpPr>
        <p:sp>
          <p:nvSpPr>
            <p:cNvPr id="965636" name="Text Box 4"/>
            <p:cNvSpPr txBox="1">
              <a:spLocks noChangeArrowheads="1"/>
            </p:cNvSpPr>
            <p:nvPr/>
          </p:nvSpPr>
          <p:spPr bwMode="auto">
            <a:xfrm>
              <a:off x="288" y="2400"/>
              <a:ext cx="2448" cy="1104"/>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spcBef>
                  <a:spcPct val="0"/>
                </a:spcBef>
                <a:defRPr sz="2400">
                  <a:solidFill>
                    <a:schemeClr val="tx1"/>
                  </a:solidFill>
                  <a:latin typeface="Times" panose="02020603050405020304" pitchFamily="18" charset="0"/>
                </a:defRPr>
              </a:lvl1pPr>
              <a:lvl2pPr marL="2527300" eaLnBrk="0" hangingPunct="0">
                <a:spcBef>
                  <a:spcPct val="0"/>
                </a:spcBef>
                <a:defRPr sz="2400">
                  <a:solidFill>
                    <a:schemeClr val="tx1"/>
                  </a:solidFill>
                  <a:latin typeface="Times" panose="02020603050405020304" pitchFamily="18" charset="0"/>
                </a:defRPr>
              </a:lvl2pPr>
              <a:lvl3pPr marL="2641600" eaLnBrk="0" hangingPunct="0">
                <a:spcBef>
                  <a:spcPct val="0"/>
                </a:spcBef>
                <a:defRPr sz="2400">
                  <a:solidFill>
                    <a:schemeClr val="tx1"/>
                  </a:solidFill>
                  <a:latin typeface="Times" panose="02020603050405020304" pitchFamily="18" charset="0"/>
                </a:defRPr>
              </a:lvl3pPr>
              <a:lvl4pPr marL="2755900" eaLnBrk="0" hangingPunct="0">
                <a:spcBef>
                  <a:spcPct val="0"/>
                </a:spcBef>
                <a:defRPr sz="2400">
                  <a:solidFill>
                    <a:schemeClr val="tx1"/>
                  </a:solidFill>
                  <a:latin typeface="Times" panose="02020603050405020304" pitchFamily="18" charset="0"/>
                </a:defRPr>
              </a:lvl4pPr>
              <a:lvl5pPr marL="2870200" eaLnBrk="0" hangingPunct="0">
                <a:spcBef>
                  <a:spcPct val="0"/>
                </a:spcBef>
                <a:defRPr sz="2400">
                  <a:solidFill>
                    <a:schemeClr val="tx1"/>
                  </a:solidFill>
                  <a:latin typeface="Times" panose="02020603050405020304" pitchFamily="18" charset="0"/>
                </a:defRPr>
              </a:lvl5pPr>
              <a:lvl6pPr marL="3327400" eaLnBrk="0" fontAlgn="base" hangingPunct="0">
                <a:spcBef>
                  <a:spcPct val="0"/>
                </a:spcBef>
                <a:spcAft>
                  <a:spcPct val="0"/>
                </a:spcAft>
                <a:defRPr sz="2400">
                  <a:solidFill>
                    <a:schemeClr val="tx1"/>
                  </a:solidFill>
                  <a:latin typeface="Times" panose="02020603050405020304" pitchFamily="18" charset="0"/>
                </a:defRPr>
              </a:lvl6pPr>
              <a:lvl7pPr marL="3784600" eaLnBrk="0" fontAlgn="base" hangingPunct="0">
                <a:spcBef>
                  <a:spcPct val="0"/>
                </a:spcBef>
                <a:spcAft>
                  <a:spcPct val="0"/>
                </a:spcAft>
                <a:defRPr sz="2400">
                  <a:solidFill>
                    <a:schemeClr val="tx1"/>
                  </a:solidFill>
                  <a:latin typeface="Times" panose="02020603050405020304" pitchFamily="18" charset="0"/>
                </a:defRPr>
              </a:lvl7pPr>
              <a:lvl8pPr marL="4241800" eaLnBrk="0" fontAlgn="base" hangingPunct="0">
                <a:spcBef>
                  <a:spcPct val="0"/>
                </a:spcBef>
                <a:spcAft>
                  <a:spcPct val="0"/>
                </a:spcAft>
                <a:defRPr sz="2400">
                  <a:solidFill>
                    <a:schemeClr val="tx1"/>
                  </a:solidFill>
                  <a:latin typeface="Times" panose="02020603050405020304" pitchFamily="18" charset="0"/>
                </a:defRPr>
              </a:lvl8pPr>
              <a:lvl9pPr marL="46990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20000"/>
                </a:spcBef>
                <a:buFontTx/>
                <a:buChar char="•"/>
              </a:pPr>
              <a:r>
                <a:rPr lang="en-US" altLang="en-US" sz="2000">
                  <a:latin typeface="Arial" panose="020B0604020202020204" pitchFamily="34" charset="0"/>
                </a:rPr>
                <a:t>Widely accepted societal expectations about how males and females should behave.</a:t>
              </a:r>
            </a:p>
            <a:p>
              <a:pPr eaLnBrk="1" hangingPunct="1">
                <a:spcBef>
                  <a:spcPct val="20000"/>
                </a:spcBef>
                <a:buFontTx/>
                <a:buChar char="•"/>
              </a:pPr>
              <a:r>
                <a:rPr lang="en-US" altLang="en-US" sz="2000">
                  <a:latin typeface="Arial" panose="020B0604020202020204" pitchFamily="34" charset="0"/>
                </a:rPr>
                <a:t>Unlike gender itself, gender roles are not genetically determined.</a:t>
              </a:r>
            </a:p>
            <a:p>
              <a:pPr eaLnBrk="1" hangingPunct="1">
                <a:spcBef>
                  <a:spcPct val="20000"/>
                </a:spcBef>
                <a:buFontTx/>
                <a:buChar char="•"/>
              </a:pPr>
              <a:r>
                <a:rPr lang="en-US" altLang="en-US" sz="2000">
                  <a:latin typeface="Arial" panose="020B0604020202020204" pitchFamily="34" charset="0"/>
                </a:rPr>
                <a:t>Gender roles can describe behavior or dictate it.</a:t>
              </a:r>
            </a:p>
          </p:txBody>
        </p:sp>
        <p:sp>
          <p:nvSpPr>
            <p:cNvPr id="965637" name="Text Box 5"/>
            <p:cNvSpPr txBox="1">
              <a:spLocks noChangeArrowheads="1"/>
            </p:cNvSpPr>
            <p:nvPr/>
          </p:nvSpPr>
          <p:spPr bwMode="auto">
            <a:xfrm>
              <a:off x="288" y="2166"/>
              <a:ext cx="2448" cy="234"/>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0"/>
                </a:spcBef>
                <a:defRPr sz="2400">
                  <a:solidFill>
                    <a:schemeClr val="tx1"/>
                  </a:solidFill>
                  <a:latin typeface="Times" panose="02020603050405020304" pitchFamily="18" charset="0"/>
                </a:defRPr>
              </a:lvl1pPr>
              <a:lvl2pPr marL="1028700" eaLnBrk="0" hangingPunct="0">
                <a:spcBef>
                  <a:spcPct val="0"/>
                </a:spcBef>
                <a:defRPr sz="2400">
                  <a:solidFill>
                    <a:schemeClr val="tx1"/>
                  </a:solidFill>
                  <a:latin typeface="Times" panose="02020603050405020304" pitchFamily="18" charset="0"/>
                </a:defRPr>
              </a:lvl2pPr>
              <a:lvl3pPr marL="1143000"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pPr>
              <a:r>
                <a:rPr lang="en-US" altLang="en-US" sz="2000" b="1">
                  <a:solidFill>
                    <a:srgbClr val="BF0000"/>
                  </a:solidFill>
                  <a:latin typeface="Arial" panose="020B0604020202020204" pitchFamily="34" charset="0"/>
                </a:rPr>
                <a:t>Gender Roles</a:t>
              </a:r>
              <a:endParaRPr lang="en-US" altLang="en-US" sz="2000" b="1">
                <a:latin typeface="Arial" panose="020B0604020202020204" pitchFamily="34" charset="0"/>
              </a:endParaRPr>
            </a:p>
          </p:txBody>
        </p:sp>
      </p:grpSp>
      <p:sp>
        <p:nvSpPr>
          <p:cNvPr id="965638" name="Rectangle 6"/>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Understanding Roles and Stereotypes</a:t>
            </a:r>
            <a:endParaRPr lang="en-US" altLang="en-US">
              <a:solidFill>
                <a:srgbClr val="FFCC00"/>
              </a:solidFill>
            </a:endParaRPr>
          </a:p>
        </p:txBody>
      </p:sp>
      <p:grpSp>
        <p:nvGrpSpPr>
          <p:cNvPr id="965639" name="Group 7"/>
          <p:cNvGrpSpPr>
            <a:grpSpLocks/>
          </p:cNvGrpSpPr>
          <p:nvPr/>
        </p:nvGrpSpPr>
        <p:grpSpPr bwMode="auto">
          <a:xfrm>
            <a:off x="4572000" y="2667000"/>
            <a:ext cx="4038600" cy="3352800"/>
            <a:chOff x="288" y="2166"/>
            <a:chExt cx="2448" cy="1338"/>
          </a:xfrm>
        </p:grpSpPr>
        <p:sp>
          <p:nvSpPr>
            <p:cNvPr id="965640" name="Text Box 8"/>
            <p:cNvSpPr txBox="1">
              <a:spLocks noChangeArrowheads="1"/>
            </p:cNvSpPr>
            <p:nvPr/>
          </p:nvSpPr>
          <p:spPr bwMode="auto">
            <a:xfrm>
              <a:off x="288" y="2400"/>
              <a:ext cx="2448" cy="110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eaLnBrk="0" hangingPunct="0">
                <a:spcBef>
                  <a:spcPct val="0"/>
                </a:spcBef>
                <a:defRPr sz="2400">
                  <a:solidFill>
                    <a:schemeClr val="tx1"/>
                  </a:solidFill>
                  <a:latin typeface="Times" panose="02020603050405020304" pitchFamily="18" charset="0"/>
                </a:defRPr>
              </a:lvl1pPr>
              <a:lvl2pPr marL="2527300" eaLnBrk="0" hangingPunct="0">
                <a:spcBef>
                  <a:spcPct val="0"/>
                </a:spcBef>
                <a:defRPr sz="2400">
                  <a:solidFill>
                    <a:schemeClr val="tx1"/>
                  </a:solidFill>
                  <a:latin typeface="Times" panose="02020603050405020304" pitchFamily="18" charset="0"/>
                </a:defRPr>
              </a:lvl2pPr>
              <a:lvl3pPr marL="2641600" eaLnBrk="0" hangingPunct="0">
                <a:spcBef>
                  <a:spcPct val="0"/>
                </a:spcBef>
                <a:defRPr sz="2400">
                  <a:solidFill>
                    <a:schemeClr val="tx1"/>
                  </a:solidFill>
                  <a:latin typeface="Times" panose="02020603050405020304" pitchFamily="18" charset="0"/>
                </a:defRPr>
              </a:lvl3pPr>
              <a:lvl4pPr marL="2755900" eaLnBrk="0" hangingPunct="0">
                <a:spcBef>
                  <a:spcPct val="0"/>
                </a:spcBef>
                <a:defRPr sz="2400">
                  <a:solidFill>
                    <a:schemeClr val="tx1"/>
                  </a:solidFill>
                  <a:latin typeface="Times" panose="02020603050405020304" pitchFamily="18" charset="0"/>
                </a:defRPr>
              </a:lvl4pPr>
              <a:lvl5pPr marL="2870200" eaLnBrk="0" hangingPunct="0">
                <a:spcBef>
                  <a:spcPct val="0"/>
                </a:spcBef>
                <a:defRPr sz="2400">
                  <a:solidFill>
                    <a:schemeClr val="tx1"/>
                  </a:solidFill>
                  <a:latin typeface="Times" panose="02020603050405020304" pitchFamily="18" charset="0"/>
                </a:defRPr>
              </a:lvl5pPr>
              <a:lvl6pPr marL="3327400" eaLnBrk="0" fontAlgn="base" hangingPunct="0">
                <a:spcBef>
                  <a:spcPct val="0"/>
                </a:spcBef>
                <a:spcAft>
                  <a:spcPct val="0"/>
                </a:spcAft>
                <a:defRPr sz="2400">
                  <a:solidFill>
                    <a:schemeClr val="tx1"/>
                  </a:solidFill>
                  <a:latin typeface="Times" panose="02020603050405020304" pitchFamily="18" charset="0"/>
                </a:defRPr>
              </a:lvl6pPr>
              <a:lvl7pPr marL="3784600" eaLnBrk="0" fontAlgn="base" hangingPunct="0">
                <a:spcBef>
                  <a:spcPct val="0"/>
                </a:spcBef>
                <a:spcAft>
                  <a:spcPct val="0"/>
                </a:spcAft>
                <a:defRPr sz="2400">
                  <a:solidFill>
                    <a:schemeClr val="tx1"/>
                  </a:solidFill>
                  <a:latin typeface="Times" panose="02020603050405020304" pitchFamily="18" charset="0"/>
                </a:defRPr>
              </a:lvl7pPr>
              <a:lvl8pPr marL="4241800" eaLnBrk="0" fontAlgn="base" hangingPunct="0">
                <a:spcBef>
                  <a:spcPct val="0"/>
                </a:spcBef>
                <a:spcAft>
                  <a:spcPct val="0"/>
                </a:spcAft>
                <a:defRPr sz="2400">
                  <a:solidFill>
                    <a:schemeClr val="tx1"/>
                  </a:solidFill>
                  <a:latin typeface="Times" panose="02020603050405020304" pitchFamily="18" charset="0"/>
                </a:defRPr>
              </a:lvl8pPr>
              <a:lvl9pPr marL="46990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20000"/>
                </a:spcBef>
                <a:buFontTx/>
                <a:buChar char="•"/>
              </a:pPr>
              <a:r>
                <a:rPr lang="en-US" altLang="en-US" sz="2000">
                  <a:latin typeface="Arial" panose="020B0604020202020204" pitchFamily="34" charset="0"/>
                </a:rPr>
                <a:t>Fixed and oversimplified beliefs about the ways in which men and women ought to behave.</a:t>
              </a:r>
            </a:p>
            <a:p>
              <a:pPr eaLnBrk="1" hangingPunct="1">
                <a:spcBef>
                  <a:spcPct val="20000"/>
                </a:spcBef>
                <a:buFontTx/>
                <a:buChar char="•"/>
              </a:pPr>
              <a:r>
                <a:rPr lang="en-US" altLang="en-US" sz="2000">
                  <a:latin typeface="Arial" panose="020B0604020202020204" pitchFamily="34" charset="0"/>
                </a:rPr>
                <a:t>U.S. </a:t>
              </a:r>
              <a:r>
                <a:rPr lang="en-US" altLang="en-US" sz="2000" b="1">
                  <a:latin typeface="Arial" panose="020B0604020202020204" pitchFamily="34" charset="0"/>
                </a:rPr>
                <a:t>gender stereotypes</a:t>
              </a:r>
              <a:r>
                <a:rPr lang="en-US" altLang="en-US" sz="2000">
                  <a:latin typeface="Arial" panose="020B0604020202020204" pitchFamily="34" charset="0"/>
                </a:rPr>
                <a:t> similar to other industrialized nations.</a:t>
              </a:r>
            </a:p>
            <a:p>
              <a:pPr eaLnBrk="1" hangingPunct="1">
                <a:spcBef>
                  <a:spcPct val="20000"/>
                </a:spcBef>
                <a:buFontTx/>
                <a:buChar char="•"/>
              </a:pPr>
              <a:r>
                <a:rPr lang="en-US" altLang="en-US" sz="2000">
                  <a:latin typeface="Arial" panose="020B0604020202020204" pitchFamily="34" charset="0"/>
                </a:rPr>
                <a:t>Many jobs are still stereotyped as primarily for men or women.</a:t>
              </a:r>
            </a:p>
          </p:txBody>
        </p:sp>
        <p:sp>
          <p:nvSpPr>
            <p:cNvPr id="965641" name="Text Box 9"/>
            <p:cNvSpPr txBox="1">
              <a:spLocks noChangeArrowheads="1"/>
            </p:cNvSpPr>
            <p:nvPr/>
          </p:nvSpPr>
          <p:spPr bwMode="auto">
            <a:xfrm>
              <a:off x="288" y="2166"/>
              <a:ext cx="2448" cy="23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0"/>
                </a:spcBef>
                <a:defRPr sz="2400">
                  <a:solidFill>
                    <a:schemeClr val="tx1"/>
                  </a:solidFill>
                  <a:latin typeface="Times" panose="02020603050405020304" pitchFamily="18" charset="0"/>
                </a:defRPr>
              </a:lvl1pPr>
              <a:lvl2pPr marL="1028700" eaLnBrk="0" hangingPunct="0">
                <a:spcBef>
                  <a:spcPct val="0"/>
                </a:spcBef>
                <a:defRPr sz="2400">
                  <a:solidFill>
                    <a:schemeClr val="tx1"/>
                  </a:solidFill>
                  <a:latin typeface="Times" panose="02020603050405020304" pitchFamily="18" charset="0"/>
                </a:defRPr>
              </a:lvl2pPr>
              <a:lvl3pPr marL="1143000" eaLnBrk="0" hangingPunct="0">
                <a:spcBef>
                  <a:spcPct val="0"/>
                </a:spcBef>
                <a:defRPr sz="2400">
                  <a:solidFill>
                    <a:schemeClr val="tx1"/>
                  </a:solidFill>
                  <a:latin typeface="Times" panose="02020603050405020304" pitchFamily="18" charset="0"/>
                </a:defRPr>
              </a:lvl3pPr>
              <a:lvl4pPr eaLnBrk="0" hangingPunct="0">
                <a:spcBef>
                  <a:spcPct val="0"/>
                </a:spcBef>
                <a:defRPr sz="2400">
                  <a:solidFill>
                    <a:schemeClr val="tx1"/>
                  </a:solidFill>
                  <a:latin typeface="Times" panose="02020603050405020304" pitchFamily="18" charset="0"/>
                </a:defRPr>
              </a:lvl4pPr>
              <a:lvl5pPr eaLnBrk="0" hangingPunct="0">
                <a:spcBef>
                  <a:spcPct val="0"/>
                </a:spcBef>
                <a:defRPr sz="2400">
                  <a:solidFill>
                    <a:schemeClr val="tx1"/>
                  </a:solidFill>
                  <a:latin typeface="Times" panose="02020603050405020304" pitchFamily="18" charset="0"/>
                </a:defRPr>
              </a:lvl5pPr>
              <a:lvl6pPr eaLnBrk="0" fontAlgn="base" hangingPunct="0">
                <a:spcBef>
                  <a:spcPct val="0"/>
                </a:spcBef>
                <a:spcAft>
                  <a:spcPct val="0"/>
                </a:spcAft>
                <a:defRPr sz="2400">
                  <a:solidFill>
                    <a:schemeClr val="tx1"/>
                  </a:solidFill>
                  <a:latin typeface="Times" panose="02020603050405020304" pitchFamily="18" charset="0"/>
                </a:defRPr>
              </a:lvl6pPr>
              <a:lvl7pPr eaLnBrk="0" fontAlgn="base" hangingPunct="0">
                <a:spcBef>
                  <a:spcPct val="0"/>
                </a:spcBef>
                <a:spcAft>
                  <a:spcPct val="0"/>
                </a:spcAft>
                <a:defRPr sz="2400">
                  <a:solidFill>
                    <a:schemeClr val="tx1"/>
                  </a:solidFill>
                  <a:latin typeface="Times" panose="02020603050405020304" pitchFamily="18" charset="0"/>
                </a:defRPr>
              </a:lvl7pPr>
              <a:lvl8pPr eaLnBrk="0" fontAlgn="base" hangingPunct="0">
                <a:spcBef>
                  <a:spcPct val="0"/>
                </a:spcBef>
                <a:spcAft>
                  <a:spcPct val="0"/>
                </a:spcAft>
                <a:defRPr sz="2400">
                  <a:solidFill>
                    <a:schemeClr val="tx1"/>
                  </a:solidFill>
                  <a:latin typeface="Times" panose="02020603050405020304" pitchFamily="18" charset="0"/>
                </a:defRPr>
              </a:lvl8pPr>
              <a:lvl9pPr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pPr>
              <a:r>
                <a:rPr lang="en-US" altLang="en-US" sz="2000" b="1">
                  <a:solidFill>
                    <a:srgbClr val="BF0000"/>
                  </a:solidFill>
                  <a:latin typeface="Arial" panose="020B0604020202020204" pitchFamily="34" charset="0"/>
                </a:rPr>
                <a:t>Gender Stereotypes</a:t>
              </a:r>
              <a:endParaRPr lang="en-US" altLang="en-US" sz="2000" b="1">
                <a:latin typeface="Arial" panose="020B0604020202020204" pitchFamily="34" charset="0"/>
              </a:endParaRPr>
            </a:p>
          </p:txBody>
        </p:sp>
      </p:grpSp>
      <p:sp>
        <p:nvSpPr>
          <p:cNvPr id="965642" name="AutoShape 10"/>
          <p:cNvSpPr>
            <a:spLocks noChangeArrowheads="1"/>
          </p:cNvSpPr>
          <p:nvPr/>
        </p:nvSpPr>
        <p:spPr bwMode="auto">
          <a:xfrm flipH="1" flipV="1">
            <a:off x="8458200" y="26670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65643" name="AutoShape 11"/>
          <p:cNvSpPr>
            <a:spLocks noChangeArrowheads="1"/>
          </p:cNvSpPr>
          <p:nvPr/>
        </p:nvSpPr>
        <p:spPr bwMode="auto">
          <a:xfrm flipH="1" flipV="1">
            <a:off x="4191000" y="58674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65642"/>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8" fill="hold" nodeType="afterEffect">
                                  <p:stCondLst>
                                    <p:cond delay="0"/>
                                  </p:stCondLst>
                                  <p:childTnLst>
                                    <p:set>
                                      <p:cBhvr>
                                        <p:cTn id="9" dur="1" fill="hold">
                                          <p:stCondLst>
                                            <p:cond delay="0"/>
                                          </p:stCondLst>
                                        </p:cTn>
                                        <p:tgtEl>
                                          <p:spTgt spid="965635"/>
                                        </p:tgtEl>
                                        <p:attrNameLst>
                                          <p:attrName>style.visibility</p:attrName>
                                        </p:attrNameLst>
                                      </p:cBhvr>
                                      <p:to>
                                        <p:strVal val="visible"/>
                                      </p:to>
                                    </p:set>
                                    <p:animEffect transition="in" filter="wipe(left)">
                                      <p:cBhvr>
                                        <p:cTn id="10" dur="500"/>
                                        <p:tgtEl>
                                          <p:spTgt spid="965635"/>
                                        </p:tgtEl>
                                      </p:cBhvr>
                                    </p:animEffec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965643"/>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965643"/>
                                        </p:tgtEl>
                                        <p:attrNameLst>
                                          <p:attrName>style.visibility</p:attrName>
                                        </p:attrNameLst>
                                      </p:cBhvr>
                                      <p:to>
                                        <p:strVal val="hidden"/>
                                      </p:to>
                                    </p:set>
                                  </p:childTnLst>
                                </p:cTn>
                              </p:par>
                            </p:childTnLst>
                          </p:cTn>
                        </p:par>
                        <p:par>
                          <p:cTn id="18" fill="hold" nodeType="afterGroup">
                            <p:stCondLst>
                              <p:cond delay="0"/>
                            </p:stCondLst>
                            <p:childTnLst>
                              <p:par>
                                <p:cTn id="19" presetID="22" presetClass="entr" presetSubtype="8" fill="hold" nodeType="afterEffect">
                                  <p:stCondLst>
                                    <p:cond delay="0"/>
                                  </p:stCondLst>
                                  <p:childTnLst>
                                    <p:set>
                                      <p:cBhvr>
                                        <p:cTn id="20" dur="1" fill="hold">
                                          <p:stCondLst>
                                            <p:cond delay="0"/>
                                          </p:stCondLst>
                                        </p:cTn>
                                        <p:tgtEl>
                                          <p:spTgt spid="965639"/>
                                        </p:tgtEl>
                                        <p:attrNameLst>
                                          <p:attrName>style.visibility</p:attrName>
                                        </p:attrNameLst>
                                      </p:cBhvr>
                                      <p:to>
                                        <p:strVal val="visible"/>
                                      </p:to>
                                    </p:set>
                                    <p:animEffect transition="in" filter="wipe(left)">
                                      <p:cBhvr>
                                        <p:cTn id="21" dur="500"/>
                                        <p:tgtEl>
                                          <p:spTgt spid="965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5642" grpId="0" animBg="1"/>
      <p:bldP spid="965643" grpId="0" animBg="1"/>
      <p:bldP spid="965643"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5186" name="Rectangle 2"/>
          <p:cNvSpPr>
            <a:spLocks noChangeArrowheads="1"/>
          </p:cNvSpPr>
          <p:nvPr/>
        </p:nvSpPr>
        <p:spPr bwMode="auto">
          <a:xfrm>
            <a:off x="685800" y="533400"/>
            <a:ext cx="77724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nSpc>
                <a:spcPct val="100000"/>
              </a:lnSpc>
            </a:pPr>
            <a:endParaRPr lang="en-US" altLang="en-US" sz="3500" i="1">
              <a:solidFill>
                <a:schemeClr val="tx1"/>
              </a:solidFill>
            </a:endParaRPr>
          </a:p>
        </p:txBody>
      </p:sp>
      <p:sp>
        <p:nvSpPr>
          <p:cNvPr id="605187" name="Rectangle 3"/>
          <p:cNvSpPr>
            <a:spLocks noChangeArrowheads="1"/>
          </p:cNvSpPr>
          <p:nvPr/>
        </p:nvSpPr>
        <p:spPr bwMode="auto">
          <a:xfrm>
            <a:off x="457200" y="3733800"/>
            <a:ext cx="8229600" cy="1905000"/>
          </a:xfrm>
          <a:prstGeom prst="rect">
            <a:avLst/>
          </a:prstGeom>
          <a:solidFill>
            <a:srgbClr val="E0E9ED"/>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00000"/>
              </a:lnSpc>
              <a:spcBef>
                <a:spcPct val="0"/>
              </a:spcBef>
              <a:spcAft>
                <a:spcPct val="30000"/>
              </a:spcAft>
            </a:pPr>
            <a:r>
              <a:rPr lang="en-US" altLang="en-US" sz="2800" b="1">
                <a:solidFill>
                  <a:srgbClr val="BF0000"/>
                </a:solidFill>
              </a:rPr>
              <a:t>Answer: </a:t>
            </a:r>
            <a:r>
              <a:rPr lang="en-US" altLang="en-US" sz="2400" i="1"/>
              <a:t>A gender role defines appropriate masculine and feminine behavior in a particular culture, while a gender stereotype oversimplifies and solidifies those ideas into rigid beliefs about male and female behavior.</a:t>
            </a:r>
          </a:p>
        </p:txBody>
      </p:sp>
      <p:sp>
        <p:nvSpPr>
          <p:cNvPr id="605188" name="Rectangle 4"/>
          <p:cNvSpPr>
            <a:spLocks noChangeArrowheads="1"/>
          </p:cNvSpPr>
          <p:nvPr/>
        </p:nvSpPr>
        <p:spPr bwMode="auto">
          <a:xfrm>
            <a:off x="457200" y="1447800"/>
            <a:ext cx="8229600" cy="1981200"/>
          </a:xfrm>
          <a:prstGeom prst="rect">
            <a:avLst/>
          </a:prstGeom>
          <a:solidFill>
            <a:srgbClr val="F9F5B4"/>
          </a:solidFill>
          <a:ln>
            <a:noFill/>
          </a:ln>
          <a:extLst>
            <a:ext uri="{91240B29-F687-4F45-9708-019B960494DF}">
              <a14:hiddenLine xmlns:a14="http://schemas.microsoft.com/office/drawing/2010/main" w="9525">
                <a:solidFill>
                  <a:srgbClr val="FFFF99"/>
                </a:solidFill>
                <a:miter lim="800000"/>
                <a:headEnd/>
                <a:tailEnd/>
              </a14:hiddenLine>
            </a:ext>
          </a:extLst>
        </p:spPr>
        <p:txBody>
          <a:bodyPr/>
          <a:lstStyle>
            <a:lvl1pPr marL="233363" indent="-233363"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nSpc>
                <a:spcPct val="100000"/>
              </a:lnSpc>
              <a:spcBef>
                <a:spcPct val="0"/>
              </a:spcBef>
              <a:spcAft>
                <a:spcPct val="30000"/>
              </a:spcAft>
            </a:pPr>
            <a:r>
              <a:rPr lang="en-US" altLang="en-US" b="1"/>
              <a:t>Compare and Contrast</a:t>
            </a:r>
          </a:p>
          <a:p>
            <a:pPr>
              <a:lnSpc>
                <a:spcPct val="100000"/>
              </a:lnSpc>
              <a:spcBef>
                <a:spcPct val="0"/>
              </a:spcBef>
              <a:spcAft>
                <a:spcPct val="30000"/>
              </a:spcAft>
            </a:pPr>
            <a:r>
              <a:rPr lang="en-US" altLang="en-US"/>
              <a:t>What is the difference between a gender role and a gender stereotype?</a:t>
            </a:r>
          </a:p>
        </p:txBody>
      </p:sp>
      <p:sp>
        <p:nvSpPr>
          <p:cNvPr id="605189"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Reading Check</a:t>
            </a:r>
            <a:endParaRPr lang="en-US" altLang="en-US">
              <a:solidFill>
                <a:srgbClr val="FFCC00"/>
              </a:solidFill>
            </a:endParaRPr>
          </a:p>
        </p:txBody>
      </p:sp>
      <p:sp>
        <p:nvSpPr>
          <p:cNvPr id="605191" name="AutoShape 7"/>
          <p:cNvSpPr>
            <a:spLocks noChangeArrowheads="1"/>
          </p:cNvSpPr>
          <p:nvPr/>
        </p:nvSpPr>
        <p:spPr bwMode="auto">
          <a:xfrm flipH="1" flipV="1">
            <a:off x="8458200" y="3490913"/>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05191"/>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1" fill="hold" grpId="0" nodeType="afterEffect">
                                  <p:stCondLst>
                                    <p:cond delay="0"/>
                                  </p:stCondLst>
                                  <p:childTnLst>
                                    <p:set>
                                      <p:cBhvr>
                                        <p:cTn id="9" dur="1" fill="hold">
                                          <p:stCondLst>
                                            <p:cond delay="0"/>
                                          </p:stCondLst>
                                        </p:cTn>
                                        <p:tgtEl>
                                          <p:spTgt spid="605187"/>
                                        </p:tgtEl>
                                        <p:attrNameLst>
                                          <p:attrName>style.visibility</p:attrName>
                                        </p:attrNameLst>
                                      </p:cBhvr>
                                      <p:to>
                                        <p:strVal val="visible"/>
                                      </p:to>
                                    </p:set>
                                    <p:animEffect transition="in" filter="wipe(up)">
                                      <p:cBhvr>
                                        <p:cTn id="10" dur="500"/>
                                        <p:tgtEl>
                                          <p:spTgt spid="605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187" grpId="0" animBg="1"/>
      <p:bldP spid="60519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2" name="Text Box 2"/>
          <p:cNvSpPr txBox="1">
            <a:spLocks noChangeArrowheads="1"/>
          </p:cNvSpPr>
          <p:nvPr/>
        </p:nvSpPr>
        <p:spPr bwMode="auto">
          <a:xfrm>
            <a:off x="457200" y="1143000"/>
            <a:ext cx="4038600" cy="2819400"/>
          </a:xfrm>
          <a:prstGeom prst="rect">
            <a:avLst/>
          </a:prstGeom>
          <a:solidFill>
            <a:srgbClr val="F9F5B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1775" indent="-231775" eaLnBrk="0" hangingPunct="0">
              <a:spcBef>
                <a:spcPct val="0"/>
              </a:spcBef>
              <a:defRPr sz="2400">
                <a:solidFill>
                  <a:schemeClr val="tx1"/>
                </a:solidFill>
                <a:latin typeface="Times" panose="02020603050405020304" pitchFamily="18" charset="0"/>
              </a:defRPr>
            </a:lvl1pPr>
            <a:lvl2pPr marL="2984500" indent="-457200" eaLnBrk="0" hangingPunct="0">
              <a:spcBef>
                <a:spcPct val="0"/>
              </a:spcBef>
              <a:defRPr sz="2400">
                <a:solidFill>
                  <a:schemeClr val="tx1"/>
                </a:solidFill>
                <a:latin typeface="Times" panose="02020603050405020304" pitchFamily="18" charset="0"/>
              </a:defRPr>
            </a:lvl2pPr>
            <a:lvl3pPr marL="3098800" indent="-457200" eaLnBrk="0" hangingPunct="0">
              <a:spcBef>
                <a:spcPct val="0"/>
              </a:spcBef>
              <a:defRPr sz="2400">
                <a:solidFill>
                  <a:schemeClr val="tx1"/>
                </a:solidFill>
                <a:latin typeface="Times" panose="02020603050405020304" pitchFamily="18" charset="0"/>
              </a:defRPr>
            </a:lvl3pPr>
            <a:lvl4pPr marL="3213100" indent="-457200" eaLnBrk="0" hangingPunct="0">
              <a:spcBef>
                <a:spcPct val="0"/>
              </a:spcBef>
              <a:defRPr sz="2400">
                <a:solidFill>
                  <a:schemeClr val="tx1"/>
                </a:solidFill>
                <a:latin typeface="Times" panose="02020603050405020304" pitchFamily="18" charset="0"/>
              </a:defRPr>
            </a:lvl4pPr>
            <a:lvl5pPr marL="3327400" indent="-457200" eaLnBrk="0" hangingPunct="0">
              <a:spcBef>
                <a:spcPct val="0"/>
              </a:spcBef>
              <a:defRPr sz="2400">
                <a:solidFill>
                  <a:schemeClr val="tx1"/>
                </a:solidFill>
                <a:latin typeface="Times" panose="02020603050405020304" pitchFamily="18" charset="0"/>
              </a:defRPr>
            </a:lvl5pPr>
            <a:lvl6pPr marL="3784600" indent="-457200" eaLnBrk="0" fontAlgn="base" hangingPunct="0">
              <a:spcBef>
                <a:spcPct val="0"/>
              </a:spcBef>
              <a:spcAft>
                <a:spcPct val="0"/>
              </a:spcAft>
              <a:defRPr sz="2400">
                <a:solidFill>
                  <a:schemeClr val="tx1"/>
                </a:solidFill>
                <a:latin typeface="Times" panose="02020603050405020304" pitchFamily="18" charset="0"/>
              </a:defRPr>
            </a:lvl6pPr>
            <a:lvl7pPr marL="4241800" indent="-457200" eaLnBrk="0" fontAlgn="base" hangingPunct="0">
              <a:spcBef>
                <a:spcPct val="0"/>
              </a:spcBef>
              <a:spcAft>
                <a:spcPct val="0"/>
              </a:spcAft>
              <a:defRPr sz="2400">
                <a:solidFill>
                  <a:schemeClr val="tx1"/>
                </a:solidFill>
                <a:latin typeface="Times" panose="02020603050405020304" pitchFamily="18" charset="0"/>
              </a:defRPr>
            </a:lvl7pPr>
            <a:lvl8pPr marL="4699000" indent="-457200" eaLnBrk="0" fontAlgn="base" hangingPunct="0">
              <a:spcBef>
                <a:spcPct val="0"/>
              </a:spcBef>
              <a:spcAft>
                <a:spcPct val="0"/>
              </a:spcAft>
              <a:defRPr sz="2400">
                <a:solidFill>
                  <a:schemeClr val="tx1"/>
                </a:solidFill>
                <a:latin typeface="Times" panose="02020603050405020304" pitchFamily="18" charset="0"/>
              </a:defRPr>
            </a:lvl8pPr>
            <a:lvl9pPr marL="5156200" indent="-4572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spcBef>
                <a:spcPct val="20000"/>
              </a:spcBef>
              <a:spcAft>
                <a:spcPct val="25000"/>
              </a:spcAft>
            </a:pPr>
            <a:r>
              <a:rPr lang="en-US" altLang="en-US" b="1">
                <a:solidFill>
                  <a:srgbClr val="BF0000"/>
                </a:solidFill>
                <a:latin typeface="Arial" panose="020B0604020202020204" pitchFamily="34" charset="0"/>
              </a:rPr>
              <a:t>Physical Differences</a:t>
            </a:r>
            <a:endParaRPr lang="en-US" altLang="en-US" sz="1800" b="1">
              <a:solidFill>
                <a:srgbClr val="BF0000"/>
              </a:solidFill>
              <a:latin typeface="Arial" panose="020B0604020202020204" pitchFamily="34" charset="0"/>
            </a:endParaRPr>
          </a:p>
          <a:p>
            <a:pPr eaLnBrk="1" hangingPunct="1">
              <a:lnSpc>
                <a:spcPct val="100000"/>
              </a:lnSpc>
              <a:spcBef>
                <a:spcPct val="20000"/>
              </a:spcBef>
              <a:spcAft>
                <a:spcPct val="25000"/>
              </a:spcAft>
              <a:buFontTx/>
              <a:buChar char="•"/>
            </a:pPr>
            <a:r>
              <a:rPr lang="en-US" altLang="en-US" sz="1800">
                <a:latin typeface="Arial" panose="020B0604020202020204" pitchFamily="34" charset="0"/>
              </a:rPr>
              <a:t>Men and women differ in primary and secondary sex characteristics.</a:t>
            </a:r>
          </a:p>
          <a:p>
            <a:pPr eaLnBrk="1" hangingPunct="1">
              <a:lnSpc>
                <a:spcPct val="100000"/>
              </a:lnSpc>
              <a:spcBef>
                <a:spcPct val="20000"/>
              </a:spcBef>
              <a:spcAft>
                <a:spcPct val="25000"/>
              </a:spcAft>
              <a:buFontTx/>
              <a:buChar char="•"/>
            </a:pPr>
            <a:r>
              <a:rPr lang="en-US" altLang="en-US" sz="1800">
                <a:latin typeface="Arial" panose="020B0604020202020204" pitchFamily="34" charset="0"/>
              </a:rPr>
              <a:t>These statements describe the average man or woman, not every man and every woman.</a:t>
            </a:r>
          </a:p>
        </p:txBody>
      </p:sp>
      <p:sp>
        <p:nvSpPr>
          <p:cNvPr id="967683" name="Text Box 3"/>
          <p:cNvSpPr txBox="1">
            <a:spLocks noChangeArrowheads="1"/>
          </p:cNvSpPr>
          <p:nvPr/>
        </p:nvSpPr>
        <p:spPr bwMode="auto">
          <a:xfrm>
            <a:off x="4648200" y="1143000"/>
            <a:ext cx="4038600" cy="2819400"/>
          </a:xfrm>
          <a:prstGeom prst="rect">
            <a:avLst/>
          </a:prstGeom>
          <a:solidFill>
            <a:srgbClr val="E0E9E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1775" indent="-231775" eaLnBrk="0" hangingPunct="0">
              <a:spcBef>
                <a:spcPct val="0"/>
              </a:spcBef>
              <a:defRPr sz="2400">
                <a:solidFill>
                  <a:schemeClr val="tx1"/>
                </a:solidFill>
                <a:latin typeface="Times" panose="02020603050405020304" pitchFamily="18" charset="0"/>
              </a:defRPr>
            </a:lvl1pPr>
            <a:lvl2pPr marL="914400" indent="-342900" eaLnBrk="0" hangingPunct="0">
              <a:spcBef>
                <a:spcPct val="0"/>
              </a:spcBef>
              <a:defRPr sz="2400">
                <a:solidFill>
                  <a:schemeClr val="tx1"/>
                </a:solidFill>
                <a:latin typeface="Times" panose="02020603050405020304" pitchFamily="18" charset="0"/>
              </a:defRPr>
            </a:lvl2pPr>
            <a:lvl3pPr marL="3556000" indent="-457200" eaLnBrk="0" hangingPunct="0">
              <a:spcBef>
                <a:spcPct val="0"/>
              </a:spcBef>
              <a:defRPr sz="2400">
                <a:solidFill>
                  <a:schemeClr val="tx1"/>
                </a:solidFill>
                <a:latin typeface="Times" panose="02020603050405020304" pitchFamily="18" charset="0"/>
              </a:defRPr>
            </a:lvl3pPr>
            <a:lvl4pPr marL="4127500" indent="-457200" eaLnBrk="0" hangingPunct="0">
              <a:spcBef>
                <a:spcPct val="0"/>
              </a:spcBef>
              <a:defRPr sz="2400">
                <a:solidFill>
                  <a:schemeClr val="tx1"/>
                </a:solidFill>
                <a:latin typeface="Times" panose="02020603050405020304" pitchFamily="18" charset="0"/>
              </a:defRPr>
            </a:lvl4pPr>
            <a:lvl5pPr marL="4699000" indent="-457200" eaLnBrk="0" hangingPunct="0">
              <a:spcBef>
                <a:spcPct val="0"/>
              </a:spcBef>
              <a:defRPr sz="2400">
                <a:solidFill>
                  <a:schemeClr val="tx1"/>
                </a:solidFill>
                <a:latin typeface="Times" panose="02020603050405020304" pitchFamily="18" charset="0"/>
              </a:defRPr>
            </a:lvl5pPr>
            <a:lvl6pPr marL="5156200" indent="-457200" eaLnBrk="0" fontAlgn="base" hangingPunct="0">
              <a:spcBef>
                <a:spcPct val="0"/>
              </a:spcBef>
              <a:spcAft>
                <a:spcPct val="0"/>
              </a:spcAft>
              <a:defRPr sz="2400">
                <a:solidFill>
                  <a:schemeClr val="tx1"/>
                </a:solidFill>
                <a:latin typeface="Times" panose="02020603050405020304" pitchFamily="18" charset="0"/>
              </a:defRPr>
            </a:lvl6pPr>
            <a:lvl7pPr marL="5613400" indent="-457200" eaLnBrk="0" fontAlgn="base" hangingPunct="0">
              <a:spcBef>
                <a:spcPct val="0"/>
              </a:spcBef>
              <a:spcAft>
                <a:spcPct val="0"/>
              </a:spcAft>
              <a:defRPr sz="2400">
                <a:solidFill>
                  <a:schemeClr val="tx1"/>
                </a:solidFill>
                <a:latin typeface="Times" panose="02020603050405020304" pitchFamily="18" charset="0"/>
              </a:defRPr>
            </a:lvl7pPr>
            <a:lvl8pPr marL="6070600" indent="-457200" eaLnBrk="0" fontAlgn="base" hangingPunct="0">
              <a:spcBef>
                <a:spcPct val="0"/>
              </a:spcBef>
              <a:spcAft>
                <a:spcPct val="0"/>
              </a:spcAft>
              <a:defRPr sz="2400">
                <a:solidFill>
                  <a:schemeClr val="tx1"/>
                </a:solidFill>
                <a:latin typeface="Times" panose="02020603050405020304" pitchFamily="18" charset="0"/>
              </a:defRPr>
            </a:lvl8pPr>
            <a:lvl9pPr marL="6527800" indent="-4572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lnSpc>
                <a:spcPct val="100000"/>
              </a:lnSpc>
              <a:spcBef>
                <a:spcPct val="20000"/>
              </a:spcBef>
              <a:spcAft>
                <a:spcPct val="25000"/>
              </a:spcAft>
            </a:pPr>
            <a:r>
              <a:rPr lang="en-US" altLang="en-US" b="1">
                <a:solidFill>
                  <a:srgbClr val="BF0000"/>
                </a:solidFill>
                <a:latin typeface="Arial" panose="020B0604020202020204" pitchFamily="34" charset="0"/>
              </a:rPr>
              <a:t>Cognitive Differences</a:t>
            </a:r>
            <a:endParaRPr lang="en-US" altLang="en-US" sz="1800" b="1">
              <a:solidFill>
                <a:srgbClr val="BF0000"/>
              </a:solidFill>
              <a:latin typeface="Arial" panose="020B0604020202020204" pitchFamily="34" charset="0"/>
            </a:endParaRPr>
          </a:p>
          <a:p>
            <a:pPr eaLnBrk="1" hangingPunct="1">
              <a:lnSpc>
                <a:spcPct val="100000"/>
              </a:lnSpc>
              <a:spcBef>
                <a:spcPct val="20000"/>
              </a:spcBef>
              <a:spcAft>
                <a:spcPct val="25000"/>
              </a:spcAft>
              <a:buFontTx/>
              <a:buChar char="•"/>
            </a:pPr>
            <a:r>
              <a:rPr lang="en-US" altLang="en-US" sz="1800">
                <a:latin typeface="Arial" panose="020B0604020202020204" pitchFamily="34" charset="0"/>
              </a:rPr>
              <a:t>Modern assessments show no gender differences in intelligence.</a:t>
            </a:r>
          </a:p>
          <a:p>
            <a:pPr eaLnBrk="1" hangingPunct="1">
              <a:lnSpc>
                <a:spcPct val="100000"/>
              </a:lnSpc>
              <a:spcBef>
                <a:spcPct val="20000"/>
              </a:spcBef>
              <a:spcAft>
                <a:spcPct val="25000"/>
              </a:spcAft>
              <a:buFontTx/>
              <a:buChar char="•"/>
            </a:pPr>
            <a:r>
              <a:rPr lang="en-US" altLang="en-US" sz="1800">
                <a:latin typeface="Arial" panose="020B0604020202020204" pitchFamily="34" charset="0"/>
              </a:rPr>
              <a:t>Women seem to learn language faster and have stronger verbal skills.</a:t>
            </a:r>
          </a:p>
          <a:p>
            <a:pPr eaLnBrk="1" hangingPunct="1">
              <a:lnSpc>
                <a:spcPct val="100000"/>
              </a:lnSpc>
              <a:spcBef>
                <a:spcPct val="20000"/>
              </a:spcBef>
              <a:spcAft>
                <a:spcPct val="25000"/>
              </a:spcAft>
              <a:buFontTx/>
              <a:buChar char="•"/>
            </a:pPr>
            <a:r>
              <a:rPr lang="en-US" altLang="en-US" sz="1800">
                <a:latin typeface="Arial" panose="020B0604020202020204" pitchFamily="34" charset="0"/>
              </a:rPr>
              <a:t>Men seem to be able to manipulate visual images better.</a:t>
            </a:r>
          </a:p>
        </p:txBody>
      </p:sp>
      <p:sp>
        <p:nvSpPr>
          <p:cNvPr id="967684" name="Rectangle 4"/>
          <p:cNvSpPr>
            <a:spLocks noChangeArrowheads="1"/>
          </p:cNvSpPr>
          <p:nvPr/>
        </p:nvSpPr>
        <p:spPr bwMode="auto">
          <a:xfrm>
            <a:off x="457200" y="4038600"/>
            <a:ext cx="8229600" cy="1905000"/>
          </a:xfrm>
          <a:prstGeom prst="rect">
            <a:avLst/>
          </a:prstGeom>
          <a:solidFill>
            <a:schemeClr val="bg1"/>
          </a:solidFill>
          <a:ln w="9525">
            <a:solidFill>
              <a:srgbClr val="80A8B6"/>
            </a:solidFill>
            <a:miter lim="800000"/>
            <a:headEnd/>
            <a:tailEnd/>
          </a:ln>
        </p:spPr>
        <p:txBody>
          <a:bodyPr/>
          <a:lstStyle>
            <a:lvl1pPr algn="ctr">
              <a:defRPr sz="3200">
                <a:solidFill>
                  <a:schemeClr val="tx1"/>
                </a:solidFill>
                <a:latin typeface="Arial" panose="020B0604020202020204" pitchFamily="34" charset="0"/>
              </a:defRPr>
            </a:lvl1pPr>
            <a:lvl2pPr algn="ctr">
              <a:defRPr sz="2800">
                <a:solidFill>
                  <a:schemeClr val="tx1"/>
                </a:solidFill>
                <a:latin typeface="Arial" panose="020B0604020202020204" pitchFamily="34" charset="0"/>
              </a:defRPr>
            </a:lvl2pPr>
            <a:lvl3pPr algn="ctr">
              <a:defRPr sz="2400">
                <a:solidFill>
                  <a:schemeClr val="tx1"/>
                </a:solidFill>
                <a:latin typeface="Arial" panose="020B0604020202020204" pitchFamily="34" charset="0"/>
              </a:defRPr>
            </a:lvl3pPr>
            <a:lvl4pPr algn="ctr">
              <a:defRPr sz="2000">
                <a:solidFill>
                  <a:schemeClr val="tx1"/>
                </a:solidFill>
                <a:latin typeface="Arial" panose="020B0604020202020204" pitchFamily="34" charset="0"/>
              </a:defRPr>
            </a:lvl4pPr>
            <a:lvl5pPr algn="ctr">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algn="l">
              <a:lnSpc>
                <a:spcPct val="125000"/>
              </a:lnSpc>
              <a:spcAft>
                <a:spcPct val="25000"/>
              </a:spcAft>
            </a:pPr>
            <a:r>
              <a:rPr lang="en-US" altLang="en-US" sz="2400" b="1">
                <a:solidFill>
                  <a:srgbClr val="BF0000"/>
                </a:solidFill>
              </a:rPr>
              <a:t>Explaining Gender Differences</a:t>
            </a:r>
          </a:p>
          <a:p>
            <a:pPr algn="l">
              <a:lnSpc>
                <a:spcPct val="125000"/>
              </a:lnSpc>
              <a:spcAft>
                <a:spcPct val="25000"/>
              </a:spcAft>
            </a:pPr>
            <a:r>
              <a:rPr lang="en-US" altLang="en-US" sz="2000"/>
              <a:t>In most cases, differences are small; differences are group differences; some differences may reflect cultural differences; women obtain most of the college degrees in some sciences and maths.</a:t>
            </a:r>
          </a:p>
        </p:txBody>
      </p:sp>
      <p:sp>
        <p:nvSpPr>
          <p:cNvPr id="967685" name="Rectangle 5"/>
          <p:cNvSpPr>
            <a:spLocks noChangeArrowheads="1"/>
          </p:cNvSpPr>
          <p:nvPr/>
        </p:nvSpPr>
        <p:spPr bwMode="auto">
          <a:xfrm>
            <a:off x="381000" y="609600"/>
            <a:ext cx="8153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spcBef>
                <a:spcPct val="0"/>
              </a:spcBef>
              <a:defRPr sz="2800" b="1">
                <a:solidFill>
                  <a:schemeClr val="tx2"/>
                </a:solidFill>
                <a:latin typeface="Arial" panose="020B0604020202020204" pitchFamily="34" charset="0"/>
              </a:defRPr>
            </a:lvl1pPr>
            <a:lvl2pPr algn="ctr">
              <a:spcBef>
                <a:spcPct val="0"/>
              </a:spcBef>
              <a:defRPr sz="2800" b="1">
                <a:solidFill>
                  <a:schemeClr val="tx2"/>
                </a:solidFill>
                <a:latin typeface="Arial" panose="020B0604020202020204" pitchFamily="34" charset="0"/>
              </a:defRPr>
            </a:lvl2pPr>
            <a:lvl3pPr algn="ctr">
              <a:spcBef>
                <a:spcPct val="0"/>
              </a:spcBef>
              <a:defRPr sz="2800" b="1">
                <a:solidFill>
                  <a:schemeClr val="tx2"/>
                </a:solidFill>
                <a:latin typeface="Arial" panose="020B0604020202020204" pitchFamily="34" charset="0"/>
              </a:defRPr>
            </a:lvl3pPr>
            <a:lvl4pPr algn="ctr">
              <a:spcBef>
                <a:spcPct val="0"/>
              </a:spcBef>
              <a:defRPr sz="2800" b="1">
                <a:solidFill>
                  <a:schemeClr val="tx2"/>
                </a:solidFill>
                <a:latin typeface="Arial" panose="020B0604020202020204" pitchFamily="34" charset="0"/>
              </a:defRPr>
            </a:lvl4pPr>
            <a:lvl5pPr algn="ctr">
              <a:spcBef>
                <a:spcPct val="0"/>
              </a:spcBef>
              <a:defRPr sz="2800" b="1">
                <a:solidFill>
                  <a:schemeClr val="tx2"/>
                </a:solidFill>
                <a:latin typeface="Arial" panose="020B0604020202020204" pitchFamily="34" charset="0"/>
              </a:defRPr>
            </a:lvl5pPr>
            <a:lvl6pPr marL="457200" algn="ctr" fontAlgn="base">
              <a:spcBef>
                <a:spcPct val="0"/>
              </a:spcBef>
              <a:spcAft>
                <a:spcPct val="0"/>
              </a:spcAft>
              <a:defRPr sz="2800" b="1">
                <a:solidFill>
                  <a:schemeClr val="tx2"/>
                </a:solidFill>
                <a:latin typeface="Arial" panose="020B0604020202020204" pitchFamily="34" charset="0"/>
              </a:defRPr>
            </a:lvl6pPr>
            <a:lvl7pPr marL="914400" algn="ctr" fontAlgn="base">
              <a:spcBef>
                <a:spcPct val="0"/>
              </a:spcBef>
              <a:spcAft>
                <a:spcPct val="0"/>
              </a:spcAft>
              <a:defRPr sz="2800" b="1">
                <a:solidFill>
                  <a:schemeClr val="tx2"/>
                </a:solidFill>
                <a:latin typeface="Arial" panose="020B0604020202020204" pitchFamily="34" charset="0"/>
              </a:defRPr>
            </a:lvl7pPr>
            <a:lvl8pPr marL="1371600" algn="ctr" fontAlgn="base">
              <a:spcBef>
                <a:spcPct val="0"/>
              </a:spcBef>
              <a:spcAft>
                <a:spcPct val="0"/>
              </a:spcAft>
              <a:defRPr sz="2800" b="1">
                <a:solidFill>
                  <a:schemeClr val="tx2"/>
                </a:solidFill>
                <a:latin typeface="Arial" panose="020B0604020202020204" pitchFamily="34" charset="0"/>
              </a:defRPr>
            </a:lvl8pPr>
            <a:lvl9pPr marL="1828800" algn="ctr" fontAlgn="base">
              <a:spcBef>
                <a:spcPct val="0"/>
              </a:spcBef>
              <a:spcAft>
                <a:spcPct val="0"/>
              </a:spcAft>
              <a:defRPr sz="2800" b="1">
                <a:solidFill>
                  <a:schemeClr val="tx2"/>
                </a:solidFill>
                <a:latin typeface="Arial" panose="020B0604020202020204" pitchFamily="34" charset="0"/>
              </a:defRPr>
            </a:lvl9pPr>
          </a:lstStyle>
          <a:p>
            <a:pPr algn="l">
              <a:lnSpc>
                <a:spcPct val="100000"/>
              </a:lnSpc>
            </a:pPr>
            <a:r>
              <a:rPr lang="en-US" altLang="en-US">
                <a:solidFill>
                  <a:srgbClr val="073499"/>
                </a:solidFill>
              </a:rPr>
              <a:t>Physical and Cognitive Differences</a:t>
            </a:r>
            <a:endParaRPr lang="en-US" altLang="en-US">
              <a:solidFill>
                <a:srgbClr val="FFCC00"/>
              </a:solidFill>
            </a:endParaRPr>
          </a:p>
        </p:txBody>
      </p:sp>
      <p:sp>
        <p:nvSpPr>
          <p:cNvPr id="967686" name="AutoShape 6"/>
          <p:cNvSpPr>
            <a:spLocks noChangeArrowheads="1"/>
          </p:cNvSpPr>
          <p:nvPr/>
        </p:nvSpPr>
        <p:spPr bwMode="auto">
          <a:xfrm flipH="1" flipV="1">
            <a:off x="4191000" y="37338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967687" name="AutoShape 7"/>
          <p:cNvSpPr>
            <a:spLocks noChangeArrowheads="1"/>
          </p:cNvSpPr>
          <p:nvPr/>
        </p:nvSpPr>
        <p:spPr bwMode="auto">
          <a:xfrm flipH="1" flipV="1">
            <a:off x="8382000" y="3733800"/>
            <a:ext cx="228600" cy="152400"/>
          </a:xfrm>
          <a:prstGeom prst="triangle">
            <a:avLst>
              <a:gd name="adj" fmla="val 50000"/>
            </a:avLst>
          </a:prstGeom>
          <a:solidFill>
            <a:srgbClr val="80008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67686"/>
                                        </p:tgtEl>
                                        <p:attrNameLst>
                                          <p:attrName>style.visibility</p:attrName>
                                        </p:attrNameLst>
                                      </p:cBhvr>
                                      <p:to>
                                        <p:strVal val="hidden"/>
                                      </p:to>
                                    </p:set>
                                  </p:childTnLst>
                                </p:cTn>
                              </p:par>
                            </p:childTnLst>
                          </p:cTn>
                        </p:par>
                        <p:par>
                          <p:cTn id="7" fill="hold" nodeType="afterGroup">
                            <p:stCondLst>
                              <p:cond delay="0"/>
                            </p:stCondLst>
                            <p:childTnLst>
                              <p:par>
                                <p:cTn id="8" presetID="22" presetClass="entr" presetSubtype="2" fill="hold" grpId="0" nodeType="afterEffect">
                                  <p:stCondLst>
                                    <p:cond delay="0"/>
                                  </p:stCondLst>
                                  <p:childTnLst>
                                    <p:set>
                                      <p:cBhvr>
                                        <p:cTn id="9" dur="1" fill="hold">
                                          <p:stCondLst>
                                            <p:cond delay="0"/>
                                          </p:stCondLst>
                                        </p:cTn>
                                        <p:tgtEl>
                                          <p:spTgt spid="967683"/>
                                        </p:tgtEl>
                                        <p:attrNameLst>
                                          <p:attrName>style.visibility</p:attrName>
                                        </p:attrNameLst>
                                      </p:cBhvr>
                                      <p:to>
                                        <p:strVal val="visible"/>
                                      </p:to>
                                    </p:set>
                                    <p:animEffect transition="in" filter="wipe(right)">
                                      <p:cBhvr>
                                        <p:cTn id="10" dur="500"/>
                                        <p:tgtEl>
                                          <p:spTgt spid="967683"/>
                                        </p:tgtEl>
                                      </p:cBhvr>
                                    </p:animEffect>
                                  </p:childTnLst>
                                </p:cTn>
                              </p:par>
                            </p:childTnLst>
                          </p:cTn>
                        </p:par>
                        <p:par>
                          <p:cTn id="11" fill="hold" nodeType="afterGroup">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967687"/>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xit" presetSubtype="0" fill="hold" grpId="1" nodeType="clickEffect">
                                  <p:stCondLst>
                                    <p:cond delay="0"/>
                                  </p:stCondLst>
                                  <p:childTnLst>
                                    <p:set>
                                      <p:cBhvr>
                                        <p:cTn id="17" dur="1" fill="hold">
                                          <p:stCondLst>
                                            <p:cond delay="0"/>
                                          </p:stCondLst>
                                        </p:cTn>
                                        <p:tgtEl>
                                          <p:spTgt spid="967687"/>
                                        </p:tgtEl>
                                        <p:attrNameLst>
                                          <p:attrName>style.visibility</p:attrName>
                                        </p:attrNameLst>
                                      </p:cBhvr>
                                      <p:to>
                                        <p:strVal val="hidden"/>
                                      </p:to>
                                    </p:set>
                                  </p:childTnLst>
                                </p:cTn>
                              </p:par>
                            </p:childTnLst>
                          </p:cTn>
                        </p:par>
                        <p:par>
                          <p:cTn id="18" fill="hold" nodeType="afterGroup">
                            <p:stCondLst>
                              <p:cond delay="0"/>
                            </p:stCondLst>
                            <p:childTnLst>
                              <p:par>
                                <p:cTn id="19" presetID="22" presetClass="entr" presetSubtype="1" fill="hold" grpId="0" nodeType="afterEffect">
                                  <p:stCondLst>
                                    <p:cond delay="0"/>
                                  </p:stCondLst>
                                  <p:childTnLst>
                                    <p:set>
                                      <p:cBhvr>
                                        <p:cTn id="20" dur="1" fill="hold">
                                          <p:stCondLst>
                                            <p:cond delay="0"/>
                                          </p:stCondLst>
                                        </p:cTn>
                                        <p:tgtEl>
                                          <p:spTgt spid="967684"/>
                                        </p:tgtEl>
                                        <p:attrNameLst>
                                          <p:attrName>style.visibility</p:attrName>
                                        </p:attrNameLst>
                                      </p:cBhvr>
                                      <p:to>
                                        <p:strVal val="visible"/>
                                      </p:to>
                                    </p:set>
                                    <p:animEffect transition="in" filter="wipe(up)">
                                      <p:cBhvr>
                                        <p:cTn id="21" dur="500"/>
                                        <p:tgtEl>
                                          <p:spTgt spid="967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7683" grpId="0" animBg="1"/>
      <p:bldP spid="967684" grpId="0" animBg="1"/>
      <p:bldP spid="967686" grpId="0" animBg="1"/>
      <p:bldP spid="967687" grpId="0" animBg="1"/>
      <p:bldP spid="967687"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WMTOOLS" val="&lt;WMTools ver=&quot;1.0&quot;&gt;&lt;Timings time=&quot;5/15/2006 11:29:37 AM&quot;&gt;&lt;Slide id=&quot;303&quot; dur=&quot;1.031&quot;/&gt;&lt;Slide id=&quot;304&quot; dur=&quot;.641&quot;/&gt;&lt;Slide id=&quot;308&quot; dur=&quot;3.345&quot; bld=&quot;|.8|.8|.9&quot;/&gt;&lt;Slide id=&quot;327&quot; dur=&quot;2.173&quot; bld=&quot;|1&quot;/&gt;&lt;Slide id=&quot;310&quot; dur=&quot;1.963&quot; bld=&quot;|.1|.7&quot;/&gt;&lt;Slide id=&quot;311&quot; dur=&quot;3.124&quot; bld=&quot;|.4|.9|.9&quot;/&gt;&lt;Slide id=&quot;320&quot; dur=&quot;7.481&quot; bld=&quot;|.6|.9|.9|1.1&quot;/&gt;&lt;/Timings&gt;&lt;Timings time=&quot;5/12/2006 12:13:06 PM&quot;&gt;&lt;Slide id=&quot;303&quot; dur=&quot;2.414&quot; bld=&quot;|.9&quot;/&gt;&lt;/Timings&gt;&lt;/WMTools&gt;"/>
</p:tagLst>
</file>

<file path=ppt/tags/tag10.xml><?xml version="1.0" encoding="utf-8"?>
<p:tagLst xmlns:a="http://schemas.openxmlformats.org/drawingml/2006/main" xmlns:r="http://schemas.openxmlformats.org/officeDocument/2006/relationships" xmlns:p="http://schemas.openxmlformats.org/presentationml/2006/main">
  <p:tag name="TIMING" val="|1"/>
</p:tagLst>
</file>

<file path=ppt/tags/tag11.xml><?xml version="1.0" encoding="utf-8"?>
<p:tagLst xmlns:a="http://schemas.openxmlformats.org/drawingml/2006/main" xmlns:r="http://schemas.openxmlformats.org/officeDocument/2006/relationships" xmlns:p="http://schemas.openxmlformats.org/presentationml/2006/main">
  <p:tag name="TIMING" val="|1"/>
</p:tagLst>
</file>

<file path=ppt/tags/tag12.xml><?xml version="1.0" encoding="utf-8"?>
<p:tagLst xmlns:a="http://schemas.openxmlformats.org/drawingml/2006/main" xmlns:r="http://schemas.openxmlformats.org/officeDocument/2006/relationships" xmlns:p="http://schemas.openxmlformats.org/presentationml/2006/main">
  <p:tag name="TIMING" val="|1"/>
</p:tagLst>
</file>

<file path=ppt/tags/tag13.xml><?xml version="1.0" encoding="utf-8"?>
<p:tagLst xmlns:a="http://schemas.openxmlformats.org/drawingml/2006/main" xmlns:r="http://schemas.openxmlformats.org/officeDocument/2006/relationships" xmlns:p="http://schemas.openxmlformats.org/presentationml/2006/main">
  <p:tag name="TIMING" val="|1"/>
</p:tagLst>
</file>

<file path=ppt/tags/tag14.xml><?xml version="1.0" encoding="utf-8"?>
<p:tagLst xmlns:a="http://schemas.openxmlformats.org/drawingml/2006/main" xmlns:r="http://schemas.openxmlformats.org/officeDocument/2006/relationships" xmlns:p="http://schemas.openxmlformats.org/presentationml/2006/main">
  <p:tag name="TIMING" val="|1"/>
</p:tagLst>
</file>

<file path=ppt/tags/tag15.xml><?xml version="1.0" encoding="utf-8"?>
<p:tagLst xmlns:a="http://schemas.openxmlformats.org/drawingml/2006/main" xmlns:r="http://schemas.openxmlformats.org/officeDocument/2006/relationships" xmlns:p="http://schemas.openxmlformats.org/presentationml/2006/main">
  <p:tag name="TIMING" val="|1"/>
</p:tagLst>
</file>

<file path=ppt/tags/tag16.xml><?xml version="1.0" encoding="utf-8"?>
<p:tagLst xmlns:a="http://schemas.openxmlformats.org/drawingml/2006/main" xmlns:r="http://schemas.openxmlformats.org/officeDocument/2006/relationships" xmlns:p="http://schemas.openxmlformats.org/presentationml/2006/main">
  <p:tag name="TIMING" val="|1"/>
</p:tagLst>
</file>

<file path=ppt/tags/tag17.xml><?xml version="1.0" encoding="utf-8"?>
<p:tagLst xmlns:a="http://schemas.openxmlformats.org/drawingml/2006/main" xmlns:r="http://schemas.openxmlformats.org/officeDocument/2006/relationships" xmlns:p="http://schemas.openxmlformats.org/presentationml/2006/main">
  <p:tag name="TIMING" val="|1"/>
</p:tagLst>
</file>

<file path=ppt/tags/tag18.xml><?xml version="1.0" encoding="utf-8"?>
<p:tagLst xmlns:a="http://schemas.openxmlformats.org/drawingml/2006/main" xmlns:r="http://schemas.openxmlformats.org/officeDocument/2006/relationships" xmlns:p="http://schemas.openxmlformats.org/presentationml/2006/main">
  <p:tag name="TIMING" val="|1"/>
</p:tagLst>
</file>

<file path=ppt/tags/tag19.xml><?xml version="1.0" encoding="utf-8"?>
<p:tagLst xmlns:a="http://schemas.openxmlformats.org/drawingml/2006/main" xmlns:r="http://schemas.openxmlformats.org/officeDocument/2006/relationships" xmlns:p="http://schemas.openxmlformats.org/presentationml/2006/main">
  <p:tag name="TIMING" val="|1"/>
</p:tagLst>
</file>

<file path=ppt/tags/tag2.xml><?xml version="1.0" encoding="utf-8"?>
<p:tagLst xmlns:a="http://schemas.openxmlformats.org/drawingml/2006/main" xmlns:r="http://schemas.openxmlformats.org/officeDocument/2006/relationships" xmlns:p="http://schemas.openxmlformats.org/presentationml/2006/main">
  <p:tag name="TIMING" val="|1"/>
</p:tagLst>
</file>

<file path=ppt/tags/tag20.xml><?xml version="1.0" encoding="utf-8"?>
<p:tagLst xmlns:a="http://schemas.openxmlformats.org/drawingml/2006/main" xmlns:r="http://schemas.openxmlformats.org/officeDocument/2006/relationships" xmlns:p="http://schemas.openxmlformats.org/presentationml/2006/main">
  <p:tag name="TIMING" val="|1"/>
</p:tagLst>
</file>

<file path=ppt/tags/tag21.xml><?xml version="1.0" encoding="utf-8"?>
<p:tagLst xmlns:a="http://schemas.openxmlformats.org/drawingml/2006/main" xmlns:r="http://schemas.openxmlformats.org/officeDocument/2006/relationships" xmlns:p="http://schemas.openxmlformats.org/presentationml/2006/main">
  <p:tag name="TIMING" val="|1"/>
</p:tagLst>
</file>

<file path=ppt/tags/tag22.xml><?xml version="1.0" encoding="utf-8"?>
<p:tagLst xmlns:a="http://schemas.openxmlformats.org/drawingml/2006/main" xmlns:r="http://schemas.openxmlformats.org/officeDocument/2006/relationships" xmlns:p="http://schemas.openxmlformats.org/presentationml/2006/main">
  <p:tag name="TIMING" val="|1"/>
</p:tagLst>
</file>

<file path=ppt/tags/tag23.xml><?xml version="1.0" encoding="utf-8"?>
<p:tagLst xmlns:a="http://schemas.openxmlformats.org/drawingml/2006/main" xmlns:r="http://schemas.openxmlformats.org/officeDocument/2006/relationships" xmlns:p="http://schemas.openxmlformats.org/presentationml/2006/main">
  <p:tag name="TIMING" val="|1"/>
</p:tagLst>
</file>

<file path=ppt/tags/tag24.xml><?xml version="1.0" encoding="utf-8"?>
<p:tagLst xmlns:a="http://schemas.openxmlformats.org/drawingml/2006/main" xmlns:r="http://schemas.openxmlformats.org/officeDocument/2006/relationships" xmlns:p="http://schemas.openxmlformats.org/presentationml/2006/main">
  <p:tag name="TIMING" val="|1"/>
</p:tagLst>
</file>

<file path=ppt/tags/tag25.xml><?xml version="1.0" encoding="utf-8"?>
<p:tagLst xmlns:a="http://schemas.openxmlformats.org/drawingml/2006/main" xmlns:r="http://schemas.openxmlformats.org/officeDocument/2006/relationships" xmlns:p="http://schemas.openxmlformats.org/presentationml/2006/main">
  <p:tag name="TIMING" val="|1"/>
</p:tagLst>
</file>

<file path=ppt/tags/tag26.xml><?xml version="1.0" encoding="utf-8"?>
<p:tagLst xmlns:a="http://schemas.openxmlformats.org/drawingml/2006/main" xmlns:r="http://schemas.openxmlformats.org/officeDocument/2006/relationships" xmlns:p="http://schemas.openxmlformats.org/presentationml/2006/main">
  <p:tag name="TIMING" val="|1"/>
</p:tagLst>
</file>

<file path=ppt/tags/tag3.xml><?xml version="1.0" encoding="utf-8"?>
<p:tagLst xmlns:a="http://schemas.openxmlformats.org/drawingml/2006/main" xmlns:r="http://schemas.openxmlformats.org/officeDocument/2006/relationships" xmlns:p="http://schemas.openxmlformats.org/presentationml/2006/main">
  <p:tag name="TIMING" val="|1"/>
</p:tagLst>
</file>

<file path=ppt/tags/tag4.xml><?xml version="1.0" encoding="utf-8"?>
<p:tagLst xmlns:a="http://schemas.openxmlformats.org/drawingml/2006/main" xmlns:r="http://schemas.openxmlformats.org/officeDocument/2006/relationships" xmlns:p="http://schemas.openxmlformats.org/presentationml/2006/main">
  <p:tag name="TIMING" val="|1"/>
</p:tagLst>
</file>

<file path=ppt/tags/tag5.xml><?xml version="1.0" encoding="utf-8"?>
<p:tagLst xmlns:a="http://schemas.openxmlformats.org/drawingml/2006/main" xmlns:r="http://schemas.openxmlformats.org/officeDocument/2006/relationships" xmlns:p="http://schemas.openxmlformats.org/presentationml/2006/main">
  <p:tag name="TIMING" val="|1"/>
</p:tagLst>
</file>

<file path=ppt/tags/tag6.xml><?xml version="1.0" encoding="utf-8"?>
<p:tagLst xmlns:a="http://schemas.openxmlformats.org/drawingml/2006/main" xmlns:r="http://schemas.openxmlformats.org/officeDocument/2006/relationships" xmlns:p="http://schemas.openxmlformats.org/presentationml/2006/main">
  <p:tag name="TIMING" val="|1"/>
</p:tagLst>
</file>

<file path=ppt/tags/tag7.xml><?xml version="1.0" encoding="utf-8"?>
<p:tagLst xmlns:a="http://schemas.openxmlformats.org/drawingml/2006/main" xmlns:r="http://schemas.openxmlformats.org/officeDocument/2006/relationships" xmlns:p="http://schemas.openxmlformats.org/presentationml/2006/main">
  <p:tag name="TIMING" val="|1"/>
</p:tagLst>
</file>

<file path=ppt/tags/tag8.xml><?xml version="1.0" encoding="utf-8"?>
<p:tagLst xmlns:a="http://schemas.openxmlformats.org/drawingml/2006/main" xmlns:r="http://schemas.openxmlformats.org/officeDocument/2006/relationships" xmlns:p="http://schemas.openxmlformats.org/presentationml/2006/main">
  <p:tag name="TIMING" val="|1"/>
</p:tagLst>
</file>

<file path=ppt/tags/tag9.xml><?xml version="1.0" encoding="utf-8"?>
<p:tagLst xmlns:a="http://schemas.openxmlformats.org/drawingml/2006/main" xmlns:r="http://schemas.openxmlformats.org/officeDocument/2006/relationships" xmlns:p="http://schemas.openxmlformats.org/presentationml/2006/main">
  <p:tag name="TIMING" val="|1"/>
</p:tagLst>
</file>

<file path=ppt/theme/theme1.xml><?xml version="1.0" encoding="utf-8"?>
<a:theme xmlns:a="http://schemas.openxmlformats.org/drawingml/2006/main" name="2_Custom Design">
  <a:themeElements>
    <a:clrScheme name="2_Custom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FFF2AE"/>
        </a:solidFill>
        <a:ln>
          <a:noFill/>
        </a:ln>
        <a:effectLst/>
        <a:extLst>
          <a:ext uri="{91240B29-F687-4F45-9708-019B960494DF}">
            <a14:hiddenLine xmlns:a14="http://schemas.microsoft.com/office/drawing/2010/main" w="9525" cap="flat" cmpd="sng" algn="ctr">
              <a:solidFill>
                <a:srgbClr val="FFFF99"/>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233363" marR="0" indent="-233363" algn="l" defTabSz="914400" rtl="0" eaLnBrk="1" fontAlgn="base" latinLnBrk="0" hangingPunct="1">
          <a:lnSpc>
            <a:spcPct val="110000"/>
          </a:lnSpc>
          <a:spcBef>
            <a:spcPct val="20000"/>
          </a:spcBef>
          <a:spcAft>
            <a:spcPct val="0"/>
          </a:spcAft>
          <a:buClrTx/>
          <a:buSzTx/>
          <a:buFontTx/>
          <a:buNone/>
          <a:tabLst/>
          <a:defRPr kumimoji="0" lang="en-US" altLang="en-US" sz="32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rgbClr val="FFF2AE"/>
        </a:solidFill>
        <a:ln>
          <a:noFill/>
        </a:ln>
        <a:effectLst/>
        <a:extLst>
          <a:ext uri="{91240B29-F687-4F45-9708-019B960494DF}">
            <a14:hiddenLine xmlns:a14="http://schemas.microsoft.com/office/drawing/2010/main" w="9525" cap="flat" cmpd="sng" algn="ctr">
              <a:solidFill>
                <a:srgbClr val="FFFF99"/>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233363" marR="0" indent="-233363" algn="l" defTabSz="914400" rtl="0" eaLnBrk="1" fontAlgn="base" latinLnBrk="0" hangingPunct="1">
          <a:lnSpc>
            <a:spcPct val="110000"/>
          </a:lnSpc>
          <a:spcBef>
            <a:spcPct val="20000"/>
          </a:spcBef>
          <a:spcAft>
            <a:spcPct val="0"/>
          </a:spcAft>
          <a:buClrTx/>
          <a:buSzTx/>
          <a:buFontTx/>
          <a:buNone/>
          <a:tabLst/>
          <a:defRPr kumimoji="0" lang="en-US" altLang="en-US" sz="32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Custom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CC3300"/>
        </a:hlink>
        <a:folHlink>
          <a:srgbClr val="CC3300"/>
        </a:folHlink>
      </a:clrScheme>
      <a:clrMap bg1="lt1" tx1="dk1" bg2="lt2" tx2="dk2" accent1="accent1" accent2="accent2" accent3="accent3" accent4="accent4" accent5="accent5" accent6="accent6" hlink="hlink" folHlink="folHlink"/>
    </a:extraClrScheme>
    <a:extraClrScheme>
      <a:clrScheme name="2_Custom Design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2_Custom Design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FFFF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13118</TotalTime>
  <Words>2402</Words>
  <Application>Microsoft Office PowerPoint</Application>
  <PresentationFormat>On-screen Show (4:3)</PresentationFormat>
  <Paragraphs>262</Paragraphs>
  <Slides>46</Slides>
  <Notes>37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46</vt:i4>
      </vt:variant>
    </vt:vector>
  </HeadingPairs>
  <TitlesOfParts>
    <vt:vector size="49" baseType="lpstr">
      <vt:lpstr>Times</vt:lpstr>
      <vt:lpstr>Arial</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Harcourt, Inc.</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Information Technology</dc:creator>
  <cp:keywords/>
  <dc:description/>
  <cp:lastModifiedBy>JOSHUA GREEN</cp:lastModifiedBy>
  <cp:revision>439</cp:revision>
  <cp:lastPrinted>2005-02-01T16:21:45Z</cp:lastPrinted>
  <dcterms:created xsi:type="dcterms:W3CDTF">2005-01-20T18:32:35Z</dcterms:created>
  <dcterms:modified xsi:type="dcterms:W3CDTF">2017-10-25T14:05:06Z</dcterms:modified>
  <cp:category/>
</cp:coreProperties>
</file>