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79" d="100"/>
          <a:sy n="79" d="100"/>
        </p:scale>
        <p:origin x="126" y="726"/>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5/11/2021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5/11/2021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5/11/2021</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45:</a:t>
            </a:r>
          </a:p>
        </p:txBody>
      </p:sp>
      <p:sp>
        <p:nvSpPr>
          <p:cNvPr id="3" name="Subtitle 2"/>
          <p:cNvSpPr>
            <a:spLocks noGrp="1"/>
          </p:cNvSpPr>
          <p:nvPr>
            <p:ph type="subTitle" idx="1"/>
          </p:nvPr>
        </p:nvSpPr>
        <p:spPr/>
        <p:txBody>
          <a:bodyPr/>
          <a:lstStyle/>
          <a:p>
            <a:r>
              <a:rPr lang="en-US" dirty="0"/>
              <a:t>What Is Love?</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80B0-DFC6-48CC-8760-5F54A1971AAB}"/>
              </a:ext>
            </a:extLst>
          </p:cNvPr>
          <p:cNvSpPr>
            <a:spLocks noGrp="1"/>
          </p:cNvSpPr>
          <p:nvPr>
            <p:ph type="title"/>
          </p:nvPr>
        </p:nvSpPr>
        <p:spPr/>
        <p:txBody>
          <a:bodyPr/>
          <a:lstStyle/>
          <a:p>
            <a:r>
              <a:rPr lang="en-US" dirty="0"/>
              <a:t>Pragma Love </a:t>
            </a:r>
          </a:p>
        </p:txBody>
      </p:sp>
      <p:sp>
        <p:nvSpPr>
          <p:cNvPr id="3" name="Content Placeholder 2">
            <a:extLst>
              <a:ext uri="{FF2B5EF4-FFF2-40B4-BE49-F238E27FC236}">
                <a16:creationId xmlns:a16="http://schemas.microsoft.com/office/drawing/2014/main" id="{C0C89E32-88A2-4E08-8B07-D385E4F1BA0D}"/>
              </a:ext>
            </a:extLst>
          </p:cNvPr>
          <p:cNvSpPr>
            <a:spLocks noGrp="1"/>
          </p:cNvSpPr>
          <p:nvPr>
            <p:ph sz="half" idx="1"/>
          </p:nvPr>
        </p:nvSpPr>
        <p:spPr/>
        <p:txBody>
          <a:bodyPr>
            <a:normAutofit/>
          </a:bodyPr>
          <a:lstStyle/>
          <a:p>
            <a:r>
              <a:rPr lang="en-US" sz="3200" dirty="0"/>
              <a:t>Pragma is a kind of practical love founded on reason or duty and one’s longer-term interests. It focuses on compatibilities, shared goals, and, “making it work”. #Couplegoals</a:t>
            </a:r>
          </a:p>
        </p:txBody>
      </p:sp>
      <p:pic>
        <p:nvPicPr>
          <p:cNvPr id="6" name="Content Placeholder 5">
            <a:extLst>
              <a:ext uri="{FF2B5EF4-FFF2-40B4-BE49-F238E27FC236}">
                <a16:creationId xmlns:a16="http://schemas.microsoft.com/office/drawing/2014/main" id="{0ECA2069-2505-459C-B768-2CF8240224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6242" y="1293018"/>
            <a:ext cx="2990697" cy="4916215"/>
          </a:xfrm>
        </p:spPr>
      </p:pic>
    </p:spTree>
    <p:extLst>
      <p:ext uri="{BB962C8B-B14F-4D97-AF65-F5344CB8AC3E}">
        <p14:creationId xmlns:p14="http://schemas.microsoft.com/office/powerpoint/2010/main" val="35686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2697-F0F8-4FC2-ABD6-E8FDAE2197B1}"/>
              </a:ext>
            </a:extLst>
          </p:cNvPr>
          <p:cNvSpPr>
            <a:spLocks noGrp="1"/>
          </p:cNvSpPr>
          <p:nvPr>
            <p:ph type="title"/>
          </p:nvPr>
        </p:nvSpPr>
        <p:spPr/>
        <p:txBody>
          <a:bodyPr/>
          <a:lstStyle/>
          <a:p>
            <a:r>
              <a:rPr lang="en-US" dirty="0"/>
              <a:t>Philautia Love </a:t>
            </a:r>
          </a:p>
        </p:txBody>
      </p:sp>
      <p:sp>
        <p:nvSpPr>
          <p:cNvPr id="3" name="Content Placeholder 2">
            <a:extLst>
              <a:ext uri="{FF2B5EF4-FFF2-40B4-BE49-F238E27FC236}">
                <a16:creationId xmlns:a16="http://schemas.microsoft.com/office/drawing/2014/main" id="{E5A3D589-EF99-4581-89CA-B7C539FA1C0F}"/>
              </a:ext>
            </a:extLst>
          </p:cNvPr>
          <p:cNvSpPr>
            <a:spLocks noGrp="1"/>
          </p:cNvSpPr>
          <p:nvPr>
            <p:ph sz="half" idx="1"/>
          </p:nvPr>
        </p:nvSpPr>
        <p:spPr/>
        <p:txBody>
          <a:bodyPr>
            <a:normAutofit/>
          </a:bodyPr>
          <a:lstStyle/>
          <a:p>
            <a:r>
              <a:rPr lang="en-US" dirty="0"/>
              <a:t>Philautia is self-love, assuming it is healthy, not hubris, or narcissism. Healthy self-love is akin to self-esteem, which is our cognitive and, above all, emotional appraisal of our own worth relative to that of others. More than that, it is the matrix through which we think, feel, and act, and reflects and determines our relation to ourselves, to others, and to the world.</a:t>
            </a:r>
          </a:p>
        </p:txBody>
      </p:sp>
      <p:pic>
        <p:nvPicPr>
          <p:cNvPr id="6" name="Content Placeholder 5">
            <a:extLst>
              <a:ext uri="{FF2B5EF4-FFF2-40B4-BE49-F238E27FC236}">
                <a16:creationId xmlns:a16="http://schemas.microsoft.com/office/drawing/2014/main" id="{96E3C538-2C8F-4DC4-9FF6-EA28DB7B0E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474474"/>
            <a:ext cx="5297872" cy="2860851"/>
          </a:xfrm>
        </p:spPr>
      </p:pic>
    </p:spTree>
    <p:extLst>
      <p:ext uri="{BB962C8B-B14F-4D97-AF65-F5344CB8AC3E}">
        <p14:creationId xmlns:p14="http://schemas.microsoft.com/office/powerpoint/2010/main" val="23542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BAB-F756-4AD1-96B9-FC8B0F5BD332}"/>
              </a:ext>
            </a:extLst>
          </p:cNvPr>
          <p:cNvSpPr>
            <a:spLocks noGrp="1"/>
          </p:cNvSpPr>
          <p:nvPr>
            <p:ph type="title"/>
          </p:nvPr>
        </p:nvSpPr>
        <p:spPr/>
        <p:txBody>
          <a:bodyPr/>
          <a:lstStyle/>
          <a:p>
            <a:r>
              <a:rPr lang="en-US" dirty="0"/>
              <a:t>Mania (I choose not to deem it as love, some do) </a:t>
            </a:r>
          </a:p>
        </p:txBody>
      </p:sp>
      <p:sp>
        <p:nvSpPr>
          <p:cNvPr id="3" name="Content Placeholder 2">
            <a:extLst>
              <a:ext uri="{FF2B5EF4-FFF2-40B4-BE49-F238E27FC236}">
                <a16:creationId xmlns:a16="http://schemas.microsoft.com/office/drawing/2014/main" id="{1B891ADD-96BE-4ED5-A942-67026968EF4E}"/>
              </a:ext>
            </a:extLst>
          </p:cNvPr>
          <p:cNvSpPr>
            <a:spLocks noGrp="1"/>
          </p:cNvSpPr>
          <p:nvPr>
            <p:ph sz="half" idx="1"/>
          </p:nvPr>
        </p:nvSpPr>
        <p:spPr/>
        <p:txBody>
          <a:bodyPr/>
          <a:lstStyle/>
          <a:p>
            <a:r>
              <a:rPr lang="en-US" dirty="0"/>
              <a:t>People who experience love as Mania fall in love quickly, but their love tends to consume them. Love experienced as Mania also tends to burnout before it gets the chance to mature. Such love is often marked by extreme delusions, feelings of being out of control, rash decisions, and vulnerability. It’s an unhealthy way, of thinking, whereas, the other 7 types are not. </a:t>
            </a:r>
          </a:p>
        </p:txBody>
      </p:sp>
      <p:pic>
        <p:nvPicPr>
          <p:cNvPr id="6" name="Content Placeholder 5">
            <a:extLst>
              <a:ext uri="{FF2B5EF4-FFF2-40B4-BE49-F238E27FC236}">
                <a16:creationId xmlns:a16="http://schemas.microsoft.com/office/drawing/2014/main" id="{B3A8FFFE-DD0D-439D-B57A-79219782E4C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6190" y="1904999"/>
            <a:ext cx="3668699" cy="3668699"/>
          </a:xfrm>
        </p:spPr>
      </p:pic>
    </p:spTree>
    <p:extLst>
      <p:ext uri="{BB962C8B-B14F-4D97-AF65-F5344CB8AC3E}">
        <p14:creationId xmlns:p14="http://schemas.microsoft.com/office/powerpoint/2010/main" val="24360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165271-C2EA-46E3-B543-A33518654AFC}"/>
              </a:ext>
            </a:extLst>
          </p:cNvPr>
          <p:cNvSpPr>
            <a:spLocks noGrp="1"/>
          </p:cNvSpPr>
          <p:nvPr>
            <p:ph type="title"/>
          </p:nvPr>
        </p:nvSpPr>
        <p:spPr/>
        <p:txBody>
          <a:bodyPr/>
          <a:lstStyle/>
          <a:p>
            <a:r>
              <a:rPr lang="en-US" dirty="0"/>
              <a:t>JOURNAL ENTRY </a:t>
            </a:r>
          </a:p>
        </p:txBody>
      </p:sp>
      <p:sp>
        <p:nvSpPr>
          <p:cNvPr id="6" name="Content Placeholder 5">
            <a:extLst>
              <a:ext uri="{FF2B5EF4-FFF2-40B4-BE49-F238E27FC236}">
                <a16:creationId xmlns:a16="http://schemas.microsoft.com/office/drawing/2014/main" id="{8E20B508-1B0C-4B88-8DE3-696C5AFA248A}"/>
              </a:ext>
            </a:extLst>
          </p:cNvPr>
          <p:cNvSpPr>
            <a:spLocks noGrp="1"/>
          </p:cNvSpPr>
          <p:nvPr>
            <p:ph idx="1"/>
          </p:nvPr>
        </p:nvSpPr>
        <p:spPr/>
        <p:txBody>
          <a:bodyPr>
            <a:normAutofit/>
          </a:bodyPr>
          <a:lstStyle/>
          <a:p>
            <a:pPr marL="0" indent="0">
              <a:buNone/>
            </a:pPr>
            <a:r>
              <a:rPr lang="en-US" sz="4000" b="1" dirty="0">
                <a:solidFill>
                  <a:srgbClr val="0070C0"/>
                </a:solidFill>
              </a:rPr>
              <a:t>What types of love are there, according to the Ancient Greeks? Is it possible for a human being to possess all forms of love in the course of a human life? What can you do to ensure that you have </a:t>
            </a:r>
            <a:r>
              <a:rPr lang="en-US" sz="4000" b="1" u="sng" dirty="0">
                <a:solidFill>
                  <a:srgbClr val="0070C0"/>
                </a:solidFill>
              </a:rPr>
              <a:t>healthy</a:t>
            </a:r>
            <a:r>
              <a:rPr lang="en-US" sz="4000" b="1" dirty="0">
                <a:solidFill>
                  <a:srgbClr val="0070C0"/>
                </a:solidFill>
              </a:rPr>
              <a:t> forms of these loves and avoid the pitfalls that are inherent in each type? </a:t>
            </a:r>
            <a:endParaRPr lang="en-US" sz="4000" b="1" u="sng" dirty="0">
              <a:solidFill>
                <a:srgbClr val="0070C0"/>
              </a:solidFill>
            </a:endParaRPr>
          </a:p>
        </p:txBody>
      </p:sp>
    </p:spTree>
    <p:extLst>
      <p:ext uri="{BB962C8B-B14F-4D97-AF65-F5344CB8AC3E}">
        <p14:creationId xmlns:p14="http://schemas.microsoft.com/office/powerpoint/2010/main" val="13169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A7375-61CB-4682-80B5-B0751847C058}"/>
              </a:ext>
            </a:extLst>
          </p:cNvPr>
          <p:cNvSpPr>
            <a:spLocks noGrp="1"/>
          </p:cNvSpPr>
          <p:nvPr>
            <p:ph type="title"/>
          </p:nvPr>
        </p:nvSpPr>
        <p:spPr/>
        <p:txBody>
          <a:bodyPr/>
          <a:lstStyle/>
          <a:p>
            <a:r>
              <a:rPr lang="en-US" dirty="0"/>
              <a:t>Let’s just get this out of the way…..</a:t>
            </a:r>
          </a:p>
        </p:txBody>
      </p:sp>
      <p:pic>
        <p:nvPicPr>
          <p:cNvPr id="8" name="Content Placeholder 7">
            <a:extLst>
              <a:ext uri="{FF2B5EF4-FFF2-40B4-BE49-F238E27FC236}">
                <a16:creationId xmlns:a16="http://schemas.microsoft.com/office/drawing/2014/main" id="{0935C1FE-E99D-4D8B-A7B4-31E6136BB5B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2458" y="2096990"/>
            <a:ext cx="3037149" cy="3968819"/>
          </a:xfrm>
        </p:spPr>
      </p:pic>
      <p:pic>
        <p:nvPicPr>
          <p:cNvPr id="10" name="Content Placeholder 9">
            <a:extLst>
              <a:ext uri="{FF2B5EF4-FFF2-40B4-BE49-F238E27FC236}">
                <a16:creationId xmlns:a16="http://schemas.microsoft.com/office/drawing/2014/main" id="{2FBB446F-A499-45F4-8190-61CA4861D59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32837" y="2666959"/>
            <a:ext cx="4800600" cy="2700337"/>
          </a:xfrm>
        </p:spPr>
      </p:pic>
    </p:spTree>
    <p:extLst>
      <p:ext uri="{BB962C8B-B14F-4D97-AF65-F5344CB8AC3E}">
        <p14:creationId xmlns:p14="http://schemas.microsoft.com/office/powerpoint/2010/main" val="24098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2450E9-BCA7-4338-BE8F-FC0B37426F86}"/>
              </a:ext>
            </a:extLst>
          </p:cNvPr>
          <p:cNvSpPr>
            <a:spLocks noGrp="1"/>
          </p:cNvSpPr>
          <p:nvPr>
            <p:ph type="title"/>
          </p:nvPr>
        </p:nvSpPr>
        <p:spPr/>
        <p:txBody>
          <a:bodyPr/>
          <a:lstStyle/>
          <a:p>
            <a:r>
              <a:rPr lang="en-US" dirty="0"/>
              <a:t>Love as a metaphysical idea</a:t>
            </a:r>
          </a:p>
        </p:txBody>
      </p:sp>
      <p:sp>
        <p:nvSpPr>
          <p:cNvPr id="14" name="Content Placeholder 13">
            <a:extLst>
              <a:ext uri="{FF2B5EF4-FFF2-40B4-BE49-F238E27FC236}">
                <a16:creationId xmlns:a16="http://schemas.microsoft.com/office/drawing/2014/main" id="{3854D534-C22F-495F-846C-5D4FE752A337}"/>
              </a:ext>
            </a:extLst>
          </p:cNvPr>
          <p:cNvSpPr>
            <a:spLocks noGrp="1"/>
          </p:cNvSpPr>
          <p:nvPr>
            <p:ph sz="half" idx="1"/>
          </p:nvPr>
        </p:nvSpPr>
        <p:spPr/>
        <p:txBody>
          <a:bodyPr>
            <a:normAutofit fontScale="85000" lnSpcReduction="20000"/>
          </a:bodyPr>
          <a:lstStyle/>
          <a:p>
            <a:pPr marL="0" indent="0" fontAlgn="base">
              <a:buNone/>
            </a:pPr>
            <a:r>
              <a:rPr lang="en-US" dirty="0"/>
              <a:t>Love is an abstract noun that has widely different connotations. For some, it means a word that is unattached to anything real or sensible. For others, it is a means by which our being—our self and our world—are irrevocably affected once we are ‘touched by love’; some have sought to analyze it, others have preferred to leave it in the realm of the ineffable. </a:t>
            </a:r>
          </a:p>
          <a:p>
            <a:pPr marL="0" indent="0" fontAlgn="base">
              <a:buNone/>
            </a:pPr>
            <a:r>
              <a:rPr lang="en-US" dirty="0"/>
              <a:t>It is undeniable that love plays an enormous and unavoidable role in our lives; we find it discussed in song, film, and novels—humorously or seriously; it is a constant theme of maturing life and a vibrant theme for youth. Philosophically, the nature of love has, since the time of the Ancient Greeks, been a mainstay of thought and discussion. </a:t>
            </a:r>
          </a:p>
          <a:p>
            <a:endParaRPr lang="en-US" dirty="0"/>
          </a:p>
        </p:txBody>
      </p:sp>
      <p:pic>
        <p:nvPicPr>
          <p:cNvPr id="17" name="Content Placeholder 16">
            <a:extLst>
              <a:ext uri="{FF2B5EF4-FFF2-40B4-BE49-F238E27FC236}">
                <a16:creationId xmlns:a16="http://schemas.microsoft.com/office/drawing/2014/main" id="{3731599C-5B10-4083-AB82-3A1A6736D0F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65574" y="2444323"/>
            <a:ext cx="5408138" cy="3042077"/>
          </a:xfrm>
        </p:spPr>
      </p:pic>
    </p:spTree>
    <p:extLst>
      <p:ext uri="{BB962C8B-B14F-4D97-AF65-F5344CB8AC3E}">
        <p14:creationId xmlns:p14="http://schemas.microsoft.com/office/powerpoint/2010/main" val="307997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A2412B-4D91-4E9A-ACBE-08F2C6A0E163}"/>
              </a:ext>
            </a:extLst>
          </p:cNvPr>
          <p:cNvSpPr>
            <a:spLocks noGrp="1"/>
          </p:cNvSpPr>
          <p:nvPr>
            <p:ph type="title"/>
          </p:nvPr>
        </p:nvSpPr>
        <p:spPr/>
        <p:txBody>
          <a:bodyPr/>
          <a:lstStyle/>
          <a:p>
            <a:r>
              <a:rPr lang="en-US" dirty="0"/>
              <a:t>Love….an overused word in the English language? </a:t>
            </a:r>
          </a:p>
        </p:txBody>
      </p:sp>
      <p:pic>
        <p:nvPicPr>
          <p:cNvPr id="8" name="Content Placeholder 7">
            <a:extLst>
              <a:ext uri="{FF2B5EF4-FFF2-40B4-BE49-F238E27FC236}">
                <a16:creationId xmlns:a16="http://schemas.microsoft.com/office/drawing/2014/main" id="{36379275-070B-44E9-9C9D-6CA13F8EDF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125" y="1889886"/>
            <a:ext cx="2963774" cy="2985588"/>
          </a:xfrm>
        </p:spPr>
      </p:pic>
      <p:pic>
        <p:nvPicPr>
          <p:cNvPr id="10" name="Picture 9">
            <a:extLst>
              <a:ext uri="{FF2B5EF4-FFF2-40B4-BE49-F238E27FC236}">
                <a16:creationId xmlns:a16="http://schemas.microsoft.com/office/drawing/2014/main" id="{8073F4ED-76A3-48B6-8369-8D39A445FA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191" y="4158533"/>
            <a:ext cx="1922393" cy="2563191"/>
          </a:xfrm>
          <a:prstGeom prst="rect">
            <a:avLst/>
          </a:prstGeom>
        </p:spPr>
      </p:pic>
      <p:pic>
        <p:nvPicPr>
          <p:cNvPr id="12" name="Picture 11">
            <a:extLst>
              <a:ext uri="{FF2B5EF4-FFF2-40B4-BE49-F238E27FC236}">
                <a16:creationId xmlns:a16="http://schemas.microsoft.com/office/drawing/2014/main" id="{194FAFA8-91D0-47ED-A958-29807FD6C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439" y="1953040"/>
            <a:ext cx="4132028" cy="2324266"/>
          </a:xfrm>
          <a:prstGeom prst="rect">
            <a:avLst/>
          </a:prstGeom>
        </p:spPr>
      </p:pic>
      <p:pic>
        <p:nvPicPr>
          <p:cNvPr id="14" name="Picture 13">
            <a:extLst>
              <a:ext uri="{FF2B5EF4-FFF2-40B4-BE49-F238E27FC236}">
                <a16:creationId xmlns:a16="http://schemas.microsoft.com/office/drawing/2014/main" id="{0FD3C878-5ABE-45AE-8D8F-6E88ED85E7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1533" y="1775791"/>
            <a:ext cx="2396274" cy="4023360"/>
          </a:xfrm>
          <a:prstGeom prst="rect">
            <a:avLst/>
          </a:prstGeom>
        </p:spPr>
      </p:pic>
      <p:pic>
        <p:nvPicPr>
          <p:cNvPr id="16" name="Picture 15">
            <a:extLst>
              <a:ext uri="{FF2B5EF4-FFF2-40B4-BE49-F238E27FC236}">
                <a16:creationId xmlns:a16="http://schemas.microsoft.com/office/drawing/2014/main" id="{01C7B271-D98B-45F3-8904-D7A758B62C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008" y="4028980"/>
            <a:ext cx="2560918" cy="1824791"/>
          </a:xfrm>
          <a:prstGeom prst="rect">
            <a:avLst/>
          </a:prstGeom>
        </p:spPr>
      </p:pic>
      <p:pic>
        <p:nvPicPr>
          <p:cNvPr id="18" name="Picture 17">
            <a:extLst>
              <a:ext uri="{FF2B5EF4-FFF2-40B4-BE49-F238E27FC236}">
                <a16:creationId xmlns:a16="http://schemas.microsoft.com/office/drawing/2014/main" id="{DBF75828-042A-42F9-B245-5F1A42B551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4587" y="1889886"/>
            <a:ext cx="3042071" cy="2249501"/>
          </a:xfrm>
          <a:prstGeom prst="rect">
            <a:avLst/>
          </a:prstGeom>
        </p:spPr>
      </p:pic>
      <p:pic>
        <p:nvPicPr>
          <p:cNvPr id="20" name="Picture 19">
            <a:extLst>
              <a:ext uri="{FF2B5EF4-FFF2-40B4-BE49-F238E27FC236}">
                <a16:creationId xmlns:a16="http://schemas.microsoft.com/office/drawing/2014/main" id="{3C3B1210-8A65-44FD-8E77-DC9AB90D2E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2190" y="3981728"/>
            <a:ext cx="2583318" cy="2876272"/>
          </a:xfrm>
          <a:prstGeom prst="rect">
            <a:avLst/>
          </a:prstGeom>
        </p:spPr>
      </p:pic>
    </p:spTree>
    <p:extLst>
      <p:ext uri="{BB962C8B-B14F-4D97-AF65-F5344CB8AC3E}">
        <p14:creationId xmlns:p14="http://schemas.microsoft.com/office/powerpoint/2010/main" val="341030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0E0D5-B2D7-4F48-BE44-9FA534D4862F}"/>
              </a:ext>
            </a:extLst>
          </p:cNvPr>
          <p:cNvSpPr>
            <a:spLocks noGrp="1"/>
          </p:cNvSpPr>
          <p:nvPr>
            <p:ph type="title"/>
          </p:nvPr>
        </p:nvSpPr>
        <p:spPr/>
        <p:txBody>
          <a:bodyPr/>
          <a:lstStyle/>
          <a:p>
            <a:r>
              <a:rPr lang="en-US" dirty="0"/>
              <a:t>Eros Love </a:t>
            </a:r>
          </a:p>
        </p:txBody>
      </p:sp>
      <p:sp>
        <p:nvSpPr>
          <p:cNvPr id="5" name="Content Placeholder 4">
            <a:extLst>
              <a:ext uri="{FF2B5EF4-FFF2-40B4-BE49-F238E27FC236}">
                <a16:creationId xmlns:a16="http://schemas.microsoft.com/office/drawing/2014/main" id="{1CD4275F-1A03-408B-A9CE-9277E307FC69}"/>
              </a:ext>
            </a:extLst>
          </p:cNvPr>
          <p:cNvSpPr>
            <a:spLocks noGrp="1"/>
          </p:cNvSpPr>
          <p:nvPr>
            <p:ph sz="half" idx="1"/>
          </p:nvPr>
        </p:nvSpPr>
        <p:spPr/>
        <p:txBody>
          <a:bodyPr>
            <a:normAutofit fontScale="85000" lnSpcReduction="10000"/>
          </a:bodyPr>
          <a:lstStyle/>
          <a:p>
            <a:r>
              <a:rPr lang="en-US" dirty="0"/>
              <a:t>Eros is sexual or passionate love, and is the type most akin to our modern construct of romantic love. In Greek myth, it is a form of madness brought about by one of Cupid’s arrows. The arrow breaches us and we ‘fall’ in love, as did Paris with Helen, leading to the Trojan War and the downfall of Troy and much of the assembled Greek army. In modern times, Eros has been amalgamated with the broader life force, something akin to Schopenhauer’s will, a fundamentally blind process of striving for survival and reproduction. Eros has also been contrasted with Logos, or Reason, and Cupid painted as a blindfolded child.</a:t>
            </a:r>
          </a:p>
          <a:p>
            <a:endParaRPr lang="en-US" dirty="0"/>
          </a:p>
        </p:txBody>
      </p:sp>
      <p:pic>
        <p:nvPicPr>
          <p:cNvPr id="8" name="Content Placeholder 7">
            <a:extLst>
              <a:ext uri="{FF2B5EF4-FFF2-40B4-BE49-F238E27FC236}">
                <a16:creationId xmlns:a16="http://schemas.microsoft.com/office/drawing/2014/main" id="{31D3191D-4317-4A31-9619-CCAE2DBB53E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4628" y="1905000"/>
            <a:ext cx="3040543" cy="4271963"/>
          </a:xfrm>
        </p:spPr>
      </p:pic>
    </p:spTree>
    <p:extLst>
      <p:ext uri="{BB962C8B-B14F-4D97-AF65-F5344CB8AC3E}">
        <p14:creationId xmlns:p14="http://schemas.microsoft.com/office/powerpoint/2010/main" val="379962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2FBC-2DEC-44ED-8159-E009A7C1BC07}"/>
              </a:ext>
            </a:extLst>
          </p:cNvPr>
          <p:cNvSpPr>
            <a:spLocks noGrp="1"/>
          </p:cNvSpPr>
          <p:nvPr>
            <p:ph type="title"/>
          </p:nvPr>
        </p:nvSpPr>
        <p:spPr/>
        <p:txBody>
          <a:bodyPr/>
          <a:lstStyle/>
          <a:p>
            <a:r>
              <a:rPr lang="en-US" dirty="0"/>
              <a:t>Philia Love </a:t>
            </a:r>
          </a:p>
        </p:txBody>
      </p:sp>
      <p:sp>
        <p:nvSpPr>
          <p:cNvPr id="3" name="Content Placeholder 2">
            <a:extLst>
              <a:ext uri="{FF2B5EF4-FFF2-40B4-BE49-F238E27FC236}">
                <a16:creationId xmlns:a16="http://schemas.microsoft.com/office/drawing/2014/main" id="{077B37B2-F036-47DD-B02E-4303B70861F5}"/>
              </a:ext>
            </a:extLst>
          </p:cNvPr>
          <p:cNvSpPr>
            <a:spLocks noGrp="1"/>
          </p:cNvSpPr>
          <p:nvPr>
            <p:ph sz="half" idx="1"/>
          </p:nvPr>
        </p:nvSpPr>
        <p:spPr/>
        <p:txBody>
          <a:bodyPr>
            <a:normAutofit lnSpcReduction="10000"/>
          </a:bodyPr>
          <a:lstStyle/>
          <a:p>
            <a:r>
              <a:rPr lang="en-US" dirty="0"/>
              <a:t>The hallmark of Philia, or friendship, is shared goodwill. Aristotle believed that a person can bear goodwill to another for one of three reasons: that he is useful; that he is pleasant; and, above all, that he is good, that is, rational and virtuous. Friendships founded on goodness are associated not only with mutual benefit but also with companionship, dependability, and trust.</a:t>
            </a:r>
          </a:p>
          <a:p>
            <a:endParaRPr lang="en-US" dirty="0"/>
          </a:p>
        </p:txBody>
      </p:sp>
      <p:pic>
        <p:nvPicPr>
          <p:cNvPr id="6" name="Content Placeholder 5">
            <a:extLst>
              <a:ext uri="{FF2B5EF4-FFF2-40B4-BE49-F238E27FC236}">
                <a16:creationId xmlns:a16="http://schemas.microsoft.com/office/drawing/2014/main" id="{5E02DDCE-77A1-4955-BC75-BFD458EB7B7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2" y="2241169"/>
            <a:ext cx="4256598" cy="3192449"/>
          </a:xfrm>
        </p:spPr>
      </p:pic>
    </p:spTree>
    <p:extLst>
      <p:ext uri="{BB962C8B-B14F-4D97-AF65-F5344CB8AC3E}">
        <p14:creationId xmlns:p14="http://schemas.microsoft.com/office/powerpoint/2010/main" val="220161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C5CA-C076-4D88-8DFC-CB1CFACF64D0}"/>
              </a:ext>
            </a:extLst>
          </p:cNvPr>
          <p:cNvSpPr>
            <a:spLocks noGrp="1"/>
          </p:cNvSpPr>
          <p:nvPr>
            <p:ph type="title"/>
          </p:nvPr>
        </p:nvSpPr>
        <p:spPr/>
        <p:txBody>
          <a:bodyPr/>
          <a:lstStyle/>
          <a:p>
            <a:r>
              <a:rPr lang="en-US" dirty="0"/>
              <a:t>Storge Love </a:t>
            </a:r>
          </a:p>
        </p:txBody>
      </p:sp>
      <p:sp>
        <p:nvSpPr>
          <p:cNvPr id="3" name="Content Placeholder 2">
            <a:extLst>
              <a:ext uri="{FF2B5EF4-FFF2-40B4-BE49-F238E27FC236}">
                <a16:creationId xmlns:a16="http://schemas.microsoft.com/office/drawing/2014/main" id="{352A7A6A-4C6B-4787-9309-5AAF506F14AE}"/>
              </a:ext>
            </a:extLst>
          </p:cNvPr>
          <p:cNvSpPr>
            <a:spLocks noGrp="1"/>
          </p:cNvSpPr>
          <p:nvPr>
            <p:ph sz="half" idx="1"/>
          </p:nvPr>
        </p:nvSpPr>
        <p:spPr/>
        <p:txBody>
          <a:bodyPr>
            <a:normAutofit/>
          </a:bodyPr>
          <a:lstStyle/>
          <a:p>
            <a:r>
              <a:rPr lang="en-US" sz="2800" dirty="0"/>
              <a:t>Storge, or familial love, is a kind of philia pertaining to the love between parents and their children. This type of love applies to other family members and is characterized by loyalty, mutual support, and dependence on each other. </a:t>
            </a:r>
          </a:p>
        </p:txBody>
      </p:sp>
      <p:pic>
        <p:nvPicPr>
          <p:cNvPr id="6" name="Content Placeholder 5">
            <a:extLst>
              <a:ext uri="{FF2B5EF4-FFF2-40B4-BE49-F238E27FC236}">
                <a16:creationId xmlns:a16="http://schemas.microsoft.com/office/drawing/2014/main" id="{451BEEA8-C948-41F0-A043-D063DDA802F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24600" y="2441172"/>
            <a:ext cx="4800600" cy="3199618"/>
          </a:xfrm>
        </p:spPr>
      </p:pic>
    </p:spTree>
    <p:extLst>
      <p:ext uri="{BB962C8B-B14F-4D97-AF65-F5344CB8AC3E}">
        <p14:creationId xmlns:p14="http://schemas.microsoft.com/office/powerpoint/2010/main" val="19573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7AA1-AF09-400C-BC5E-EAC0F04ADE59}"/>
              </a:ext>
            </a:extLst>
          </p:cNvPr>
          <p:cNvSpPr>
            <a:spLocks noGrp="1"/>
          </p:cNvSpPr>
          <p:nvPr>
            <p:ph type="title"/>
          </p:nvPr>
        </p:nvSpPr>
        <p:spPr/>
        <p:txBody>
          <a:bodyPr/>
          <a:lstStyle/>
          <a:p>
            <a:r>
              <a:rPr lang="en-US" dirty="0"/>
              <a:t>Agape Love </a:t>
            </a:r>
          </a:p>
        </p:txBody>
      </p:sp>
      <p:sp>
        <p:nvSpPr>
          <p:cNvPr id="3" name="Content Placeholder 2">
            <a:extLst>
              <a:ext uri="{FF2B5EF4-FFF2-40B4-BE49-F238E27FC236}">
                <a16:creationId xmlns:a16="http://schemas.microsoft.com/office/drawing/2014/main" id="{7BAAE93C-95CA-4585-8A98-B3999126CD5C}"/>
              </a:ext>
            </a:extLst>
          </p:cNvPr>
          <p:cNvSpPr>
            <a:spLocks noGrp="1"/>
          </p:cNvSpPr>
          <p:nvPr>
            <p:ph sz="half" idx="1"/>
          </p:nvPr>
        </p:nvSpPr>
        <p:spPr/>
        <p:txBody>
          <a:bodyPr/>
          <a:lstStyle/>
          <a:p>
            <a:r>
              <a:rPr lang="en-US" dirty="0"/>
              <a:t>Agape is universal love, such as the love for strangers, nature, or God. Unlike Storge, it does not depend on filiation or familiarity. Also called charity by Christian thinkers, agape can be said to encompass the modern concept of altruism, defined as unselfish concern for the welfare of others. Essentially, it is a love for all mankind and the entire universe. </a:t>
            </a:r>
          </a:p>
        </p:txBody>
      </p:sp>
      <p:pic>
        <p:nvPicPr>
          <p:cNvPr id="6" name="Content Placeholder 5">
            <a:extLst>
              <a:ext uri="{FF2B5EF4-FFF2-40B4-BE49-F238E27FC236}">
                <a16:creationId xmlns:a16="http://schemas.microsoft.com/office/drawing/2014/main" id="{258BB3B1-F85D-4995-BD1A-2EEC15F6EAC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2" y="1904999"/>
            <a:ext cx="4800600" cy="3600450"/>
          </a:xfrm>
        </p:spPr>
      </p:pic>
    </p:spTree>
    <p:extLst>
      <p:ext uri="{BB962C8B-B14F-4D97-AF65-F5344CB8AC3E}">
        <p14:creationId xmlns:p14="http://schemas.microsoft.com/office/powerpoint/2010/main" val="129420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0572-F2A6-4729-97F4-1F7E2C26B93F}"/>
              </a:ext>
            </a:extLst>
          </p:cNvPr>
          <p:cNvSpPr>
            <a:spLocks noGrp="1"/>
          </p:cNvSpPr>
          <p:nvPr>
            <p:ph type="title"/>
          </p:nvPr>
        </p:nvSpPr>
        <p:spPr/>
        <p:txBody>
          <a:bodyPr/>
          <a:lstStyle/>
          <a:p>
            <a:r>
              <a:rPr lang="en-US" dirty="0"/>
              <a:t>Ludus Love</a:t>
            </a:r>
          </a:p>
        </p:txBody>
      </p:sp>
      <p:sp>
        <p:nvSpPr>
          <p:cNvPr id="3" name="Content Placeholder 2">
            <a:extLst>
              <a:ext uri="{FF2B5EF4-FFF2-40B4-BE49-F238E27FC236}">
                <a16:creationId xmlns:a16="http://schemas.microsoft.com/office/drawing/2014/main" id="{6E824959-4FB5-424B-84AD-B4BD9BE67EE3}"/>
              </a:ext>
            </a:extLst>
          </p:cNvPr>
          <p:cNvSpPr>
            <a:spLocks noGrp="1"/>
          </p:cNvSpPr>
          <p:nvPr>
            <p:ph sz="half" idx="1"/>
          </p:nvPr>
        </p:nvSpPr>
        <p:spPr/>
        <p:txBody>
          <a:bodyPr>
            <a:normAutofit/>
          </a:bodyPr>
          <a:lstStyle/>
          <a:p>
            <a:r>
              <a:rPr lang="en-US" sz="3200" dirty="0"/>
              <a:t>Ludus is playful or uncommitted love. The focus is on fun, and sometimes also on conquest, with no strings attached. Ludus relationships are casual, undemanding, and uncomplicated.</a:t>
            </a:r>
          </a:p>
        </p:txBody>
      </p:sp>
      <p:pic>
        <p:nvPicPr>
          <p:cNvPr id="6" name="Content Placeholder 5">
            <a:extLst>
              <a:ext uri="{FF2B5EF4-FFF2-40B4-BE49-F238E27FC236}">
                <a16:creationId xmlns:a16="http://schemas.microsoft.com/office/drawing/2014/main" id="{F7384501-00F3-4863-B418-2398D5FFF02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439729"/>
            <a:ext cx="4800600" cy="3202505"/>
          </a:xfrm>
        </p:spPr>
      </p:pic>
    </p:spTree>
    <p:extLst>
      <p:ext uri="{BB962C8B-B14F-4D97-AF65-F5344CB8AC3E}">
        <p14:creationId xmlns:p14="http://schemas.microsoft.com/office/powerpoint/2010/main" val="44239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89</TotalTime>
  <Words>798</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Cambria</vt:lpstr>
      <vt:lpstr>Cherry Blossom 16x9</vt:lpstr>
      <vt:lpstr>Lesson 45:</vt:lpstr>
      <vt:lpstr>Let’s just get this out of the way…..</vt:lpstr>
      <vt:lpstr>Love as a metaphysical idea</vt:lpstr>
      <vt:lpstr>Love….an overused word in the English language? </vt:lpstr>
      <vt:lpstr>Eros Love </vt:lpstr>
      <vt:lpstr>Philia Love </vt:lpstr>
      <vt:lpstr>Storge Love </vt:lpstr>
      <vt:lpstr>Agape Love </vt:lpstr>
      <vt:lpstr>Ludus Love</vt:lpstr>
      <vt:lpstr>Pragma Love </vt:lpstr>
      <vt:lpstr>Philautia Love </vt:lpstr>
      <vt:lpstr>Mania (I choose not to deem it as love, some do) </vt:lpstr>
      <vt:lpstr>JOURNAL ENTRY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45:</dc:title>
  <dc:creator>Anthony Salciccioli</dc:creator>
  <cp:lastModifiedBy>Anthony Salciccioli</cp:lastModifiedBy>
  <cp:revision>9</cp:revision>
  <dcterms:created xsi:type="dcterms:W3CDTF">2019-07-03T01:30:48Z</dcterms:created>
  <dcterms:modified xsi:type="dcterms:W3CDTF">2021-05-11T11:17:18Z</dcterms:modified>
</cp:coreProperties>
</file>