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0" r:id="rId2"/>
    <p:sldId id="258" r:id="rId3"/>
    <p:sldId id="261" r:id="rId4"/>
    <p:sldId id="262" r:id="rId5"/>
    <p:sldId id="263" r:id="rId6"/>
    <p:sldId id="259" r:id="rId7"/>
    <p:sldId id="264" r:id="rId8"/>
    <p:sldId id="265" r:id="rId9"/>
    <p:sldId id="266" r:id="rId10"/>
    <p:sldId id="272" r:id="rId11"/>
    <p:sldId id="267" r:id="rId12"/>
    <p:sldId id="268" r:id="rId13"/>
    <p:sldId id="269" r:id="rId14"/>
    <p:sldId id="270" r:id="rId15"/>
    <p:sldId id="276" r:id="rId16"/>
    <p:sldId id="271" r:id="rId17"/>
    <p:sldId id="273" r:id="rId18"/>
    <p:sldId id="274" r:id="rId19"/>
    <p:sldId id="285" r:id="rId20"/>
    <p:sldId id="348" r:id="rId21"/>
  </p:sldIdLst>
  <p:sldSz cx="9144000" cy="6858000" type="screen4x3"/>
  <p:notesSz cx="6858000" cy="9144000"/>
  <p:defaultTextStyle>
    <a:defPPr>
      <a:defRPr lang="en-US"/>
    </a:defPPr>
    <a:lvl1pPr algn="l" rtl="0" fontAlgn="base">
      <a:spcBef>
        <a:spcPct val="0"/>
      </a:spcBef>
      <a:spcAft>
        <a:spcPct val="0"/>
      </a:spcAft>
      <a:defRPr b="1" u="sng" kern="1200">
        <a:solidFill>
          <a:schemeClr val="tx1"/>
        </a:solidFill>
        <a:latin typeface="Times New Roman" charset="0"/>
        <a:ea typeface="+mn-ea"/>
        <a:cs typeface="+mn-cs"/>
      </a:defRPr>
    </a:lvl1pPr>
    <a:lvl2pPr marL="457200" algn="l" rtl="0" fontAlgn="base">
      <a:spcBef>
        <a:spcPct val="0"/>
      </a:spcBef>
      <a:spcAft>
        <a:spcPct val="0"/>
      </a:spcAft>
      <a:defRPr b="1" u="sng" kern="1200">
        <a:solidFill>
          <a:schemeClr val="tx1"/>
        </a:solidFill>
        <a:latin typeface="Times New Roman" charset="0"/>
        <a:ea typeface="+mn-ea"/>
        <a:cs typeface="+mn-cs"/>
      </a:defRPr>
    </a:lvl2pPr>
    <a:lvl3pPr marL="914400" algn="l" rtl="0" fontAlgn="base">
      <a:spcBef>
        <a:spcPct val="0"/>
      </a:spcBef>
      <a:spcAft>
        <a:spcPct val="0"/>
      </a:spcAft>
      <a:defRPr b="1" u="sng" kern="1200">
        <a:solidFill>
          <a:schemeClr val="tx1"/>
        </a:solidFill>
        <a:latin typeface="Times New Roman" charset="0"/>
        <a:ea typeface="+mn-ea"/>
        <a:cs typeface="+mn-cs"/>
      </a:defRPr>
    </a:lvl3pPr>
    <a:lvl4pPr marL="1371600" algn="l" rtl="0" fontAlgn="base">
      <a:spcBef>
        <a:spcPct val="0"/>
      </a:spcBef>
      <a:spcAft>
        <a:spcPct val="0"/>
      </a:spcAft>
      <a:defRPr b="1" u="sng" kern="1200">
        <a:solidFill>
          <a:schemeClr val="tx1"/>
        </a:solidFill>
        <a:latin typeface="Times New Roman" charset="0"/>
        <a:ea typeface="+mn-ea"/>
        <a:cs typeface="+mn-cs"/>
      </a:defRPr>
    </a:lvl4pPr>
    <a:lvl5pPr marL="1828800" algn="l" rtl="0" fontAlgn="base">
      <a:spcBef>
        <a:spcPct val="0"/>
      </a:spcBef>
      <a:spcAft>
        <a:spcPct val="0"/>
      </a:spcAft>
      <a:defRPr b="1" u="sng" kern="1200">
        <a:solidFill>
          <a:schemeClr val="tx1"/>
        </a:solidFill>
        <a:latin typeface="Times New Roman" charset="0"/>
        <a:ea typeface="+mn-ea"/>
        <a:cs typeface="+mn-cs"/>
      </a:defRPr>
    </a:lvl5pPr>
    <a:lvl6pPr marL="2286000" algn="l" defTabSz="914400" rtl="0" eaLnBrk="1" latinLnBrk="0" hangingPunct="1">
      <a:defRPr b="1" u="sng" kern="1200">
        <a:solidFill>
          <a:schemeClr val="tx1"/>
        </a:solidFill>
        <a:latin typeface="Times New Roman" charset="0"/>
        <a:ea typeface="+mn-ea"/>
        <a:cs typeface="+mn-cs"/>
      </a:defRPr>
    </a:lvl6pPr>
    <a:lvl7pPr marL="2743200" algn="l" defTabSz="914400" rtl="0" eaLnBrk="1" latinLnBrk="0" hangingPunct="1">
      <a:defRPr b="1" u="sng" kern="1200">
        <a:solidFill>
          <a:schemeClr val="tx1"/>
        </a:solidFill>
        <a:latin typeface="Times New Roman" charset="0"/>
        <a:ea typeface="+mn-ea"/>
        <a:cs typeface="+mn-cs"/>
      </a:defRPr>
    </a:lvl7pPr>
    <a:lvl8pPr marL="3200400" algn="l" defTabSz="914400" rtl="0" eaLnBrk="1" latinLnBrk="0" hangingPunct="1">
      <a:defRPr b="1" u="sng" kern="1200">
        <a:solidFill>
          <a:schemeClr val="tx1"/>
        </a:solidFill>
        <a:latin typeface="Times New Roman" charset="0"/>
        <a:ea typeface="+mn-ea"/>
        <a:cs typeface="+mn-cs"/>
      </a:defRPr>
    </a:lvl8pPr>
    <a:lvl9pPr marL="3657600" algn="l" defTabSz="914400" rtl="0" eaLnBrk="1" latinLnBrk="0" hangingPunct="1">
      <a:defRPr b="1" u="sng"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663300"/>
    <a:srgbClr val="6666FF"/>
    <a:srgbClr val="FF0000"/>
    <a:srgbClr val="800080"/>
    <a:srgbClr val="000000"/>
    <a:srgbClr val="FFFF00"/>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85" autoAdjust="0"/>
    <p:restoredTop sz="90777" autoAdjust="0"/>
  </p:normalViewPr>
  <p:slideViewPr>
    <p:cSldViewPr>
      <p:cViewPr varScale="1">
        <p:scale>
          <a:sx n="71" d="100"/>
          <a:sy n="71" d="100"/>
        </p:scale>
        <p:origin x="-146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75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0035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10035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0035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641208A0-5083-49F1-BE5F-50B628D7F79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u="none" smtClean="0">
                <a:latin typeface="Times New Roman" pitchFamily="18" charset="0"/>
              </a:defRPr>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u="none" smtClean="0">
                <a:latin typeface="Times New Roman" pitchFamily="18" charset="0"/>
              </a:defRPr>
            </a:lvl1pPr>
          </a:lstStyle>
          <a:p>
            <a:pPr>
              <a:defRPr/>
            </a:pPr>
            <a:endParaRPr lang="en-US"/>
          </a:p>
        </p:txBody>
      </p:sp>
      <p:sp>
        <p:nvSpPr>
          <p:cNvPr id="901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u="none" smtClean="0">
                <a:latin typeface="Times New Roman" pitchFamily="18" charset="0"/>
              </a:defRPr>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u="none" smtClean="0">
                <a:latin typeface="Times New Roman" pitchFamily="18" charset="0"/>
              </a:defRPr>
            </a:lvl1pPr>
          </a:lstStyle>
          <a:p>
            <a:pPr>
              <a:defRPr/>
            </a:pPr>
            <a:fld id="{FF8B9458-176D-47D7-8410-71F6D2C1779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2164" name="Slide Number Placeholder 3"/>
          <p:cNvSpPr>
            <a:spLocks noGrp="1"/>
          </p:cNvSpPr>
          <p:nvPr>
            <p:ph type="sldNum" sz="quarter" idx="5"/>
          </p:nvPr>
        </p:nvSpPr>
        <p:spPr>
          <a:noFill/>
        </p:spPr>
        <p:txBody>
          <a:bodyPr/>
          <a:lstStyle/>
          <a:p>
            <a:fld id="{FA35E94D-3BEC-4222-8DE1-DD9C438AA694}" type="slidenum">
              <a:rPr lang="en-US">
                <a:latin typeface="Times New Roman" charset="0"/>
              </a:rPr>
              <a:pPr/>
              <a:t>1</a:t>
            </a:fld>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1380" name="Slide Number Placeholder 3"/>
          <p:cNvSpPr>
            <a:spLocks noGrp="1"/>
          </p:cNvSpPr>
          <p:nvPr>
            <p:ph type="sldNum" sz="quarter" idx="5"/>
          </p:nvPr>
        </p:nvSpPr>
        <p:spPr>
          <a:noFill/>
        </p:spPr>
        <p:txBody>
          <a:bodyPr/>
          <a:lstStyle/>
          <a:p>
            <a:fld id="{D68B0C91-91C5-4630-AB67-B052242204D4}" type="slidenum">
              <a:rPr lang="en-US">
                <a:latin typeface="Times New Roman" charset="0"/>
              </a:rPr>
              <a:pPr/>
              <a:t>10</a:t>
            </a:fld>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2404" name="Slide Number Placeholder 3"/>
          <p:cNvSpPr>
            <a:spLocks noGrp="1"/>
          </p:cNvSpPr>
          <p:nvPr>
            <p:ph type="sldNum" sz="quarter" idx="5"/>
          </p:nvPr>
        </p:nvSpPr>
        <p:spPr>
          <a:noFill/>
        </p:spPr>
        <p:txBody>
          <a:bodyPr/>
          <a:lstStyle/>
          <a:p>
            <a:fld id="{2B204796-8E58-4099-9B8D-57E7B789EFA2}" type="slidenum">
              <a:rPr lang="en-US">
                <a:latin typeface="Times New Roman" charset="0"/>
              </a:rPr>
              <a:pPr/>
              <a:t>11</a:t>
            </a:fld>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3428" name="Slide Number Placeholder 3"/>
          <p:cNvSpPr>
            <a:spLocks noGrp="1"/>
          </p:cNvSpPr>
          <p:nvPr>
            <p:ph type="sldNum" sz="quarter" idx="5"/>
          </p:nvPr>
        </p:nvSpPr>
        <p:spPr>
          <a:noFill/>
        </p:spPr>
        <p:txBody>
          <a:bodyPr/>
          <a:lstStyle/>
          <a:p>
            <a:fld id="{A6836842-6330-4D68-B445-706132B2F704}" type="slidenum">
              <a:rPr lang="en-US">
                <a:latin typeface="Times New Roman" charset="0"/>
              </a:rPr>
              <a:pPr/>
              <a:t>12</a:t>
            </a:fld>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4452" name="Slide Number Placeholder 3"/>
          <p:cNvSpPr>
            <a:spLocks noGrp="1"/>
          </p:cNvSpPr>
          <p:nvPr>
            <p:ph type="sldNum" sz="quarter" idx="5"/>
          </p:nvPr>
        </p:nvSpPr>
        <p:spPr>
          <a:noFill/>
        </p:spPr>
        <p:txBody>
          <a:bodyPr/>
          <a:lstStyle/>
          <a:p>
            <a:fld id="{A76BDC32-9D7B-4597-97ED-0813818FDC06}" type="slidenum">
              <a:rPr lang="en-US">
                <a:latin typeface="Times New Roman" charset="0"/>
              </a:rPr>
              <a:pPr/>
              <a:t>13</a:t>
            </a:fld>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5476" name="Slide Number Placeholder 3"/>
          <p:cNvSpPr>
            <a:spLocks noGrp="1"/>
          </p:cNvSpPr>
          <p:nvPr>
            <p:ph type="sldNum" sz="quarter" idx="5"/>
          </p:nvPr>
        </p:nvSpPr>
        <p:spPr>
          <a:noFill/>
        </p:spPr>
        <p:txBody>
          <a:bodyPr/>
          <a:lstStyle/>
          <a:p>
            <a:fld id="{A617A0C8-B7D5-471D-89DF-C3D72F8517AF}" type="slidenum">
              <a:rPr lang="en-US">
                <a:latin typeface="Times New Roman" charset="0"/>
              </a:rPr>
              <a:pPr/>
              <a:t>14</a:t>
            </a:fld>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6500" name="Slide Number Placeholder 3"/>
          <p:cNvSpPr>
            <a:spLocks noGrp="1"/>
          </p:cNvSpPr>
          <p:nvPr>
            <p:ph type="sldNum" sz="quarter" idx="5"/>
          </p:nvPr>
        </p:nvSpPr>
        <p:spPr>
          <a:noFill/>
        </p:spPr>
        <p:txBody>
          <a:bodyPr/>
          <a:lstStyle/>
          <a:p>
            <a:fld id="{DED4E2BB-0A2A-436F-B101-20BB9FBE5CA2}" type="slidenum">
              <a:rPr lang="en-US">
                <a:latin typeface="Times New Roman" charset="0"/>
              </a:rPr>
              <a:pPr/>
              <a:t>15</a:t>
            </a:fld>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7524" name="Slide Number Placeholder 3"/>
          <p:cNvSpPr>
            <a:spLocks noGrp="1"/>
          </p:cNvSpPr>
          <p:nvPr>
            <p:ph type="sldNum" sz="quarter" idx="5"/>
          </p:nvPr>
        </p:nvSpPr>
        <p:spPr>
          <a:noFill/>
        </p:spPr>
        <p:txBody>
          <a:bodyPr/>
          <a:lstStyle/>
          <a:p>
            <a:fld id="{E549C378-AAA6-40AB-A8A5-E1EA96F9F807}" type="slidenum">
              <a:rPr lang="en-US">
                <a:latin typeface="Times New Roman" charset="0"/>
              </a:rPr>
              <a:pPr/>
              <a:t>16</a:t>
            </a:fld>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C390BE5-68BE-47E4-8F33-524AF300777C}" type="slidenum">
              <a:rPr lang="en-US">
                <a:latin typeface="Times New Roman" charset="0"/>
              </a:rPr>
              <a:pPr/>
              <a:t>17</a:t>
            </a:fld>
            <a:endParaRPr lang="en-US">
              <a:latin typeface="Times New Roman"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b="1" smtClean="0">
                <a:solidFill>
                  <a:srgbClr val="000000"/>
                </a:solidFill>
                <a:latin typeface="Arial" charset="0"/>
              </a:rPr>
              <a:t>Cylinder seal of Ibni-sharrum, a scribe of Shar-kali-sharri</a:t>
            </a:r>
            <a:r>
              <a:rPr lang="en-US" smtClean="0">
                <a:solidFill>
                  <a:srgbClr val="000000"/>
                </a:solidFill>
                <a:latin typeface="Arial" charset="0"/>
              </a:rPr>
              <a:t> (left) </a:t>
            </a:r>
            <a:r>
              <a:rPr lang="en-US" b="1" smtClean="0">
                <a:solidFill>
                  <a:srgbClr val="000000"/>
                </a:solidFill>
                <a:latin typeface="Arial" charset="0"/>
              </a:rPr>
              <a:t>and impression</a:t>
            </a:r>
            <a:r>
              <a:rPr lang="en-US" smtClean="0">
                <a:solidFill>
                  <a:srgbClr val="000000"/>
                </a:solidFill>
                <a:latin typeface="Arial" charset="0"/>
              </a:rPr>
              <a:t> (right), ca. 2183–2159 B.C.; Akkadian, reign of Shar-kali-sharri. Mesopotamia. Cuneiform inscription in Old Akkadian. Serpentine; H. 3.9 cm (1 1/2 in.); Diam. 2.6 cm (1 in.). Musée du Louvre, Département des Antiquités Orientales, Paris  AO 22303.</a:t>
            </a:r>
            <a:r>
              <a:rPr lang="en-US" smtClean="0">
                <a:latin typeface="Times New Roman" charset="0"/>
              </a:rPr>
              <a:t/>
            </a:r>
            <a:br>
              <a:rPr lang="en-US" smtClean="0">
                <a:latin typeface="Times New Roman" charset="0"/>
              </a:rPr>
            </a:br>
            <a:r>
              <a:rPr lang="en-US" smtClean="0">
                <a:latin typeface="Times New Roman" charset="0"/>
              </a:rPr>
              <a:t> </a:t>
            </a:r>
          </a:p>
          <a:p>
            <a:pPr eaLnBrk="1" hangingPunct="1"/>
            <a:r>
              <a:rPr lang="en-US" smtClean="0">
                <a:latin typeface="Times New Roman" charset="0"/>
              </a:rPr>
              <a:t>     </a:t>
            </a:r>
            <a:r>
              <a:rPr lang="en-US" smtClean="0">
                <a:latin typeface="Arial" charset="0"/>
              </a:rPr>
              <a:t>This seal, which according to the cuneiform inscription belonged to Ibni-sharrum, the scribe of king Shar-kali-sharri, is one of the finest examples of the perfection achieved by the engravers of the Akkadian period. Two nude heroes with long curls are represented kneeling on one knee in a strictly symmetrical composition. Each of them holds a vase with water gushing forth, a symbol of fertility and abundance; two water buffalo are drinking from them. Underneath, a river winds its way between the mountains, represented in a conventional manner by a motif composed of two lines of scales. In the center of the composition, the text panel containing the inscription is supported on the backs of the buffalo. These animals are evidence of the relations existing between the Akkadian Empire and the region of Meluhha, identified with the Indus Valley, where they originated. The engraver carefully detailed their powerful musculature and their spectacular horns, which he depicted as they appear on Indus seals in a view from above. The calm equilibrium of the composition, based on horizontal and vertical lines, confers on this minuscule relief a monumentality entirely characteristic of the late Akkadian period style. Seals of this quality were the monopoly of relatives of the royal family or of high officials, and probably came from a workshop, where production was reserved for these elite figures.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E701369-F11F-43CB-86BA-668056AB6844}" type="slidenum">
              <a:rPr lang="en-US">
                <a:latin typeface="Times New Roman" charset="0"/>
              </a:rPr>
              <a:pPr/>
              <a:t>18</a:t>
            </a:fld>
            <a:endParaRPr lang="en-US">
              <a:latin typeface="Times New Roman" charset="0"/>
            </a:endParaRPr>
          </a:p>
        </p:txBody>
      </p:sp>
      <p:sp>
        <p:nvSpPr>
          <p:cNvPr id="109571" name="Rectangle 2"/>
          <p:cNvSpPr>
            <a:spLocks noChangeArrowheads="1" noTextEdit="1"/>
          </p:cNvSpPr>
          <p:nvPr>
            <p:ph type="sldImg"/>
          </p:nvPr>
        </p:nvSpPr>
        <p:spPr>
          <a:solidFill>
            <a:srgbClr val="FFFFFF"/>
          </a:solidFill>
          <a:ln/>
        </p:spPr>
      </p:sp>
      <p:sp>
        <p:nvSpPr>
          <p:cNvPr id="10957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19812" name="Slide Number Placeholder 3"/>
          <p:cNvSpPr>
            <a:spLocks noGrp="1"/>
          </p:cNvSpPr>
          <p:nvPr>
            <p:ph type="sldNum" sz="quarter" idx="5"/>
          </p:nvPr>
        </p:nvSpPr>
        <p:spPr>
          <a:noFill/>
        </p:spPr>
        <p:txBody>
          <a:bodyPr/>
          <a:lstStyle/>
          <a:p>
            <a:fld id="{89E62F6F-6BA0-4331-B613-B8BFF204F7B2}" type="slidenum">
              <a:rPr lang="en-US">
                <a:latin typeface="Times New Roman" charset="0"/>
              </a:rPr>
              <a:pPr/>
              <a:t>19</a:t>
            </a:fld>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3188" name="Slide Number Placeholder 3"/>
          <p:cNvSpPr>
            <a:spLocks noGrp="1"/>
          </p:cNvSpPr>
          <p:nvPr>
            <p:ph type="sldNum" sz="quarter" idx="5"/>
          </p:nvPr>
        </p:nvSpPr>
        <p:spPr>
          <a:noFill/>
        </p:spPr>
        <p:txBody>
          <a:bodyPr/>
          <a:lstStyle/>
          <a:p>
            <a:fld id="{E6B1C344-6485-4B8C-8690-BF09DA721581}" type="slidenum">
              <a:rPr lang="en-US">
                <a:latin typeface="Times New Roman" charset="0"/>
              </a:rPr>
              <a:pPr/>
              <a:t>2</a:t>
            </a:fld>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4212" name="Slide Number Placeholder 3"/>
          <p:cNvSpPr>
            <a:spLocks noGrp="1"/>
          </p:cNvSpPr>
          <p:nvPr>
            <p:ph type="sldNum" sz="quarter" idx="5"/>
          </p:nvPr>
        </p:nvSpPr>
        <p:spPr>
          <a:noFill/>
        </p:spPr>
        <p:txBody>
          <a:bodyPr/>
          <a:lstStyle/>
          <a:p>
            <a:fld id="{CC7CD022-01A5-49C1-AE73-CD2299DB168F}" type="slidenum">
              <a:rPr lang="en-US">
                <a:latin typeface="Times New Roman" charset="0"/>
              </a:rPr>
              <a:pPr/>
              <a:t>3</a:t>
            </a:fld>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5236" name="Slide Number Placeholder 3"/>
          <p:cNvSpPr>
            <a:spLocks noGrp="1"/>
          </p:cNvSpPr>
          <p:nvPr>
            <p:ph type="sldNum" sz="quarter" idx="5"/>
          </p:nvPr>
        </p:nvSpPr>
        <p:spPr>
          <a:noFill/>
        </p:spPr>
        <p:txBody>
          <a:bodyPr/>
          <a:lstStyle/>
          <a:p>
            <a:fld id="{4DAD2707-FFFE-4556-A8ED-A999217808B5}" type="slidenum">
              <a:rPr lang="en-US">
                <a:latin typeface="Times New Roman" charset="0"/>
              </a:rPr>
              <a:pPr/>
              <a:t>4</a:t>
            </a:fld>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6260" name="Slide Number Placeholder 3"/>
          <p:cNvSpPr>
            <a:spLocks noGrp="1"/>
          </p:cNvSpPr>
          <p:nvPr>
            <p:ph type="sldNum" sz="quarter" idx="5"/>
          </p:nvPr>
        </p:nvSpPr>
        <p:spPr>
          <a:noFill/>
        </p:spPr>
        <p:txBody>
          <a:bodyPr/>
          <a:lstStyle/>
          <a:p>
            <a:fld id="{7A3BB35A-CBC3-45C7-B3C8-94FCFB1D6F7C}" type="slidenum">
              <a:rPr lang="en-US">
                <a:latin typeface="Times New Roman" charset="0"/>
              </a:rPr>
              <a:pPr/>
              <a:t>5</a:t>
            </a:fld>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7284" name="Slide Number Placeholder 3"/>
          <p:cNvSpPr>
            <a:spLocks noGrp="1"/>
          </p:cNvSpPr>
          <p:nvPr>
            <p:ph type="sldNum" sz="quarter" idx="5"/>
          </p:nvPr>
        </p:nvSpPr>
        <p:spPr>
          <a:noFill/>
        </p:spPr>
        <p:txBody>
          <a:bodyPr/>
          <a:lstStyle/>
          <a:p>
            <a:fld id="{7B242EC0-03D3-43B4-A388-79DEC7B86114}" type="slidenum">
              <a:rPr lang="en-US">
                <a:latin typeface="Times New Roman" charset="0"/>
              </a:rPr>
              <a:pPr/>
              <a:t>6</a:t>
            </a:fld>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8308" name="Slide Number Placeholder 3"/>
          <p:cNvSpPr>
            <a:spLocks noGrp="1"/>
          </p:cNvSpPr>
          <p:nvPr>
            <p:ph type="sldNum" sz="quarter" idx="5"/>
          </p:nvPr>
        </p:nvSpPr>
        <p:spPr>
          <a:noFill/>
        </p:spPr>
        <p:txBody>
          <a:bodyPr/>
          <a:lstStyle/>
          <a:p>
            <a:fld id="{F71EA386-542F-4131-B8BB-A6A7505C7FCA}" type="slidenum">
              <a:rPr lang="en-US">
                <a:latin typeface="Times New Roman" charset="0"/>
              </a:rPr>
              <a:pPr/>
              <a:t>7</a:t>
            </a:fld>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9332" name="Slide Number Placeholder 3"/>
          <p:cNvSpPr>
            <a:spLocks noGrp="1"/>
          </p:cNvSpPr>
          <p:nvPr>
            <p:ph type="sldNum" sz="quarter" idx="5"/>
          </p:nvPr>
        </p:nvSpPr>
        <p:spPr>
          <a:noFill/>
        </p:spPr>
        <p:txBody>
          <a:bodyPr/>
          <a:lstStyle/>
          <a:p>
            <a:fld id="{4A7D26CE-4736-47BD-A8F8-F71A34E5E854}" type="slidenum">
              <a:rPr lang="en-US">
                <a:latin typeface="Times New Roman" charset="0"/>
              </a:rPr>
              <a:pPr/>
              <a:t>8</a:t>
            </a:fld>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0356" name="Slide Number Placeholder 3"/>
          <p:cNvSpPr>
            <a:spLocks noGrp="1"/>
          </p:cNvSpPr>
          <p:nvPr>
            <p:ph type="sldNum" sz="quarter" idx="5"/>
          </p:nvPr>
        </p:nvSpPr>
        <p:spPr>
          <a:noFill/>
        </p:spPr>
        <p:txBody>
          <a:bodyPr/>
          <a:lstStyle/>
          <a:p>
            <a:fld id="{1AC613B3-B288-45D6-AFD8-5FE5CCA28A63}" type="slidenum">
              <a:rPr lang="en-US">
                <a:latin typeface="Times New Roman" charset="0"/>
              </a:rPr>
              <a:pPr/>
              <a:t>9</a:t>
            </a:fld>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D84C96-9CCB-4162-80DC-2BCC916C4F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A8C1E9-50A2-4C6B-8D77-9B2BA48F42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91D0C4-9CAE-467A-BCB6-EA19A6D631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520EAA-4D02-4647-8DBA-A1700C60AD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191D02-32C3-4E48-8B2A-DAA40D3B04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E59F3A-D82B-446F-857E-D80CAB3E12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79E166-FA8A-421F-B7B8-10D08D942F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0ACBF8-257C-46C2-87B4-B1D1813EC6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2BC648-548F-422F-A45A-70D488163D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D64752-E656-4D59-8039-29880AECD2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593AB-FCEE-48E7-A81F-07C84C47BF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smtClean="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smtClean="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smtClean="0">
                <a:latin typeface="Times New Roman" pitchFamily="18" charset="0"/>
              </a:defRPr>
            </a:lvl1pPr>
          </a:lstStyle>
          <a:p>
            <a:pPr>
              <a:defRPr/>
            </a:pPr>
            <a:fld id="{22C09728-26CB-4CF0-9661-602C94E53C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gilgamesh.psnc.p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metmuseum.org/explore/First_Cities/writing_meso_object_341.asp"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usc.edu/dept/LAS/wsrp/educational_site/ancient_texts/Cuneiform_e.shtml" TargetMode="External"/><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w.metmuseum.org/explore/First_Cities/seals_meso_object_135.asp"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phillipmartin.info/hammurabi/hammurabi_situation4.htm" TargetMode="External"/><Relationship Id="rId3" Type="http://schemas.openxmlformats.org/officeDocument/2006/relationships/hyperlink" Target="http://www.phillipmartin.info/hammurabi/hammurabi_situation6.htm" TargetMode="External"/><Relationship Id="rId7" Type="http://schemas.openxmlformats.org/officeDocument/2006/relationships/hyperlink" Target="http://www.phillipmartin.info/hammurabi/hammurabi_situation3.ht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phillipmartin.info/hammurabi/hammurabi_situation7.htm" TargetMode="External"/><Relationship Id="rId5" Type="http://schemas.openxmlformats.org/officeDocument/2006/relationships/hyperlink" Target="http://www.phillipmartin.info/hammurabi/hammurabi_situation2.htm" TargetMode="External"/><Relationship Id="rId10" Type="http://schemas.openxmlformats.org/officeDocument/2006/relationships/image" Target="../media/image26.png"/><Relationship Id="rId4" Type="http://schemas.openxmlformats.org/officeDocument/2006/relationships/hyperlink" Target="http://www.phillipmartin.info/hammurabi/hammurabi_situation5.htm" TargetMode="External"/><Relationship Id="rId9" Type="http://schemas.openxmlformats.org/officeDocument/2006/relationships/hyperlink" Target="http://www.phillipmartin.info/hammurabi/hammurabi_situation1.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siduri.tripod.com/Library_of_Babylon.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metmuseum.org/explore/First_Cities/ruler_meso_object_8.asp"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12725" y="-34925"/>
            <a:ext cx="8931275" cy="523220"/>
          </a:xfrm>
          <a:prstGeom prst="rect">
            <a:avLst/>
          </a:prstGeom>
          <a:noFill/>
          <a:ln w="9525">
            <a:noFill/>
            <a:miter lim="800000"/>
            <a:headEnd/>
            <a:tailEnd/>
          </a:ln>
        </p:spPr>
        <p:txBody>
          <a:bodyPr>
            <a:spAutoFit/>
          </a:bodyPr>
          <a:lstStyle/>
          <a:p>
            <a:r>
              <a:rPr lang="en-US" sz="2800" u="none" dirty="0" smtClean="0">
                <a:solidFill>
                  <a:srgbClr val="CC3300"/>
                </a:solidFill>
              </a:rPr>
              <a:t>4 Early </a:t>
            </a:r>
            <a:r>
              <a:rPr lang="en-US" sz="2800" u="none" dirty="0">
                <a:solidFill>
                  <a:srgbClr val="CC3300"/>
                </a:solidFill>
              </a:rPr>
              <a:t>River Valley </a:t>
            </a:r>
            <a:r>
              <a:rPr lang="en-US" sz="2800" u="none" dirty="0" smtClean="0">
                <a:solidFill>
                  <a:srgbClr val="CC3300"/>
                </a:solidFill>
              </a:rPr>
              <a:t>Civilizations-Day 9</a:t>
            </a:r>
            <a:endParaRPr lang="en-US" sz="2800" u="none" dirty="0">
              <a:solidFill>
                <a:srgbClr val="CC3300"/>
              </a:solidFill>
            </a:endParaRPr>
          </a:p>
        </p:txBody>
      </p:sp>
      <p:sp>
        <p:nvSpPr>
          <p:cNvPr id="6149" name="Text Box 5"/>
          <p:cNvSpPr txBox="1">
            <a:spLocks noChangeArrowheads="1"/>
          </p:cNvSpPr>
          <p:nvPr/>
        </p:nvSpPr>
        <p:spPr bwMode="auto">
          <a:xfrm>
            <a:off x="304800" y="762000"/>
            <a:ext cx="8626475" cy="396875"/>
          </a:xfrm>
          <a:prstGeom prst="rect">
            <a:avLst/>
          </a:prstGeom>
          <a:noFill/>
          <a:ln w="9525">
            <a:noFill/>
            <a:miter lim="800000"/>
            <a:headEnd/>
            <a:tailEnd/>
          </a:ln>
        </p:spPr>
        <p:txBody>
          <a:bodyPr>
            <a:spAutoFit/>
          </a:bodyPr>
          <a:lstStyle/>
          <a:p>
            <a:pPr algn="ctr">
              <a:buFontTx/>
              <a:buChar char="•"/>
            </a:pPr>
            <a:r>
              <a:rPr lang="en-US" sz="2000" b="0" u="none"/>
              <a:t> Sumerian Civilization - Tigris &amp; Euphrates Rivers (Mesopotamia)</a:t>
            </a:r>
          </a:p>
        </p:txBody>
      </p:sp>
      <p:sp>
        <p:nvSpPr>
          <p:cNvPr id="6150" name="Text Box 6"/>
          <p:cNvSpPr txBox="1">
            <a:spLocks noChangeArrowheads="1"/>
          </p:cNvSpPr>
          <p:nvPr/>
        </p:nvSpPr>
        <p:spPr bwMode="auto">
          <a:xfrm>
            <a:off x="304800" y="1143000"/>
            <a:ext cx="8093075" cy="396875"/>
          </a:xfrm>
          <a:prstGeom prst="rect">
            <a:avLst/>
          </a:prstGeom>
          <a:noFill/>
          <a:ln w="9525">
            <a:noFill/>
            <a:miter lim="800000"/>
            <a:headEnd/>
            <a:tailEnd/>
          </a:ln>
        </p:spPr>
        <p:txBody>
          <a:bodyPr>
            <a:spAutoFit/>
          </a:bodyPr>
          <a:lstStyle/>
          <a:p>
            <a:pPr algn="ctr">
              <a:buFontTx/>
              <a:buChar char="•"/>
            </a:pPr>
            <a:r>
              <a:rPr lang="en-US" sz="2000" b="0" u="none"/>
              <a:t> Egyptian Civilization - Nile River</a:t>
            </a:r>
          </a:p>
        </p:txBody>
      </p:sp>
      <p:sp>
        <p:nvSpPr>
          <p:cNvPr id="6151" name="Text Box 7"/>
          <p:cNvSpPr txBox="1">
            <a:spLocks noChangeArrowheads="1"/>
          </p:cNvSpPr>
          <p:nvPr/>
        </p:nvSpPr>
        <p:spPr bwMode="auto">
          <a:xfrm>
            <a:off x="304800" y="1524000"/>
            <a:ext cx="8093075" cy="396875"/>
          </a:xfrm>
          <a:prstGeom prst="rect">
            <a:avLst/>
          </a:prstGeom>
          <a:noFill/>
          <a:ln w="9525">
            <a:noFill/>
            <a:miter lim="800000"/>
            <a:headEnd/>
            <a:tailEnd/>
          </a:ln>
        </p:spPr>
        <p:txBody>
          <a:bodyPr>
            <a:spAutoFit/>
          </a:bodyPr>
          <a:lstStyle/>
          <a:p>
            <a:pPr algn="ctr">
              <a:buFontTx/>
              <a:buChar char="•"/>
            </a:pPr>
            <a:r>
              <a:rPr lang="en-US" sz="2000" b="0" u="none"/>
              <a:t> Harappan Civilization - Indus River</a:t>
            </a:r>
          </a:p>
        </p:txBody>
      </p:sp>
      <p:sp>
        <p:nvSpPr>
          <p:cNvPr id="6152" name="Text Box 8"/>
          <p:cNvSpPr txBox="1">
            <a:spLocks noChangeArrowheads="1"/>
          </p:cNvSpPr>
          <p:nvPr/>
        </p:nvSpPr>
        <p:spPr bwMode="auto">
          <a:xfrm>
            <a:off x="381000" y="1905000"/>
            <a:ext cx="8093075" cy="396875"/>
          </a:xfrm>
          <a:prstGeom prst="rect">
            <a:avLst/>
          </a:prstGeom>
          <a:noFill/>
          <a:ln w="9525">
            <a:noFill/>
            <a:miter lim="800000"/>
            <a:headEnd/>
            <a:tailEnd/>
          </a:ln>
        </p:spPr>
        <p:txBody>
          <a:bodyPr>
            <a:spAutoFit/>
          </a:bodyPr>
          <a:lstStyle/>
          <a:p>
            <a:pPr algn="ctr">
              <a:buFontTx/>
              <a:buChar char="•"/>
            </a:pPr>
            <a:r>
              <a:rPr lang="en-US" sz="2000" b="0" u="none"/>
              <a:t> Ancient China - Huang He (Yellow) River</a:t>
            </a:r>
          </a:p>
        </p:txBody>
      </p:sp>
      <p:sp>
        <p:nvSpPr>
          <p:cNvPr id="3079" name="Text Box 9"/>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3080" name="Picture 13" descr="D:\home\twloessin\School\Maps\Four Early River Valley Civs B.gif"/>
          <p:cNvPicPr>
            <a:picLocks noChangeAspect="1" noChangeArrowheads="1"/>
          </p:cNvPicPr>
          <p:nvPr/>
        </p:nvPicPr>
        <p:blipFill>
          <a:blip r:embed="rId3" cstate="print"/>
          <a:srcRect/>
          <a:stretch>
            <a:fillRect/>
          </a:stretch>
        </p:blipFill>
        <p:spPr bwMode="auto">
          <a:xfrm>
            <a:off x="381000" y="2286000"/>
            <a:ext cx="8534400" cy="3690938"/>
          </a:xfrm>
          <a:prstGeom prst="rect">
            <a:avLst/>
          </a:prstGeom>
          <a:noFill/>
          <a:ln w="9525">
            <a:noFill/>
            <a:miter lim="800000"/>
            <a:headEnd/>
            <a:tailEnd/>
          </a:ln>
        </p:spPr>
      </p:pic>
      <p:sp>
        <p:nvSpPr>
          <p:cNvPr id="3081" name="Text Box 14"/>
          <p:cNvSpPr txBox="1">
            <a:spLocks noChangeArrowheads="1"/>
          </p:cNvSpPr>
          <p:nvPr/>
        </p:nvSpPr>
        <p:spPr bwMode="auto">
          <a:xfrm>
            <a:off x="7086600" y="2667000"/>
            <a:ext cx="1006475" cy="304800"/>
          </a:xfrm>
          <a:prstGeom prst="rect">
            <a:avLst/>
          </a:prstGeom>
          <a:solidFill>
            <a:schemeClr val="bg1"/>
          </a:solidFill>
          <a:ln w="9525">
            <a:noFill/>
            <a:miter lim="800000"/>
            <a:headEnd/>
            <a:tailEnd/>
          </a:ln>
        </p:spPr>
        <p:txBody>
          <a:bodyPr>
            <a:spAutoFit/>
          </a:bodyPr>
          <a:lstStyle/>
          <a:p>
            <a:endParaRPr lang="en-US" sz="1400" b="0" u="none"/>
          </a:p>
        </p:txBody>
      </p:sp>
      <p:sp>
        <p:nvSpPr>
          <p:cNvPr id="3082" name="Text Box 15"/>
          <p:cNvSpPr txBox="1">
            <a:spLocks noChangeArrowheads="1"/>
          </p:cNvSpPr>
          <p:nvPr/>
        </p:nvSpPr>
        <p:spPr bwMode="auto">
          <a:xfrm>
            <a:off x="7086600" y="4114800"/>
            <a:ext cx="1006475" cy="304800"/>
          </a:xfrm>
          <a:prstGeom prst="rect">
            <a:avLst/>
          </a:prstGeom>
          <a:solidFill>
            <a:schemeClr val="bg1"/>
          </a:solidFill>
          <a:ln w="9525">
            <a:noFill/>
            <a:miter lim="800000"/>
            <a:headEnd/>
            <a:tailEnd/>
          </a:ln>
        </p:spPr>
        <p:txBody>
          <a:bodyPr>
            <a:spAutoFit/>
          </a:bodyPr>
          <a:lstStyle/>
          <a:p>
            <a:endParaRPr lang="en-US" sz="1400" b="0" u="none"/>
          </a:p>
        </p:txBody>
      </p:sp>
      <p:sp>
        <p:nvSpPr>
          <p:cNvPr id="3083" name="Text Box 16"/>
          <p:cNvSpPr txBox="1">
            <a:spLocks noChangeArrowheads="1"/>
          </p:cNvSpPr>
          <p:nvPr/>
        </p:nvSpPr>
        <p:spPr bwMode="auto">
          <a:xfrm>
            <a:off x="5029200" y="4648200"/>
            <a:ext cx="762000" cy="228600"/>
          </a:xfrm>
          <a:prstGeom prst="rect">
            <a:avLst/>
          </a:prstGeom>
          <a:solidFill>
            <a:schemeClr val="bg1"/>
          </a:solidFill>
          <a:ln w="9525">
            <a:noFill/>
            <a:miter lim="800000"/>
            <a:headEnd/>
            <a:tailEnd/>
          </a:ln>
        </p:spPr>
        <p:txBody>
          <a:bodyPr>
            <a:spAutoFit/>
          </a:bodyPr>
          <a:lstStyle/>
          <a:p>
            <a:endParaRPr lang="en-US" sz="900" b="0" u="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0"/>
                                  </p:iterate>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75" fill="hold"/>
                                        <p:tgtEl>
                                          <p:spTgt spid="6149"/>
                                        </p:tgtEl>
                                        <p:attrNameLst>
                                          <p:attrName>ppt_x</p:attrName>
                                        </p:attrNameLst>
                                      </p:cBhvr>
                                      <p:tavLst>
                                        <p:tav tm="0">
                                          <p:val>
                                            <p:strVal val="#ppt_x"/>
                                          </p:val>
                                        </p:tav>
                                        <p:tav tm="100000">
                                          <p:val>
                                            <p:strVal val="#ppt_x"/>
                                          </p:val>
                                        </p:tav>
                                      </p:tavLst>
                                    </p:anim>
                                    <p:anim calcmode="lin" valueType="num">
                                      <p:cBhvr additive="base">
                                        <p:cTn id="8" dur="75"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iterate type="lt">
                                    <p:tmPct val="100000"/>
                                  </p:iterate>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75" fill="hold"/>
                                        <p:tgtEl>
                                          <p:spTgt spid="6150"/>
                                        </p:tgtEl>
                                        <p:attrNameLst>
                                          <p:attrName>ppt_x</p:attrName>
                                        </p:attrNameLst>
                                      </p:cBhvr>
                                      <p:tavLst>
                                        <p:tav tm="0">
                                          <p:val>
                                            <p:strVal val="0-#ppt_w/2"/>
                                          </p:val>
                                        </p:tav>
                                        <p:tav tm="100000">
                                          <p:val>
                                            <p:strVal val="#ppt_x"/>
                                          </p:val>
                                        </p:tav>
                                      </p:tavLst>
                                    </p:anim>
                                    <p:anim calcmode="lin" valueType="num">
                                      <p:cBhvr additive="base">
                                        <p:cTn id="14" dur="75"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iterate type="lt">
                                    <p:tmPct val="100000"/>
                                  </p:iterate>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75" fill="hold"/>
                                        <p:tgtEl>
                                          <p:spTgt spid="6151"/>
                                        </p:tgtEl>
                                        <p:attrNameLst>
                                          <p:attrName>ppt_x</p:attrName>
                                        </p:attrNameLst>
                                      </p:cBhvr>
                                      <p:tavLst>
                                        <p:tav tm="0">
                                          <p:val>
                                            <p:strVal val="1+#ppt_w/2"/>
                                          </p:val>
                                        </p:tav>
                                        <p:tav tm="100000">
                                          <p:val>
                                            <p:strVal val="#ppt_x"/>
                                          </p:val>
                                        </p:tav>
                                      </p:tavLst>
                                    </p:anim>
                                    <p:anim calcmode="lin" valueType="num">
                                      <p:cBhvr additive="base">
                                        <p:cTn id="20" dur="75"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0"/>
                                  </p:iterate>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75" fill="hold"/>
                                        <p:tgtEl>
                                          <p:spTgt spid="6152"/>
                                        </p:tgtEl>
                                        <p:attrNameLst>
                                          <p:attrName>ppt_x</p:attrName>
                                        </p:attrNameLst>
                                      </p:cBhvr>
                                      <p:tavLst>
                                        <p:tav tm="0">
                                          <p:val>
                                            <p:strVal val="1+#ppt_w/2"/>
                                          </p:val>
                                        </p:tav>
                                        <p:tav tm="100000">
                                          <p:val>
                                            <p:strVal val="#ppt_x"/>
                                          </p:val>
                                        </p:tav>
                                      </p:tavLst>
                                    </p:anim>
                                    <p:anim calcmode="lin" valueType="num">
                                      <p:cBhvr additive="base">
                                        <p:cTn id="26" dur="75"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51" grpId="0" autoUpdateAnimBg="0"/>
      <p:bldP spid="615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friesian.com/images/maps/civiliz0.gif"/>
          <p:cNvPicPr>
            <a:picLocks noChangeAspect="1" noChangeArrowheads="1"/>
          </p:cNvPicPr>
          <p:nvPr/>
        </p:nvPicPr>
        <p:blipFill>
          <a:blip r:embed="rId4" cstate="print"/>
          <a:srcRect/>
          <a:stretch>
            <a:fillRect/>
          </a:stretch>
        </p:blipFill>
        <p:spPr bwMode="auto">
          <a:xfrm>
            <a:off x="533400" y="1884363"/>
            <a:ext cx="8077200" cy="4973637"/>
          </a:xfrm>
          <a:prstGeom prst="rect">
            <a:avLst/>
          </a:prstGeom>
          <a:noFill/>
          <a:ln w="9525">
            <a:noFill/>
            <a:miter lim="800000"/>
            <a:headEnd/>
            <a:tailEnd/>
          </a:ln>
        </p:spPr>
      </p:pic>
      <p:sp>
        <p:nvSpPr>
          <p:cNvPr id="18435" name="Text Box 3"/>
          <p:cNvSpPr txBox="1">
            <a:spLocks noChangeArrowheads="1"/>
          </p:cNvSpPr>
          <p:nvPr/>
        </p:nvSpPr>
        <p:spPr bwMode="auto">
          <a:xfrm>
            <a:off x="0" y="0"/>
            <a:ext cx="8991600" cy="1800225"/>
          </a:xfrm>
          <a:prstGeom prst="rect">
            <a:avLst/>
          </a:prstGeom>
          <a:noFill/>
          <a:ln w="9525">
            <a:noFill/>
            <a:miter lim="800000"/>
            <a:headEnd/>
            <a:tailEnd/>
          </a:ln>
        </p:spPr>
        <p:txBody>
          <a:bodyPr>
            <a:spAutoFit/>
          </a:bodyPr>
          <a:lstStyle/>
          <a:p>
            <a:r>
              <a:rPr lang="en-US" sz="2000">
                <a:solidFill>
                  <a:srgbClr val="CC3300"/>
                </a:solidFill>
              </a:rPr>
              <a:t>Cultural diffusion</a:t>
            </a:r>
            <a:r>
              <a:rPr lang="en-US" sz="2000" b="0" u="none"/>
              <a:t> is </a:t>
            </a:r>
            <a:r>
              <a:rPr lang="en-US" sz="2000" b="0" u="none">
                <a:solidFill>
                  <a:schemeClr val="accent2"/>
                </a:solidFill>
              </a:rPr>
              <a:t>the spread of elements of one culture to another people,</a:t>
            </a:r>
          </a:p>
          <a:p>
            <a:r>
              <a:rPr lang="en-US" sz="2000" b="0" u="none">
                <a:solidFill>
                  <a:schemeClr val="accent2"/>
                </a:solidFill>
              </a:rPr>
              <a:t>                                                 generally through trade.</a:t>
            </a:r>
          </a:p>
          <a:p>
            <a:endParaRPr lang="en-US" b="0" u="none">
              <a:solidFill>
                <a:schemeClr val="accent2"/>
              </a:solidFill>
            </a:endParaRPr>
          </a:p>
          <a:p>
            <a:r>
              <a:rPr lang="en-US" b="0" u="none"/>
              <a:t>Take the spread of writing.  Similarities between the pictograms of Egyptian hieroglyphics, Sumerian cuneiform, and the Indus script are striking.</a:t>
            </a:r>
          </a:p>
          <a:p>
            <a:endParaRPr lang="en-US" b="0" u="none"/>
          </a:p>
        </p:txBody>
      </p:sp>
      <p:sp>
        <p:nvSpPr>
          <p:cNvPr id="18436" name="Text Box 4"/>
          <p:cNvSpPr txBox="1">
            <a:spLocks noChangeArrowheads="1"/>
          </p:cNvSpPr>
          <p:nvPr/>
        </p:nvSpPr>
        <p:spPr bwMode="auto">
          <a:xfrm>
            <a:off x="609600" y="1447800"/>
            <a:ext cx="7848600" cy="396875"/>
          </a:xfrm>
          <a:prstGeom prst="rect">
            <a:avLst/>
          </a:prstGeom>
          <a:noFill/>
          <a:ln w="9525">
            <a:noFill/>
            <a:miter lim="800000"/>
            <a:headEnd/>
            <a:tailEnd/>
          </a:ln>
        </p:spPr>
        <p:txBody>
          <a:bodyPr>
            <a:spAutoFit/>
          </a:bodyPr>
          <a:lstStyle/>
          <a:p>
            <a:pPr algn="ctr"/>
            <a:r>
              <a:rPr lang="en-US" sz="2000" u="none">
                <a:solidFill>
                  <a:schemeClr val="accent1"/>
                </a:solidFill>
              </a:rPr>
              <a:t>Can you give examples of cultural diffusion in your society today?</a:t>
            </a:r>
          </a:p>
        </p:txBody>
      </p:sp>
      <p:pic>
        <p:nvPicPr>
          <p:cNvPr id="18437" name="Picture 5" descr="D:\home\twloessin\My Pictures\question mark.gif"/>
          <p:cNvPicPr>
            <a:picLocks noChangeAspect="1" noChangeArrowheads="1"/>
          </p:cNvPicPr>
          <p:nvPr/>
        </p:nvPicPr>
        <p:blipFill>
          <a:blip r:embed="rId5" cstate="print"/>
          <a:srcRect/>
          <a:stretch>
            <a:fillRect/>
          </a:stretch>
        </p:blipFill>
        <p:spPr bwMode="auto">
          <a:xfrm>
            <a:off x="381000" y="1371600"/>
            <a:ext cx="617538" cy="503238"/>
          </a:xfrm>
          <a:prstGeom prst="rect">
            <a:avLst/>
          </a:prstGeom>
          <a:noFill/>
          <a:ln w="9525">
            <a:noFill/>
            <a:miter lim="800000"/>
            <a:headEnd/>
            <a:tailEnd/>
          </a:ln>
        </p:spPr>
      </p:pic>
      <p:sp>
        <p:nvSpPr>
          <p:cNvPr id="12294" name="Rectangle 6"/>
          <p:cNvSpPr>
            <a:spLocks noGrp="1" noChangeArrowheads="1"/>
          </p:cNvSpPr>
          <p:nvPr>
            <p:ph type="title" idx="4294967295"/>
          </p:nvPr>
        </p:nvSpPr>
        <p:spPr/>
        <p:txBody>
          <a:bodyPr/>
          <a:lstStyle/>
          <a:p>
            <a:pPr eaLnBrk="1" hangingPunct="1"/>
            <a:r>
              <a:rPr lang="en-US" smtClean="0"/>
              <a:t> </a:t>
            </a:r>
          </a:p>
        </p:txBody>
      </p:sp>
      <p:sp>
        <p:nvSpPr>
          <p:cNvPr id="12295" name="Text Box 7"/>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75" fill="hold"/>
                                        <p:tgtEl>
                                          <p:spTgt spid="18435"/>
                                        </p:tgtEl>
                                        <p:attrNameLst>
                                          <p:attrName>ppt_x</p:attrName>
                                        </p:attrNameLst>
                                      </p:cBhvr>
                                      <p:tavLst>
                                        <p:tav tm="0">
                                          <p:val>
                                            <p:strVal val="0-#ppt_w/2"/>
                                          </p:val>
                                        </p:tav>
                                        <p:tav tm="100000">
                                          <p:val>
                                            <p:strVal val="#ppt_x"/>
                                          </p:val>
                                        </p:tav>
                                      </p:tavLst>
                                    </p:anim>
                                    <p:anim calcmode="lin" valueType="num">
                                      <p:cBhvr additive="base">
                                        <p:cTn id="8" dur="75"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barn(inHorizontal)">
                                      <p:cBhvr>
                                        <p:cTn id="13" dur="500"/>
                                        <p:tgtEl>
                                          <p:spTgt spid="184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437"/>
                                        </p:tgtEl>
                                        <p:attrNameLst>
                                          <p:attrName>style.visibility</p:attrName>
                                        </p:attrNameLst>
                                      </p:cBhvr>
                                      <p:to>
                                        <p:strVal val="visible"/>
                                      </p:to>
                                    </p:set>
                                    <p:anim calcmode="lin" valueType="num">
                                      <p:cBhvr additive="base">
                                        <p:cTn id="18" dur="500" fill="hold"/>
                                        <p:tgtEl>
                                          <p:spTgt spid="18437"/>
                                        </p:tgtEl>
                                        <p:attrNameLst>
                                          <p:attrName>ppt_x</p:attrName>
                                        </p:attrNameLst>
                                      </p:cBhvr>
                                      <p:tavLst>
                                        <p:tav tm="0">
                                          <p:val>
                                            <p:strVal val="0-#ppt_w/2"/>
                                          </p:val>
                                        </p:tav>
                                        <p:tav tm="100000">
                                          <p:val>
                                            <p:strVal val="#ppt_x"/>
                                          </p:val>
                                        </p:tav>
                                      </p:tavLst>
                                    </p:anim>
                                    <p:anim calcmode="lin" valueType="num">
                                      <p:cBhvr additive="base">
                                        <p:cTn id="19" dur="500" fill="hold"/>
                                        <p:tgtEl>
                                          <p:spTgt spid="18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iterate type="lt">
                                    <p:tmPct val="100000"/>
                                  </p:iterate>
                                  <p:childTnLst>
                                    <p:set>
                                      <p:cBhvr>
                                        <p:cTn id="23" dur="1" fill="hold">
                                          <p:stCondLst>
                                            <p:cond delay="0"/>
                                          </p:stCondLst>
                                        </p:cTn>
                                        <p:tgtEl>
                                          <p:spTgt spid="18436"/>
                                        </p:tgtEl>
                                        <p:attrNameLst>
                                          <p:attrName>style.visibility</p:attrName>
                                        </p:attrNameLst>
                                      </p:cBhvr>
                                      <p:to>
                                        <p:strVal val="visible"/>
                                      </p:to>
                                    </p:set>
                                    <p:anim calcmode="lin" valueType="num">
                                      <p:cBhvr additive="base">
                                        <p:cTn id="24" dur="75" fill="hold"/>
                                        <p:tgtEl>
                                          <p:spTgt spid="18436"/>
                                        </p:tgtEl>
                                        <p:attrNameLst>
                                          <p:attrName>ppt_x</p:attrName>
                                        </p:attrNameLst>
                                      </p:cBhvr>
                                      <p:tavLst>
                                        <p:tav tm="0">
                                          <p:val>
                                            <p:strVal val="0-#ppt_w/2"/>
                                          </p:val>
                                        </p:tav>
                                        <p:tav tm="100000">
                                          <p:val>
                                            <p:strVal val="#ppt_x"/>
                                          </p:val>
                                        </p:tav>
                                      </p:tavLst>
                                    </p:anim>
                                    <p:anim calcmode="lin" valueType="num">
                                      <p:cBhvr additive="base">
                                        <p:cTn id="25" dur="75"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3316" name="Text Box 4"/>
          <p:cNvSpPr txBox="1">
            <a:spLocks noChangeArrowheads="1"/>
          </p:cNvSpPr>
          <p:nvPr/>
        </p:nvSpPr>
        <p:spPr bwMode="auto">
          <a:xfrm>
            <a:off x="152400" y="685800"/>
            <a:ext cx="6797675" cy="396875"/>
          </a:xfrm>
          <a:prstGeom prst="rect">
            <a:avLst/>
          </a:prstGeom>
          <a:noFill/>
          <a:ln w="9525">
            <a:noFill/>
            <a:miter lim="800000"/>
            <a:headEnd/>
            <a:tailEnd/>
          </a:ln>
        </p:spPr>
        <p:txBody>
          <a:bodyPr>
            <a:spAutoFit/>
          </a:bodyPr>
          <a:lstStyle/>
          <a:p>
            <a:r>
              <a:rPr lang="en-US" sz="2000" b="0" u="none"/>
              <a:t>II.  The </a:t>
            </a:r>
            <a:r>
              <a:rPr lang="en-US" sz="2000">
                <a:solidFill>
                  <a:srgbClr val="CC3300"/>
                </a:solidFill>
              </a:rPr>
              <a:t>City-State</a:t>
            </a:r>
            <a:r>
              <a:rPr lang="en-US" sz="2000" b="0" u="none"/>
              <a:t> Structure of Government</a:t>
            </a:r>
          </a:p>
        </p:txBody>
      </p:sp>
      <p:sp>
        <p:nvSpPr>
          <p:cNvPr id="13317" name="Text Box 5"/>
          <p:cNvSpPr txBox="1">
            <a:spLocks noChangeArrowheads="1"/>
          </p:cNvSpPr>
          <p:nvPr/>
        </p:nvSpPr>
        <p:spPr bwMode="auto">
          <a:xfrm>
            <a:off x="304800" y="990600"/>
            <a:ext cx="6569075" cy="396875"/>
          </a:xfrm>
          <a:prstGeom prst="rect">
            <a:avLst/>
          </a:prstGeom>
          <a:noFill/>
          <a:ln w="9525">
            <a:noFill/>
            <a:miter lim="800000"/>
            <a:headEnd/>
            <a:tailEnd/>
          </a:ln>
        </p:spPr>
        <p:txBody>
          <a:bodyPr>
            <a:spAutoFit/>
          </a:bodyPr>
          <a:lstStyle/>
          <a:p>
            <a:r>
              <a:rPr lang="en-US" sz="2000" b="0" u="none"/>
              <a:t>A.  Although all the cities shared the same culture …</a:t>
            </a:r>
          </a:p>
        </p:txBody>
      </p:sp>
      <p:sp>
        <p:nvSpPr>
          <p:cNvPr id="13318" name="Text Box 6"/>
          <p:cNvSpPr txBox="1">
            <a:spLocks noChangeArrowheads="1"/>
          </p:cNvSpPr>
          <p:nvPr/>
        </p:nvSpPr>
        <p:spPr bwMode="auto">
          <a:xfrm>
            <a:off x="304800" y="1295400"/>
            <a:ext cx="7239000" cy="701675"/>
          </a:xfrm>
          <a:prstGeom prst="rect">
            <a:avLst/>
          </a:prstGeom>
          <a:noFill/>
          <a:ln w="9525">
            <a:noFill/>
            <a:miter lim="800000"/>
            <a:headEnd/>
            <a:tailEnd/>
          </a:ln>
        </p:spPr>
        <p:txBody>
          <a:bodyPr>
            <a:spAutoFit/>
          </a:bodyPr>
          <a:lstStyle/>
          <a:p>
            <a:pPr marL="457200" indent="-457200">
              <a:buFontTx/>
              <a:buAutoNum type="alphaUcPeriod" startAt="2"/>
            </a:pPr>
            <a:r>
              <a:rPr lang="en-US" sz="2000" b="0" u="none"/>
              <a:t>each city had its own government / rulers, warriors,  </a:t>
            </a:r>
          </a:p>
          <a:p>
            <a:pPr marL="457200" indent="-457200"/>
            <a:r>
              <a:rPr lang="en-US" sz="2000" b="0" u="none"/>
              <a:t>        it’s own patron god, and functioned like an independent country</a:t>
            </a:r>
          </a:p>
        </p:txBody>
      </p:sp>
      <p:sp>
        <p:nvSpPr>
          <p:cNvPr id="13319" name="Text Box 7"/>
          <p:cNvSpPr txBox="1">
            <a:spLocks noChangeArrowheads="1"/>
          </p:cNvSpPr>
          <p:nvPr/>
        </p:nvSpPr>
        <p:spPr bwMode="auto">
          <a:xfrm>
            <a:off x="304800" y="1905000"/>
            <a:ext cx="7315200" cy="396875"/>
          </a:xfrm>
          <a:prstGeom prst="rect">
            <a:avLst/>
          </a:prstGeom>
          <a:noFill/>
          <a:ln w="9525">
            <a:noFill/>
            <a:miter lim="800000"/>
            <a:headEnd/>
            <a:tailEnd/>
          </a:ln>
        </p:spPr>
        <p:txBody>
          <a:bodyPr>
            <a:spAutoFit/>
          </a:bodyPr>
          <a:lstStyle/>
          <a:p>
            <a:r>
              <a:rPr lang="en-US" sz="2000" b="0" u="none"/>
              <a:t>C.   includes within the city walls and also the surrounding farm land</a:t>
            </a:r>
          </a:p>
        </p:txBody>
      </p:sp>
      <p:sp>
        <p:nvSpPr>
          <p:cNvPr id="13320" name="Text Box 10"/>
          <p:cNvSpPr txBox="1">
            <a:spLocks noChangeArrowheads="1"/>
          </p:cNvSpPr>
          <p:nvPr/>
        </p:nvSpPr>
        <p:spPr bwMode="auto">
          <a:xfrm>
            <a:off x="304800" y="2209800"/>
            <a:ext cx="6950075" cy="396875"/>
          </a:xfrm>
          <a:prstGeom prst="rect">
            <a:avLst/>
          </a:prstGeom>
          <a:noFill/>
          <a:ln w="9525">
            <a:noFill/>
            <a:miter lim="800000"/>
            <a:headEnd/>
            <a:tailEnd/>
          </a:ln>
        </p:spPr>
        <p:txBody>
          <a:bodyPr>
            <a:spAutoFit/>
          </a:bodyPr>
          <a:lstStyle/>
          <a:p>
            <a:r>
              <a:rPr lang="en-US" sz="2000" b="0" u="none"/>
              <a:t>D.  Examples include Sumerian cities of Ur, Uruk, Kish, Lagesh</a:t>
            </a:r>
          </a:p>
        </p:txBody>
      </p:sp>
      <p:sp>
        <p:nvSpPr>
          <p:cNvPr id="13321" name="Text Box 11"/>
          <p:cNvSpPr txBox="1">
            <a:spLocks noChangeArrowheads="1"/>
          </p:cNvSpPr>
          <p:nvPr/>
        </p:nvSpPr>
        <p:spPr bwMode="auto">
          <a:xfrm>
            <a:off x="304800" y="2514600"/>
            <a:ext cx="6950075" cy="701675"/>
          </a:xfrm>
          <a:prstGeom prst="rect">
            <a:avLst/>
          </a:prstGeom>
          <a:noFill/>
          <a:ln w="9525">
            <a:noFill/>
            <a:miter lim="800000"/>
            <a:headEnd/>
            <a:tailEnd/>
          </a:ln>
        </p:spPr>
        <p:txBody>
          <a:bodyPr>
            <a:spAutoFit/>
          </a:bodyPr>
          <a:lstStyle/>
          <a:p>
            <a:pPr marL="457200" indent="-457200"/>
            <a:r>
              <a:rPr lang="en-US" sz="2000" b="0" u="none"/>
              <a:t>E.  At center of each city was the walled temple with a ziggurat – a massive, tiered, pyramid-shaped structure.</a:t>
            </a:r>
          </a:p>
        </p:txBody>
      </p:sp>
      <p:sp>
        <p:nvSpPr>
          <p:cNvPr id="13322" name="Text Box 12"/>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13323" name="Text Box 13"/>
          <p:cNvSpPr txBox="1">
            <a:spLocks noChangeArrowheads="1"/>
          </p:cNvSpPr>
          <p:nvPr/>
        </p:nvSpPr>
        <p:spPr bwMode="auto">
          <a:xfrm>
            <a:off x="304800" y="3124200"/>
            <a:ext cx="6950075" cy="396875"/>
          </a:xfrm>
          <a:prstGeom prst="rect">
            <a:avLst/>
          </a:prstGeom>
          <a:noFill/>
          <a:ln w="9525">
            <a:noFill/>
            <a:miter lim="800000"/>
            <a:headEnd/>
            <a:tailEnd/>
          </a:ln>
        </p:spPr>
        <p:txBody>
          <a:bodyPr>
            <a:spAutoFit/>
          </a:bodyPr>
          <a:lstStyle/>
          <a:p>
            <a:r>
              <a:rPr lang="en-US" sz="2000" b="0" u="none"/>
              <a:t>F.  Powerful priests held much political power in the beginning.</a:t>
            </a:r>
          </a:p>
        </p:txBody>
      </p:sp>
      <p:sp>
        <p:nvSpPr>
          <p:cNvPr id="13324" name="Text Box 14"/>
          <p:cNvSpPr txBox="1">
            <a:spLocks noChangeArrowheads="1"/>
          </p:cNvSpPr>
          <p:nvPr/>
        </p:nvSpPr>
        <p:spPr bwMode="auto">
          <a:xfrm>
            <a:off x="304800" y="3505200"/>
            <a:ext cx="7239000" cy="1616075"/>
          </a:xfrm>
          <a:prstGeom prst="rect">
            <a:avLst/>
          </a:prstGeom>
          <a:noFill/>
          <a:ln w="9525">
            <a:noFill/>
            <a:miter lim="800000"/>
            <a:headEnd/>
            <a:tailEnd/>
          </a:ln>
        </p:spPr>
        <p:txBody>
          <a:bodyPr>
            <a:spAutoFit/>
          </a:bodyPr>
          <a:lstStyle/>
          <a:p>
            <a:r>
              <a:rPr lang="en-US" sz="2000" b="0" u="none"/>
              <a:t>G. Military commanders eventually became ruler / monarch </a:t>
            </a:r>
          </a:p>
          <a:p>
            <a:r>
              <a:rPr lang="en-US" sz="2000" b="0" u="none"/>
              <a:t>     - then began passing rule to their own heirs, </a:t>
            </a:r>
          </a:p>
          <a:p>
            <a:r>
              <a:rPr lang="en-US" sz="2000" b="0" u="none"/>
              <a:t>       creating a new structure of government called a</a:t>
            </a:r>
          </a:p>
          <a:p>
            <a:r>
              <a:rPr lang="en-US" sz="2000" b="0" u="none"/>
              <a:t>     </a:t>
            </a:r>
            <a:r>
              <a:rPr lang="en-US" sz="2000">
                <a:solidFill>
                  <a:srgbClr val="CC3300"/>
                </a:solidFill>
              </a:rPr>
              <a:t>Dynasty</a:t>
            </a:r>
            <a:r>
              <a:rPr lang="en-US" sz="2000" b="0" u="none"/>
              <a:t> </a:t>
            </a:r>
            <a:r>
              <a:rPr lang="en-US" sz="2000" b="0" u="none">
                <a:solidFill>
                  <a:schemeClr val="accent2"/>
                </a:solidFill>
              </a:rPr>
              <a:t>– a series of rulers descending from a single family line.</a:t>
            </a:r>
            <a:r>
              <a:rPr lang="en-US" sz="2000" b="0" u="none"/>
              <a:t> </a:t>
            </a:r>
          </a:p>
          <a:p>
            <a:r>
              <a:rPr lang="en-US" sz="2000" b="0" u="none"/>
              <a:t>  </a:t>
            </a:r>
          </a:p>
        </p:txBody>
      </p:sp>
      <p:sp>
        <p:nvSpPr>
          <p:cNvPr id="13329" name="Text Box 17"/>
          <p:cNvSpPr txBox="1">
            <a:spLocks noChangeArrowheads="1"/>
          </p:cNvSpPr>
          <p:nvPr/>
        </p:nvSpPr>
        <p:spPr bwMode="auto">
          <a:xfrm>
            <a:off x="381000" y="4800600"/>
            <a:ext cx="7696200" cy="1311275"/>
          </a:xfrm>
          <a:prstGeom prst="rect">
            <a:avLst/>
          </a:prstGeom>
          <a:noFill/>
          <a:ln w="9525">
            <a:noFill/>
            <a:miter lim="800000"/>
            <a:headEnd/>
            <a:tailEnd/>
          </a:ln>
        </p:spPr>
        <p:txBody>
          <a:bodyPr>
            <a:spAutoFit/>
          </a:bodyPr>
          <a:lstStyle/>
          <a:p>
            <a:pPr marL="457200" indent="-457200">
              <a:buFontTx/>
              <a:buAutoNum type="alphaUcPeriod" startAt="8"/>
            </a:pPr>
            <a:r>
              <a:rPr lang="en-US" sz="2000" b="0" u="none"/>
              <a:t>Through their trade with neighboring peoples, the Sumerians </a:t>
            </a:r>
          </a:p>
          <a:p>
            <a:pPr marL="457200" indent="-457200"/>
            <a:r>
              <a:rPr lang="en-US" sz="2000" b="0" u="none"/>
              <a:t>        spread their new innovations.  This is </a:t>
            </a:r>
            <a:r>
              <a:rPr lang="en-US" sz="2000">
                <a:solidFill>
                  <a:srgbClr val="CC3300"/>
                </a:solidFill>
              </a:rPr>
              <a:t>cultural diffusion</a:t>
            </a:r>
            <a:r>
              <a:rPr lang="en-US" sz="2000" b="0" u="none"/>
              <a:t> </a:t>
            </a:r>
            <a:r>
              <a:rPr lang="en-US" sz="2000" b="0" u="none">
                <a:solidFill>
                  <a:schemeClr val="accent2"/>
                </a:solidFill>
              </a:rPr>
              <a:t>– the</a:t>
            </a:r>
          </a:p>
          <a:p>
            <a:pPr marL="457200" indent="-457200"/>
            <a:r>
              <a:rPr lang="en-US" sz="2000" b="0" u="none">
                <a:solidFill>
                  <a:schemeClr val="accent2"/>
                </a:solidFill>
              </a:rPr>
              <a:t>        spread of one culture’s ideas, products, traditions, beliefs etc. </a:t>
            </a:r>
          </a:p>
          <a:p>
            <a:pPr marL="457200" indent="-457200"/>
            <a:r>
              <a:rPr lang="en-US" sz="2000" b="0" u="none">
                <a:solidFill>
                  <a:schemeClr val="accent2"/>
                </a:solidFill>
              </a:rPr>
              <a:t>        to another people.</a:t>
            </a:r>
          </a:p>
        </p:txBody>
      </p:sp>
      <p:sp>
        <p:nvSpPr>
          <p:cNvPr id="13330" name="Text Box 18"/>
          <p:cNvSpPr txBox="1">
            <a:spLocks noChangeArrowheads="1"/>
          </p:cNvSpPr>
          <p:nvPr/>
        </p:nvSpPr>
        <p:spPr bwMode="auto">
          <a:xfrm>
            <a:off x="685800" y="6096000"/>
            <a:ext cx="8245475" cy="366713"/>
          </a:xfrm>
          <a:prstGeom prst="rect">
            <a:avLst/>
          </a:prstGeom>
          <a:solidFill>
            <a:srgbClr val="C0C0C0"/>
          </a:solidFill>
          <a:ln w="9525">
            <a:noFill/>
            <a:miter lim="800000"/>
            <a:headEnd/>
            <a:tailEnd/>
          </a:ln>
        </p:spPr>
        <p:txBody>
          <a:bodyPr>
            <a:spAutoFit/>
          </a:bodyPr>
          <a:lstStyle/>
          <a:p>
            <a:pPr algn="r"/>
            <a:r>
              <a:rPr lang="en-US" i="1" u="none">
                <a:solidFill>
                  <a:srgbClr val="333399"/>
                </a:solidFill>
              </a:rPr>
              <a:t>Let’s now examine Sumerian beliefs and other elements of their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29"/>
                                        </p:tgtEl>
                                        <p:attrNameLst>
                                          <p:attrName>style.visibility</p:attrName>
                                        </p:attrNameLst>
                                      </p:cBhvr>
                                      <p:to>
                                        <p:strVal val="visible"/>
                                      </p:to>
                                    </p:set>
                                    <p:anim calcmode="lin" valueType="num">
                                      <p:cBhvr additive="base">
                                        <p:cTn id="7" dur="500" fill="hold"/>
                                        <p:tgtEl>
                                          <p:spTgt spid="13329"/>
                                        </p:tgtEl>
                                        <p:attrNameLst>
                                          <p:attrName>ppt_x</p:attrName>
                                        </p:attrNameLst>
                                      </p:cBhvr>
                                      <p:tavLst>
                                        <p:tav tm="0">
                                          <p:val>
                                            <p:strVal val="0-#ppt_w/2"/>
                                          </p:val>
                                        </p:tav>
                                        <p:tav tm="100000">
                                          <p:val>
                                            <p:strVal val="#ppt_x"/>
                                          </p:val>
                                        </p:tav>
                                      </p:tavLst>
                                    </p:anim>
                                    <p:anim calcmode="lin" valueType="num">
                                      <p:cBhvr additive="base">
                                        <p:cTn id="8" dur="500" fill="hold"/>
                                        <p:tgtEl>
                                          <p:spTgt spid="133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3330"/>
                                        </p:tgtEl>
                                        <p:attrNameLst>
                                          <p:attrName>style.visibility</p:attrName>
                                        </p:attrNameLst>
                                      </p:cBhvr>
                                      <p:to>
                                        <p:strVal val="visible"/>
                                      </p:to>
                                    </p:set>
                                    <p:anim calcmode="lin" valueType="num">
                                      <p:cBhvr additive="base">
                                        <p:cTn id="13" dur="75" fill="hold"/>
                                        <p:tgtEl>
                                          <p:spTgt spid="13330"/>
                                        </p:tgtEl>
                                        <p:attrNameLst>
                                          <p:attrName>ppt_x</p:attrName>
                                        </p:attrNameLst>
                                      </p:cBhvr>
                                      <p:tavLst>
                                        <p:tav tm="0">
                                          <p:val>
                                            <p:strVal val="0-#ppt_w/2"/>
                                          </p:val>
                                        </p:tav>
                                        <p:tav tm="100000">
                                          <p:val>
                                            <p:strVal val="#ppt_x"/>
                                          </p:val>
                                        </p:tav>
                                      </p:tavLst>
                                    </p:anim>
                                    <p:anim calcmode="lin" valueType="num">
                                      <p:cBhvr additive="base">
                                        <p:cTn id="14" dur="75" fill="hold"/>
                                        <p:tgtEl>
                                          <p:spTgt spid="13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autoUpdateAnimBg="0"/>
      <p:bldP spid="1333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4340" name="Text Box 4"/>
          <p:cNvSpPr txBox="1">
            <a:spLocks noChangeArrowheads="1"/>
          </p:cNvSpPr>
          <p:nvPr/>
        </p:nvSpPr>
        <p:spPr bwMode="auto">
          <a:xfrm>
            <a:off x="228600" y="7620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14341" name="Text Box 5"/>
          <p:cNvSpPr txBox="1">
            <a:spLocks noChangeArrowheads="1"/>
          </p:cNvSpPr>
          <p:nvPr/>
        </p:nvSpPr>
        <p:spPr bwMode="auto">
          <a:xfrm>
            <a:off x="533400" y="1066800"/>
            <a:ext cx="5502275" cy="396875"/>
          </a:xfrm>
          <a:prstGeom prst="rect">
            <a:avLst/>
          </a:prstGeom>
          <a:noFill/>
          <a:ln w="9525">
            <a:noFill/>
            <a:miter lim="800000"/>
            <a:headEnd/>
            <a:tailEnd/>
          </a:ln>
        </p:spPr>
        <p:txBody>
          <a:bodyPr>
            <a:spAutoFit/>
          </a:bodyPr>
          <a:lstStyle/>
          <a:p>
            <a:r>
              <a:rPr lang="en-US" sz="2000" b="0" u="none"/>
              <a:t>A.  RELIGION</a:t>
            </a:r>
          </a:p>
        </p:txBody>
      </p:sp>
      <p:pic>
        <p:nvPicPr>
          <p:cNvPr id="14342" name="Picture 6" descr="D:\home\twloessin\School\Pics\Golden warrior god figurine.jpg"/>
          <p:cNvPicPr>
            <a:picLocks noChangeAspect="1" noChangeArrowheads="1"/>
          </p:cNvPicPr>
          <p:nvPr/>
        </p:nvPicPr>
        <p:blipFill>
          <a:blip r:embed="rId3" cstate="print"/>
          <a:srcRect/>
          <a:stretch>
            <a:fillRect/>
          </a:stretch>
        </p:blipFill>
        <p:spPr bwMode="auto">
          <a:xfrm>
            <a:off x="381000" y="3733800"/>
            <a:ext cx="2308225" cy="2819400"/>
          </a:xfrm>
          <a:prstGeom prst="rect">
            <a:avLst/>
          </a:prstGeom>
          <a:noFill/>
          <a:ln w="9525">
            <a:noFill/>
            <a:miter lim="800000"/>
            <a:headEnd/>
            <a:tailEnd/>
          </a:ln>
        </p:spPr>
      </p:pic>
      <p:sp>
        <p:nvSpPr>
          <p:cNvPr id="14343" name="Text Box 7"/>
          <p:cNvSpPr txBox="1">
            <a:spLocks noChangeArrowheads="1"/>
          </p:cNvSpPr>
          <p:nvPr/>
        </p:nvSpPr>
        <p:spPr bwMode="auto">
          <a:xfrm>
            <a:off x="2590800" y="6172200"/>
            <a:ext cx="6035675" cy="376238"/>
          </a:xfrm>
          <a:prstGeom prst="rect">
            <a:avLst/>
          </a:prstGeom>
          <a:solidFill>
            <a:schemeClr val="tx1"/>
          </a:solidFill>
          <a:ln w="9525">
            <a:solidFill>
              <a:schemeClr val="tx1"/>
            </a:solidFill>
            <a:miter lim="800000"/>
            <a:headEnd/>
            <a:tailEnd/>
          </a:ln>
        </p:spPr>
        <p:txBody>
          <a:bodyPr>
            <a:spAutoFit/>
          </a:bodyPr>
          <a:lstStyle/>
          <a:p>
            <a:r>
              <a:rPr lang="en-US" i="1" u="none">
                <a:solidFill>
                  <a:schemeClr val="bg1"/>
                </a:solidFill>
              </a:rPr>
              <a:t>A Sumerian warrior-god, gold figurine, </a:t>
            </a:r>
            <a:r>
              <a:rPr lang="en-US" sz="1600" i="1" u="none">
                <a:solidFill>
                  <a:schemeClr val="bg1"/>
                </a:solidFill>
              </a:rPr>
              <a:t>ca. 2,400-2,500 B.C.E.</a:t>
            </a:r>
          </a:p>
        </p:txBody>
      </p:sp>
      <p:sp>
        <p:nvSpPr>
          <p:cNvPr id="14344" name="Text Box 8"/>
          <p:cNvSpPr txBox="1">
            <a:spLocks noChangeArrowheads="1"/>
          </p:cNvSpPr>
          <p:nvPr/>
        </p:nvSpPr>
        <p:spPr bwMode="auto">
          <a:xfrm>
            <a:off x="685800" y="1371600"/>
            <a:ext cx="4876800" cy="396875"/>
          </a:xfrm>
          <a:prstGeom prst="rect">
            <a:avLst/>
          </a:prstGeom>
          <a:noFill/>
          <a:ln w="9525">
            <a:noFill/>
            <a:miter lim="800000"/>
            <a:headEnd/>
            <a:tailEnd/>
          </a:ln>
        </p:spPr>
        <p:txBody>
          <a:bodyPr>
            <a:spAutoFit/>
          </a:bodyPr>
          <a:lstStyle/>
          <a:p>
            <a:r>
              <a:rPr lang="en-US" sz="2000" b="0" u="none"/>
              <a:t>1.  </a:t>
            </a:r>
            <a:r>
              <a:rPr lang="en-US" sz="2000" u="none">
                <a:solidFill>
                  <a:schemeClr val="accent2"/>
                </a:solidFill>
              </a:rPr>
              <a:t>Belief in many gods -</a:t>
            </a:r>
            <a:r>
              <a:rPr lang="en-US" sz="2000" b="0" u="none"/>
              <a:t> </a:t>
            </a:r>
            <a:r>
              <a:rPr lang="en-US" sz="2000">
                <a:solidFill>
                  <a:srgbClr val="CC3300"/>
                </a:solidFill>
              </a:rPr>
              <a:t>polytheism</a:t>
            </a:r>
          </a:p>
        </p:txBody>
      </p:sp>
      <p:sp>
        <p:nvSpPr>
          <p:cNvPr id="14345" name="Text Box 9"/>
          <p:cNvSpPr txBox="1">
            <a:spLocks noChangeArrowheads="1"/>
          </p:cNvSpPr>
          <p:nvPr/>
        </p:nvSpPr>
        <p:spPr bwMode="auto">
          <a:xfrm>
            <a:off x="914400" y="1676400"/>
            <a:ext cx="7483475" cy="1311275"/>
          </a:xfrm>
          <a:prstGeom prst="rect">
            <a:avLst/>
          </a:prstGeom>
          <a:noFill/>
          <a:ln w="9525">
            <a:noFill/>
            <a:miter lim="800000"/>
            <a:headEnd/>
            <a:tailEnd/>
          </a:ln>
        </p:spPr>
        <p:txBody>
          <a:bodyPr>
            <a:spAutoFit/>
          </a:bodyPr>
          <a:lstStyle/>
          <a:p>
            <a:r>
              <a:rPr lang="en-US" sz="2000" b="0" u="none"/>
              <a:t>God of the clouds / air was </a:t>
            </a:r>
            <a:r>
              <a:rPr lang="en-US" sz="2000">
                <a:solidFill>
                  <a:srgbClr val="FF0000"/>
                </a:solidFill>
              </a:rPr>
              <a:t>Enlil</a:t>
            </a:r>
            <a:r>
              <a:rPr lang="en-US" sz="2000" b="0" u="none"/>
              <a:t> – </a:t>
            </a:r>
            <a:r>
              <a:rPr lang="en-US" sz="2000" b="0" u="none">
                <a:solidFill>
                  <a:schemeClr val="accent2"/>
                </a:solidFill>
              </a:rPr>
              <a:t>the most powerful god.</a:t>
            </a:r>
          </a:p>
          <a:p>
            <a:r>
              <a:rPr lang="en-US" sz="2000" b="0" u="none"/>
              <a:t>(Nearly 3,000 others – with human qualities.</a:t>
            </a:r>
          </a:p>
          <a:p>
            <a:r>
              <a:rPr lang="en-US" sz="2000" b="0" u="none"/>
              <a:t>  The Sumerians viewed their gods as hostile and unpredictable – </a:t>
            </a:r>
          </a:p>
          <a:p>
            <a:r>
              <a:rPr lang="en-US" sz="2000" b="0" u="none"/>
              <a:t>  similar to the natural environment around them.)</a:t>
            </a:r>
          </a:p>
        </p:txBody>
      </p:sp>
      <p:pic>
        <p:nvPicPr>
          <p:cNvPr id="14346" name="Picture 10" descr="D:\home\twloessin\School\Pics\Marduk.jpg"/>
          <p:cNvPicPr>
            <a:picLocks noChangeAspect="1" noChangeArrowheads="1"/>
          </p:cNvPicPr>
          <p:nvPr/>
        </p:nvPicPr>
        <p:blipFill>
          <a:blip r:embed="rId4" cstate="print"/>
          <a:srcRect/>
          <a:stretch>
            <a:fillRect/>
          </a:stretch>
        </p:blipFill>
        <p:spPr bwMode="auto">
          <a:xfrm>
            <a:off x="0" y="2971800"/>
            <a:ext cx="6400800" cy="4016375"/>
          </a:xfrm>
          <a:prstGeom prst="rect">
            <a:avLst/>
          </a:prstGeom>
          <a:noFill/>
          <a:ln w="9525">
            <a:noFill/>
            <a:miter lim="800000"/>
            <a:headEnd/>
            <a:tailEnd/>
          </a:ln>
        </p:spPr>
      </p:pic>
      <p:sp>
        <p:nvSpPr>
          <p:cNvPr id="14347" name="Text Box 11"/>
          <p:cNvSpPr txBox="1">
            <a:spLocks noChangeArrowheads="1"/>
          </p:cNvSpPr>
          <p:nvPr/>
        </p:nvSpPr>
        <p:spPr bwMode="auto">
          <a:xfrm>
            <a:off x="6384925" y="6172200"/>
            <a:ext cx="2759075" cy="366713"/>
          </a:xfrm>
          <a:prstGeom prst="rect">
            <a:avLst/>
          </a:prstGeom>
          <a:solidFill>
            <a:schemeClr val="tx1"/>
          </a:solidFill>
          <a:ln w="9525">
            <a:noFill/>
            <a:miter lim="800000"/>
            <a:headEnd/>
            <a:tailEnd/>
          </a:ln>
        </p:spPr>
        <p:txBody>
          <a:bodyPr>
            <a:spAutoFit/>
          </a:bodyPr>
          <a:lstStyle/>
          <a:p>
            <a:r>
              <a:rPr lang="en-US" i="1" u="none">
                <a:solidFill>
                  <a:schemeClr val="bg1"/>
                </a:solidFill>
              </a:rPr>
              <a:t>Marduk, the Dragon god</a:t>
            </a:r>
          </a:p>
        </p:txBody>
      </p:sp>
      <p:sp>
        <p:nvSpPr>
          <p:cNvPr id="14348" name="Text Box 12"/>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14349" name="Text Box 13"/>
          <p:cNvSpPr txBox="1">
            <a:spLocks noChangeArrowheads="1"/>
          </p:cNvSpPr>
          <p:nvPr/>
        </p:nvSpPr>
        <p:spPr bwMode="auto">
          <a:xfrm>
            <a:off x="6400800" y="3200400"/>
            <a:ext cx="2454275" cy="2479675"/>
          </a:xfrm>
          <a:prstGeom prst="rect">
            <a:avLst/>
          </a:prstGeom>
          <a:noFill/>
          <a:ln w="9525">
            <a:solidFill>
              <a:srgbClr val="333399"/>
            </a:solidFill>
            <a:miter lim="800000"/>
            <a:headEnd/>
            <a:tailEnd/>
          </a:ln>
        </p:spPr>
        <p:txBody>
          <a:bodyPr>
            <a:spAutoFit/>
          </a:bodyPr>
          <a:lstStyle/>
          <a:p>
            <a:pPr algn="ctr"/>
            <a:r>
              <a:rPr lang="en-US" sz="2400" b="0" u="none">
                <a:solidFill>
                  <a:srgbClr val="333399"/>
                </a:solidFill>
                <a:latin typeface="Monotype Corsiva" pitchFamily="66" charset="0"/>
              </a:rPr>
              <a:t>Reflection Time:</a:t>
            </a:r>
            <a:endParaRPr lang="en-US" sz="900" b="0" u="none">
              <a:solidFill>
                <a:srgbClr val="333399"/>
              </a:solidFill>
              <a:latin typeface="Monotype Corsiva" pitchFamily="66" charset="0"/>
            </a:endParaRPr>
          </a:p>
          <a:p>
            <a:pPr algn="ctr"/>
            <a:endParaRPr lang="en-US" b="0" u="none">
              <a:solidFill>
                <a:srgbClr val="333399"/>
              </a:solidFill>
            </a:endParaRPr>
          </a:p>
          <a:p>
            <a:pPr algn="ctr"/>
            <a:r>
              <a:rPr lang="en-US" b="0" u="none">
                <a:solidFill>
                  <a:srgbClr val="333399"/>
                </a:solidFill>
              </a:rPr>
              <a:t>How does what’s happening to people </a:t>
            </a:r>
          </a:p>
          <a:p>
            <a:pPr algn="ctr"/>
            <a:r>
              <a:rPr lang="en-US" b="0" u="none">
                <a:solidFill>
                  <a:srgbClr val="333399"/>
                </a:solidFill>
              </a:rPr>
              <a:t>at any given moment affect how they think about their God(s)?</a:t>
            </a:r>
          </a:p>
          <a:p>
            <a:pPr algn="ctr"/>
            <a:endParaRPr lang="en-US" sz="2400" b="0" u="none">
              <a:solidFill>
                <a:srgbClr val="333399"/>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0-#ppt_w/2"/>
                                          </p:val>
                                        </p:tav>
                                        <p:tav tm="100000">
                                          <p:val>
                                            <p:strVal val="#ppt_x"/>
                                          </p:val>
                                        </p:tav>
                                      </p:tavLst>
                                    </p:anim>
                                    <p:anim calcmode="lin" valueType="num">
                                      <p:cBhvr additive="base">
                                        <p:cTn id="8"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0-#ppt_w/2"/>
                                          </p:val>
                                        </p:tav>
                                        <p:tav tm="100000">
                                          <p:val>
                                            <p:strVal val="#ppt_x"/>
                                          </p:val>
                                        </p:tav>
                                      </p:tavLst>
                                    </p:anim>
                                    <p:anim calcmode="lin" valueType="num">
                                      <p:cBhvr additive="base">
                                        <p:cTn id="14"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14344"/>
                                        </p:tgtEl>
                                        <p:attrNameLst>
                                          <p:attrName>style.visibility</p:attrName>
                                        </p:attrNameLst>
                                      </p:cBhvr>
                                      <p:to>
                                        <p:strVal val="visible"/>
                                      </p:to>
                                    </p:set>
                                    <p:anim calcmode="lin" valueType="num">
                                      <p:cBhvr additive="base">
                                        <p:cTn id="19" dur="300" fill="hold"/>
                                        <p:tgtEl>
                                          <p:spTgt spid="14344"/>
                                        </p:tgtEl>
                                        <p:attrNameLst>
                                          <p:attrName>ppt_x</p:attrName>
                                        </p:attrNameLst>
                                      </p:cBhvr>
                                      <p:tavLst>
                                        <p:tav tm="0">
                                          <p:val>
                                            <p:strVal val="0-#ppt_w/2"/>
                                          </p:val>
                                        </p:tav>
                                        <p:tav tm="100000">
                                          <p:val>
                                            <p:strVal val="#ppt_x"/>
                                          </p:val>
                                        </p:tav>
                                      </p:tavLst>
                                    </p:anim>
                                    <p:anim calcmode="lin" valueType="num">
                                      <p:cBhvr additive="base">
                                        <p:cTn id="20" dur="3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14345"/>
                                        </p:tgtEl>
                                        <p:attrNameLst>
                                          <p:attrName>style.visibility</p:attrName>
                                        </p:attrNameLst>
                                      </p:cBhvr>
                                      <p:to>
                                        <p:strVal val="visible"/>
                                      </p:to>
                                    </p:set>
                                    <p:anim calcmode="lin" valueType="num">
                                      <p:cBhvr additive="base">
                                        <p:cTn id="25" dur="75" fill="hold"/>
                                        <p:tgtEl>
                                          <p:spTgt spid="14345"/>
                                        </p:tgtEl>
                                        <p:attrNameLst>
                                          <p:attrName>ppt_x</p:attrName>
                                        </p:attrNameLst>
                                      </p:cBhvr>
                                      <p:tavLst>
                                        <p:tav tm="0">
                                          <p:val>
                                            <p:strVal val="0-#ppt_w/2"/>
                                          </p:val>
                                        </p:tav>
                                        <p:tav tm="100000">
                                          <p:val>
                                            <p:strVal val="#ppt_x"/>
                                          </p:val>
                                        </p:tav>
                                      </p:tavLst>
                                    </p:anim>
                                    <p:anim calcmode="lin" valueType="num">
                                      <p:cBhvr additive="base">
                                        <p:cTn id="26" dur="75"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7"/>
                                        </p:tgtEl>
                                        <p:attrNameLst>
                                          <p:attrName>style.visibility</p:attrName>
                                        </p:attrNameLst>
                                      </p:cBhvr>
                                      <p:to>
                                        <p:strVal val="visible"/>
                                      </p:to>
                                    </p:set>
                                    <p:anim calcmode="lin" valueType="num">
                                      <p:cBhvr additive="base">
                                        <p:cTn id="31" dur="500" fill="hold"/>
                                        <p:tgtEl>
                                          <p:spTgt spid="14347"/>
                                        </p:tgtEl>
                                        <p:attrNameLst>
                                          <p:attrName>ppt_x</p:attrName>
                                        </p:attrNameLst>
                                      </p:cBhvr>
                                      <p:tavLst>
                                        <p:tav tm="0">
                                          <p:val>
                                            <p:strVal val="0-#ppt_w/2"/>
                                          </p:val>
                                        </p:tav>
                                        <p:tav tm="100000">
                                          <p:val>
                                            <p:strVal val="#ppt_x"/>
                                          </p:val>
                                        </p:tav>
                                      </p:tavLst>
                                    </p:anim>
                                    <p:anim calcmode="lin" valueType="num">
                                      <p:cBhvr additive="base">
                                        <p:cTn id="32"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4346"/>
                                        </p:tgtEl>
                                        <p:attrNameLst>
                                          <p:attrName>style.visibility</p:attrName>
                                        </p:attrNameLst>
                                      </p:cBhvr>
                                      <p:to>
                                        <p:strVal val="visible"/>
                                      </p:to>
                                    </p:set>
                                    <p:anim calcmode="lin" valueType="num">
                                      <p:cBhvr additive="base">
                                        <p:cTn id="37" dur="500" fill="hold"/>
                                        <p:tgtEl>
                                          <p:spTgt spid="14346"/>
                                        </p:tgtEl>
                                        <p:attrNameLst>
                                          <p:attrName>ppt_x</p:attrName>
                                        </p:attrNameLst>
                                      </p:cBhvr>
                                      <p:tavLst>
                                        <p:tav tm="0">
                                          <p:val>
                                            <p:strVal val="0-#ppt_w/2"/>
                                          </p:val>
                                        </p:tav>
                                        <p:tav tm="100000">
                                          <p:val>
                                            <p:strVal val="#ppt_x"/>
                                          </p:val>
                                        </p:tav>
                                      </p:tavLst>
                                    </p:anim>
                                    <p:anim calcmode="lin" valueType="num">
                                      <p:cBhvr additive="base">
                                        <p:cTn id="38"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lt">
                                    <p:tmPct val="100000"/>
                                  </p:iterate>
                                  <p:childTnLst>
                                    <p:set>
                                      <p:cBhvr>
                                        <p:cTn id="42" dur="1" fill="hold">
                                          <p:stCondLst>
                                            <p:cond delay="0"/>
                                          </p:stCondLst>
                                        </p:cTn>
                                        <p:tgtEl>
                                          <p:spTgt spid="14349"/>
                                        </p:tgtEl>
                                        <p:attrNameLst>
                                          <p:attrName>style.visibility</p:attrName>
                                        </p:attrNameLst>
                                      </p:cBhvr>
                                      <p:to>
                                        <p:strVal val="visible"/>
                                      </p:to>
                                    </p:set>
                                    <p:anim calcmode="lin" valueType="num">
                                      <p:cBhvr additive="base">
                                        <p:cTn id="43" dur="75" fill="hold"/>
                                        <p:tgtEl>
                                          <p:spTgt spid="14349"/>
                                        </p:tgtEl>
                                        <p:attrNameLst>
                                          <p:attrName>ppt_x</p:attrName>
                                        </p:attrNameLst>
                                      </p:cBhvr>
                                      <p:tavLst>
                                        <p:tav tm="0">
                                          <p:val>
                                            <p:strVal val="0-#ppt_w/2"/>
                                          </p:val>
                                        </p:tav>
                                        <p:tav tm="100000">
                                          <p:val>
                                            <p:strVal val="#ppt_x"/>
                                          </p:val>
                                        </p:tav>
                                      </p:tavLst>
                                    </p:anim>
                                    <p:anim calcmode="lin" valueType="num">
                                      <p:cBhvr additive="base">
                                        <p:cTn id="44" dur="75" fill="hold"/>
                                        <p:tgtEl>
                                          <p:spTgt spid="14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autoUpdateAnimBg="0"/>
      <p:bldP spid="14344" grpId="0" autoUpdateAnimBg="0"/>
      <p:bldP spid="14345" grpId="0" autoUpdateAnimBg="0"/>
      <p:bldP spid="14347" grpId="0" animBg="1" autoUpdateAnimBg="0"/>
      <p:bldP spid="1434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5364" name="Text Box 4"/>
          <p:cNvSpPr txBox="1">
            <a:spLocks noChangeArrowheads="1"/>
          </p:cNvSpPr>
          <p:nvPr/>
        </p:nvSpPr>
        <p:spPr bwMode="auto">
          <a:xfrm>
            <a:off x="228600" y="7620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15365" name="Text Box 5"/>
          <p:cNvSpPr txBox="1">
            <a:spLocks noChangeArrowheads="1"/>
          </p:cNvSpPr>
          <p:nvPr/>
        </p:nvSpPr>
        <p:spPr bwMode="auto">
          <a:xfrm>
            <a:off x="533400" y="1066800"/>
            <a:ext cx="5502275" cy="396875"/>
          </a:xfrm>
          <a:prstGeom prst="rect">
            <a:avLst/>
          </a:prstGeom>
          <a:noFill/>
          <a:ln w="9525">
            <a:noFill/>
            <a:miter lim="800000"/>
            <a:headEnd/>
            <a:tailEnd/>
          </a:ln>
        </p:spPr>
        <p:txBody>
          <a:bodyPr>
            <a:spAutoFit/>
          </a:bodyPr>
          <a:lstStyle/>
          <a:p>
            <a:r>
              <a:rPr lang="en-US" sz="2000" b="0" u="none"/>
              <a:t>A.  RELIGION</a:t>
            </a:r>
          </a:p>
        </p:txBody>
      </p:sp>
      <p:sp>
        <p:nvSpPr>
          <p:cNvPr id="15366" name="Text Box 8"/>
          <p:cNvSpPr txBox="1">
            <a:spLocks noChangeArrowheads="1"/>
          </p:cNvSpPr>
          <p:nvPr/>
        </p:nvSpPr>
        <p:spPr bwMode="auto">
          <a:xfrm>
            <a:off x="685800" y="1371600"/>
            <a:ext cx="4876800" cy="396875"/>
          </a:xfrm>
          <a:prstGeom prst="rect">
            <a:avLst/>
          </a:prstGeom>
          <a:noFill/>
          <a:ln w="9525">
            <a:noFill/>
            <a:miter lim="800000"/>
            <a:headEnd/>
            <a:tailEnd/>
          </a:ln>
        </p:spPr>
        <p:txBody>
          <a:bodyPr>
            <a:spAutoFit/>
          </a:bodyPr>
          <a:lstStyle/>
          <a:p>
            <a:r>
              <a:rPr lang="en-US" sz="2000" b="0" u="none"/>
              <a:t>1.  </a:t>
            </a:r>
            <a:r>
              <a:rPr lang="en-US" sz="2000" u="none">
                <a:solidFill>
                  <a:schemeClr val="accent2"/>
                </a:solidFill>
              </a:rPr>
              <a:t>Belief in many gods -</a:t>
            </a:r>
            <a:r>
              <a:rPr lang="en-US" sz="2000" b="0" u="none"/>
              <a:t> </a:t>
            </a:r>
            <a:r>
              <a:rPr lang="en-US" sz="2000">
                <a:solidFill>
                  <a:srgbClr val="CC3300"/>
                </a:solidFill>
              </a:rPr>
              <a:t>polytheism</a:t>
            </a:r>
          </a:p>
        </p:txBody>
      </p:sp>
      <p:sp>
        <p:nvSpPr>
          <p:cNvPr id="15367" name="Text Box 9"/>
          <p:cNvSpPr txBox="1">
            <a:spLocks noChangeArrowheads="1"/>
          </p:cNvSpPr>
          <p:nvPr/>
        </p:nvSpPr>
        <p:spPr bwMode="auto">
          <a:xfrm>
            <a:off x="914400" y="1676400"/>
            <a:ext cx="7483475" cy="1311275"/>
          </a:xfrm>
          <a:prstGeom prst="rect">
            <a:avLst/>
          </a:prstGeom>
          <a:noFill/>
          <a:ln w="9525">
            <a:noFill/>
            <a:miter lim="800000"/>
            <a:headEnd/>
            <a:tailEnd/>
          </a:ln>
        </p:spPr>
        <p:txBody>
          <a:bodyPr>
            <a:spAutoFit/>
          </a:bodyPr>
          <a:lstStyle/>
          <a:p>
            <a:r>
              <a:rPr lang="en-US" sz="2000" b="0" u="none"/>
              <a:t>God of the clouds / air was </a:t>
            </a:r>
            <a:r>
              <a:rPr lang="en-US" sz="2000">
                <a:solidFill>
                  <a:srgbClr val="FF0000"/>
                </a:solidFill>
              </a:rPr>
              <a:t>Enlil</a:t>
            </a:r>
            <a:r>
              <a:rPr lang="en-US" sz="2000" b="0" u="none">
                <a:solidFill>
                  <a:srgbClr val="FF0000"/>
                </a:solidFill>
              </a:rPr>
              <a:t> </a:t>
            </a:r>
            <a:r>
              <a:rPr lang="en-US" sz="2000" b="0" u="none"/>
              <a:t>– </a:t>
            </a:r>
            <a:r>
              <a:rPr lang="en-US" sz="2000" u="none">
                <a:solidFill>
                  <a:schemeClr val="accent2"/>
                </a:solidFill>
              </a:rPr>
              <a:t>the most powerful god.</a:t>
            </a:r>
          </a:p>
          <a:p>
            <a:r>
              <a:rPr lang="en-US" sz="2000" b="0" u="none"/>
              <a:t>(Nearly 3,000 others – with human qualities.</a:t>
            </a:r>
          </a:p>
          <a:p>
            <a:r>
              <a:rPr lang="en-US" sz="2000" b="0" u="none"/>
              <a:t>  They were viewed as often hostile and unpredictable – similar to the</a:t>
            </a:r>
          </a:p>
          <a:p>
            <a:r>
              <a:rPr lang="en-US" sz="2000" b="0" u="none"/>
              <a:t>   natural environment around them.)</a:t>
            </a:r>
          </a:p>
        </p:txBody>
      </p:sp>
      <p:sp>
        <p:nvSpPr>
          <p:cNvPr id="15372" name="Text Box 12"/>
          <p:cNvSpPr txBox="1">
            <a:spLocks noChangeArrowheads="1"/>
          </p:cNvSpPr>
          <p:nvPr/>
        </p:nvSpPr>
        <p:spPr bwMode="auto">
          <a:xfrm>
            <a:off x="517525" y="2860675"/>
            <a:ext cx="8245475" cy="1006475"/>
          </a:xfrm>
          <a:prstGeom prst="rect">
            <a:avLst/>
          </a:prstGeom>
          <a:noFill/>
          <a:ln w="9525">
            <a:noFill/>
            <a:miter lim="800000"/>
            <a:headEnd/>
            <a:tailEnd/>
          </a:ln>
        </p:spPr>
        <p:txBody>
          <a:bodyPr>
            <a:spAutoFit/>
          </a:bodyPr>
          <a:lstStyle/>
          <a:p>
            <a:r>
              <a:rPr lang="en-US" sz="2000" b="0" u="none"/>
              <a:t>2.  </a:t>
            </a:r>
            <a:r>
              <a:rPr lang="en-US" sz="2000" i="1" u="none">
                <a:solidFill>
                  <a:srgbClr val="FF0000"/>
                </a:solidFill>
              </a:rPr>
              <a:t>Gilgamesh Epic</a:t>
            </a:r>
            <a:r>
              <a:rPr lang="en-US" sz="2000" b="0" u="none"/>
              <a:t>, </a:t>
            </a:r>
            <a:r>
              <a:rPr lang="en-US" sz="2000" b="0" u="none">
                <a:solidFill>
                  <a:schemeClr val="accent2"/>
                </a:solidFill>
              </a:rPr>
              <a:t>one of the earliest works of literature.  </a:t>
            </a:r>
          </a:p>
          <a:p>
            <a:r>
              <a:rPr lang="en-US" sz="2000" b="0" u="none">
                <a:solidFill>
                  <a:schemeClr val="accent2"/>
                </a:solidFill>
              </a:rPr>
              <a:t>     Contains a “flood story”</a:t>
            </a:r>
            <a:r>
              <a:rPr lang="en-US" sz="2000" b="0" u="none"/>
              <a:t> that predates the Hebrew Old Testament story </a:t>
            </a:r>
          </a:p>
          <a:p>
            <a:r>
              <a:rPr lang="en-US" sz="2000" b="0" u="none"/>
              <a:t>     of Noah by at least 2,000 years.  </a:t>
            </a:r>
          </a:p>
        </p:txBody>
      </p:sp>
      <p:sp>
        <p:nvSpPr>
          <p:cNvPr id="15369" name="Text Box 14"/>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15372"/>
                                        </p:tgtEl>
                                        <p:attrNameLst>
                                          <p:attrName>style.visibility</p:attrName>
                                        </p:attrNameLst>
                                      </p:cBhvr>
                                      <p:to>
                                        <p:strVal val="visible"/>
                                      </p:to>
                                    </p:set>
                                    <p:anim calcmode="lin" valueType="num">
                                      <p:cBhvr additive="base">
                                        <p:cTn id="7" dur="300" fill="hold"/>
                                        <p:tgtEl>
                                          <p:spTgt spid="15372"/>
                                        </p:tgtEl>
                                        <p:attrNameLst>
                                          <p:attrName>ppt_x</p:attrName>
                                        </p:attrNameLst>
                                      </p:cBhvr>
                                      <p:tavLst>
                                        <p:tav tm="0">
                                          <p:val>
                                            <p:strVal val="0-#ppt_w/2"/>
                                          </p:val>
                                        </p:tav>
                                        <p:tav tm="100000">
                                          <p:val>
                                            <p:strVal val="#ppt_x"/>
                                          </p:val>
                                        </p:tav>
                                      </p:tavLst>
                                    </p:anim>
                                    <p:anim calcmode="lin" valueType="num">
                                      <p:cBhvr additive="base">
                                        <p:cTn id="8" dur="300" fill="hold"/>
                                        <p:tgtEl>
                                          <p:spTgt spid="15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3" descr="START">
            <a:hlinkClick r:id="rId3"/>
          </p:cNvPr>
          <p:cNvPicPr>
            <a:picLocks noChangeAspect="1" noChangeArrowheads="1"/>
          </p:cNvPicPr>
          <p:nvPr/>
        </p:nvPicPr>
        <p:blipFill>
          <a:blip r:embed="rId4" cstate="print"/>
          <a:srcRect/>
          <a:stretch>
            <a:fillRect/>
          </a:stretch>
        </p:blipFill>
        <p:spPr bwMode="auto">
          <a:xfrm>
            <a:off x="4267200" y="4495800"/>
            <a:ext cx="914400" cy="1371600"/>
          </a:xfrm>
          <a:prstGeom prst="rect">
            <a:avLst/>
          </a:prstGeom>
          <a:noFill/>
          <a:ln w="9525">
            <a:noFill/>
            <a:miter lim="800000"/>
            <a:headEnd/>
            <a:tailEnd/>
          </a:ln>
        </p:spPr>
      </p:pic>
      <p:sp>
        <p:nvSpPr>
          <p:cNvPr id="16387" name="Text Box 4"/>
          <p:cNvSpPr txBox="1">
            <a:spLocks noChangeArrowheads="1"/>
          </p:cNvSpPr>
          <p:nvPr/>
        </p:nvSpPr>
        <p:spPr bwMode="auto">
          <a:xfrm>
            <a:off x="914400" y="5867400"/>
            <a:ext cx="7788275" cy="671513"/>
          </a:xfrm>
          <a:prstGeom prst="rect">
            <a:avLst/>
          </a:prstGeom>
          <a:noFill/>
          <a:ln w="9525">
            <a:noFill/>
            <a:miter lim="800000"/>
            <a:headEnd/>
            <a:tailEnd/>
          </a:ln>
        </p:spPr>
        <p:txBody>
          <a:bodyPr>
            <a:spAutoFit/>
          </a:bodyPr>
          <a:lstStyle/>
          <a:p>
            <a:pPr algn="ctr"/>
            <a:r>
              <a:rPr lang="en-US" u="none">
                <a:solidFill>
                  <a:srgbClr val="E19152"/>
                </a:solidFill>
                <a:latin typeface="Verdana" pitchFamily="34" charset="0"/>
                <a:cs typeface="Arial" charset="0"/>
              </a:rPr>
              <a:t>GILGAMESH</a:t>
            </a:r>
            <a:endParaRPr lang="en-US" u="none">
              <a:solidFill>
                <a:srgbClr val="FF9933"/>
              </a:solidFill>
              <a:latin typeface="Arial" charset="0"/>
              <a:cs typeface="Arial" charset="0"/>
            </a:endParaRPr>
          </a:p>
          <a:p>
            <a:r>
              <a:rPr lang="en-US" b="0" u="none"/>
              <a:t>Great website to visit:         </a:t>
            </a:r>
            <a:r>
              <a:rPr lang="en-US" sz="2000" b="0" u="none">
                <a:solidFill>
                  <a:srgbClr val="800080"/>
                </a:solidFill>
              </a:rPr>
              <a:t>http://gilgamesh.psnc.pl/</a:t>
            </a:r>
          </a:p>
        </p:txBody>
      </p:sp>
      <p:sp>
        <p:nvSpPr>
          <p:cNvPr id="16388" name="Text Box 5"/>
          <p:cNvSpPr txBox="1">
            <a:spLocks noChangeArrowheads="1"/>
          </p:cNvSpPr>
          <p:nvPr/>
        </p:nvSpPr>
        <p:spPr bwMode="auto">
          <a:xfrm>
            <a:off x="228600" y="4572000"/>
            <a:ext cx="3886200" cy="366713"/>
          </a:xfrm>
          <a:prstGeom prst="rect">
            <a:avLst/>
          </a:prstGeom>
          <a:noFill/>
          <a:ln w="9525">
            <a:noFill/>
            <a:miter lim="800000"/>
            <a:headEnd/>
            <a:tailEnd/>
          </a:ln>
        </p:spPr>
        <p:txBody>
          <a:bodyPr>
            <a:spAutoFit/>
          </a:bodyPr>
          <a:lstStyle/>
          <a:p>
            <a:r>
              <a:rPr lang="en-US" u="none">
                <a:solidFill>
                  <a:srgbClr val="E19152"/>
                </a:solidFill>
                <a:latin typeface="Verdana" pitchFamily="34" charset="0"/>
                <a:cs typeface="Arial" charset="0"/>
              </a:rPr>
              <a:t>COOL WEBSITE to visit:</a:t>
            </a:r>
          </a:p>
        </p:txBody>
      </p:sp>
      <p:sp>
        <p:nvSpPr>
          <p:cNvPr id="16389" name="Text Box 6"/>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16390" name="Picture 8" descr="http://www.metmuseum.org/explore/First_Cities/images/341R5.R.jpg">
            <a:hlinkClick r:id="rId5"/>
          </p:cNvPr>
          <p:cNvPicPr>
            <a:picLocks noChangeAspect="1" noChangeArrowheads="1"/>
          </p:cNvPicPr>
          <p:nvPr/>
        </p:nvPicPr>
        <p:blipFill>
          <a:blip r:embed="rId6" cstate="print"/>
          <a:srcRect/>
          <a:stretch>
            <a:fillRect/>
          </a:stretch>
        </p:blipFill>
        <p:spPr bwMode="auto">
          <a:xfrm>
            <a:off x="6286500" y="1066800"/>
            <a:ext cx="2857500" cy="2274888"/>
          </a:xfrm>
          <a:prstGeom prst="rect">
            <a:avLst/>
          </a:prstGeom>
          <a:noFill/>
          <a:ln w="9525">
            <a:noFill/>
            <a:miter lim="800000"/>
            <a:headEnd/>
            <a:tailEnd/>
          </a:ln>
        </p:spPr>
      </p:pic>
      <p:sp>
        <p:nvSpPr>
          <p:cNvPr id="16393" name="Text Box 9"/>
          <p:cNvSpPr txBox="1">
            <a:spLocks noChangeArrowheads="1"/>
          </p:cNvSpPr>
          <p:nvPr/>
        </p:nvSpPr>
        <p:spPr bwMode="auto">
          <a:xfrm>
            <a:off x="228600" y="0"/>
            <a:ext cx="8763000" cy="4279900"/>
          </a:xfrm>
          <a:prstGeom prst="rect">
            <a:avLst/>
          </a:prstGeom>
          <a:noFill/>
          <a:ln w="38100" cmpd="dbl">
            <a:solidFill>
              <a:srgbClr val="800080"/>
            </a:solidFill>
            <a:miter lim="800000"/>
            <a:headEnd/>
            <a:tailEnd/>
          </a:ln>
        </p:spPr>
        <p:txBody>
          <a:bodyPr>
            <a:spAutoFit/>
          </a:bodyPr>
          <a:lstStyle/>
          <a:p>
            <a:pPr algn="ctr"/>
            <a:r>
              <a:rPr lang="en-US" sz="2000" i="1" u="none">
                <a:solidFill>
                  <a:schemeClr val="bg1"/>
                </a:solidFill>
              </a:rPr>
              <a:t>DID YOU KNOW…</a:t>
            </a:r>
          </a:p>
          <a:p>
            <a:r>
              <a:rPr lang="en-US" b="0" u="none">
                <a:solidFill>
                  <a:schemeClr val="bg1"/>
                </a:solidFill>
              </a:rPr>
              <a:t>Like many ancient civilizations, the Sumerians also had “a flood story.”  </a:t>
            </a:r>
          </a:p>
          <a:p>
            <a:r>
              <a:rPr lang="en-US" b="0" u="none">
                <a:solidFill>
                  <a:schemeClr val="bg1"/>
                </a:solidFill>
              </a:rPr>
              <a:t>That’s not surprising given their challenging environment sitting </a:t>
            </a:r>
          </a:p>
          <a:p>
            <a:r>
              <a:rPr lang="en-US" b="0" u="none">
                <a:solidFill>
                  <a:schemeClr val="bg1"/>
                </a:solidFill>
              </a:rPr>
              <a:t>between two unpredictable rivers…in their view, such a </a:t>
            </a:r>
          </a:p>
          <a:p>
            <a:r>
              <a:rPr lang="en-US" b="0" u="none">
                <a:solidFill>
                  <a:schemeClr val="bg1"/>
                </a:solidFill>
              </a:rPr>
              <a:t>cataclysmic event did, indeed, destroy their “entire world.”</a:t>
            </a:r>
          </a:p>
          <a:p>
            <a:endParaRPr lang="en-US" b="0" u="none">
              <a:solidFill>
                <a:schemeClr val="bg1"/>
              </a:solidFill>
            </a:endParaRPr>
          </a:p>
          <a:p>
            <a:r>
              <a:rPr lang="en-US" b="0" u="none">
                <a:solidFill>
                  <a:schemeClr val="bg1"/>
                </a:solidFill>
              </a:rPr>
              <a:t>The Epic of Gilgamesh is, perhaps, the oldest written story on Earth. </a:t>
            </a:r>
          </a:p>
          <a:p>
            <a:r>
              <a:rPr lang="en-US" b="0" u="none">
                <a:solidFill>
                  <a:schemeClr val="bg1"/>
                </a:solidFill>
              </a:rPr>
              <a:t> It comes to us from ancient Sumeria, and was originally written on </a:t>
            </a:r>
          </a:p>
          <a:p>
            <a:r>
              <a:rPr lang="en-US" b="0" u="none">
                <a:solidFill>
                  <a:schemeClr val="bg1"/>
                </a:solidFill>
              </a:rPr>
              <a:t>12 clay tablets in cuneiform script.  It is about the adventures of the </a:t>
            </a:r>
          </a:p>
          <a:p>
            <a:r>
              <a:rPr lang="en-US" b="0" u="none">
                <a:solidFill>
                  <a:schemeClr val="bg1"/>
                </a:solidFill>
              </a:rPr>
              <a:t>cruel King Gilgamesh of Uruk </a:t>
            </a:r>
            <a:r>
              <a:rPr lang="en-US" b="0" i="1" u="none">
                <a:solidFill>
                  <a:schemeClr val="bg1"/>
                </a:solidFill>
              </a:rPr>
              <a:t>(ca. 2750 and 2500 BCE). </a:t>
            </a:r>
          </a:p>
          <a:p>
            <a:endParaRPr lang="en-US" b="0" i="1" u="none">
              <a:solidFill>
                <a:schemeClr val="bg1"/>
              </a:solidFill>
            </a:endParaRPr>
          </a:p>
          <a:p>
            <a:r>
              <a:rPr lang="en-US" b="0" i="1" u="none">
                <a:solidFill>
                  <a:schemeClr val="bg1"/>
                </a:solidFill>
              </a:rPr>
              <a:t> </a:t>
            </a:r>
            <a:r>
              <a:rPr lang="en-US" b="0" u="none">
                <a:solidFill>
                  <a:schemeClr val="bg1"/>
                </a:solidFill>
              </a:rPr>
              <a:t>In </a:t>
            </a:r>
            <a:r>
              <a:rPr lang="en-US" b="0" u="none">
                <a:solidFill>
                  <a:srgbClr val="0066FF"/>
                </a:solidFill>
              </a:rPr>
              <a:t>tablet XI</a:t>
            </a:r>
            <a:r>
              <a:rPr lang="en-US" b="0" u="none">
                <a:solidFill>
                  <a:schemeClr val="bg1"/>
                </a:solidFill>
              </a:rPr>
              <a:t> we read about Per-napishtim, a man who built a boat </a:t>
            </a:r>
          </a:p>
          <a:p>
            <a:r>
              <a:rPr lang="en-US" b="0" u="none">
                <a:solidFill>
                  <a:schemeClr val="bg1"/>
                </a:solidFill>
              </a:rPr>
              <a:t>and was saved from a great flood brought about by angry gods.  </a:t>
            </a:r>
          </a:p>
          <a:p>
            <a:r>
              <a:rPr lang="en-US" b="0" u="none">
                <a:solidFill>
                  <a:schemeClr val="bg1"/>
                </a:solidFill>
              </a:rPr>
              <a:t>On p. 77 in your textbook you can compare  Per-napishtim’s story to Noah’s story in the biblical book of Genesis as well as a “flood story” from India.</a:t>
            </a:r>
          </a:p>
        </p:txBody>
      </p:sp>
      <p:sp>
        <p:nvSpPr>
          <p:cNvPr id="16392" name="Text Box 10"/>
          <p:cNvSpPr txBox="1">
            <a:spLocks noChangeArrowheads="1"/>
          </p:cNvSpPr>
          <p:nvPr/>
        </p:nvSpPr>
        <p:spPr bwMode="auto">
          <a:xfrm>
            <a:off x="6858000" y="3124200"/>
            <a:ext cx="1752600" cy="336550"/>
          </a:xfrm>
          <a:prstGeom prst="rect">
            <a:avLst/>
          </a:prstGeom>
          <a:noFill/>
          <a:ln w="9525">
            <a:noFill/>
            <a:miter lim="800000"/>
            <a:headEnd/>
            <a:tailEnd/>
          </a:ln>
        </p:spPr>
        <p:txBody>
          <a:bodyPr>
            <a:spAutoFit/>
          </a:bodyPr>
          <a:lstStyle/>
          <a:p>
            <a:pPr algn="ctr"/>
            <a:r>
              <a:rPr lang="en-US" sz="1600" u="none">
                <a:solidFill>
                  <a:srgbClr val="0066FF"/>
                </a:solidFill>
              </a:rPr>
              <a:t>Tablet XI</a:t>
            </a:r>
          </a:p>
        </p:txBody>
      </p:sp>
      <p:sp>
        <p:nvSpPr>
          <p:cNvPr id="2" name="Line 11"/>
          <p:cNvSpPr>
            <a:spLocks noChangeShapeType="1"/>
          </p:cNvSpPr>
          <p:nvPr/>
        </p:nvSpPr>
        <p:spPr bwMode="auto">
          <a:xfrm>
            <a:off x="0" y="4343400"/>
            <a:ext cx="9144000" cy="0"/>
          </a:xfrm>
          <a:prstGeom prst="line">
            <a:avLst/>
          </a:prstGeom>
          <a:noFill/>
          <a:ln w="9525">
            <a:solidFill>
              <a:srgbClr val="800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6393"/>
                                        </p:tgtEl>
                                        <p:attrNameLst>
                                          <p:attrName>style.visibility</p:attrName>
                                        </p:attrNameLst>
                                      </p:cBhvr>
                                      <p:to>
                                        <p:strVal val="visible"/>
                                      </p:to>
                                    </p:set>
                                    <p:anim calcmode="lin" valueType="num">
                                      <p:cBhvr additive="base">
                                        <p:cTn id="7" dur="75" fill="hold"/>
                                        <p:tgtEl>
                                          <p:spTgt spid="16393"/>
                                        </p:tgtEl>
                                        <p:attrNameLst>
                                          <p:attrName>ppt_x</p:attrName>
                                        </p:attrNameLst>
                                      </p:cBhvr>
                                      <p:tavLst>
                                        <p:tav tm="0">
                                          <p:val>
                                            <p:strVal val="0-#ppt_w/2"/>
                                          </p:val>
                                        </p:tav>
                                        <p:tav tm="100000">
                                          <p:val>
                                            <p:strVal val="#ppt_x"/>
                                          </p:val>
                                        </p:tav>
                                      </p:tavLst>
                                    </p:anim>
                                    <p:anim calcmode="lin" valueType="num">
                                      <p:cBhvr additive="base">
                                        <p:cTn id="8" dur="75" fill="hold"/>
                                        <p:tgtEl>
                                          <p:spTgt spid="16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7412" name="Text Box 4"/>
          <p:cNvSpPr txBox="1">
            <a:spLocks noChangeArrowheads="1"/>
          </p:cNvSpPr>
          <p:nvPr/>
        </p:nvSpPr>
        <p:spPr bwMode="auto">
          <a:xfrm>
            <a:off x="228600" y="7620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17413" name="Text Box 5"/>
          <p:cNvSpPr txBox="1">
            <a:spLocks noChangeArrowheads="1"/>
          </p:cNvSpPr>
          <p:nvPr/>
        </p:nvSpPr>
        <p:spPr bwMode="auto">
          <a:xfrm>
            <a:off x="533400" y="1066800"/>
            <a:ext cx="5502275" cy="396875"/>
          </a:xfrm>
          <a:prstGeom prst="rect">
            <a:avLst/>
          </a:prstGeom>
          <a:noFill/>
          <a:ln w="9525">
            <a:noFill/>
            <a:miter lim="800000"/>
            <a:headEnd/>
            <a:tailEnd/>
          </a:ln>
        </p:spPr>
        <p:txBody>
          <a:bodyPr>
            <a:spAutoFit/>
          </a:bodyPr>
          <a:lstStyle/>
          <a:p>
            <a:r>
              <a:rPr lang="en-US" sz="2000" b="0" u="none"/>
              <a:t>A.  RELIGION</a:t>
            </a:r>
          </a:p>
        </p:txBody>
      </p:sp>
      <p:sp>
        <p:nvSpPr>
          <p:cNvPr id="17414" name="Text Box 6"/>
          <p:cNvSpPr txBox="1">
            <a:spLocks noChangeArrowheads="1"/>
          </p:cNvSpPr>
          <p:nvPr/>
        </p:nvSpPr>
        <p:spPr bwMode="auto">
          <a:xfrm>
            <a:off x="685800" y="1371600"/>
            <a:ext cx="4876800" cy="396875"/>
          </a:xfrm>
          <a:prstGeom prst="rect">
            <a:avLst/>
          </a:prstGeom>
          <a:noFill/>
          <a:ln w="9525">
            <a:noFill/>
            <a:miter lim="800000"/>
            <a:headEnd/>
            <a:tailEnd/>
          </a:ln>
        </p:spPr>
        <p:txBody>
          <a:bodyPr>
            <a:spAutoFit/>
          </a:bodyPr>
          <a:lstStyle/>
          <a:p>
            <a:r>
              <a:rPr lang="en-US" sz="2000" b="0" u="none"/>
              <a:t>1.  </a:t>
            </a:r>
            <a:r>
              <a:rPr lang="en-US" sz="2000" u="none">
                <a:solidFill>
                  <a:schemeClr val="accent2"/>
                </a:solidFill>
              </a:rPr>
              <a:t>Belief in many gods</a:t>
            </a:r>
            <a:r>
              <a:rPr lang="en-US" sz="2000" b="0" u="none">
                <a:solidFill>
                  <a:srgbClr val="333399"/>
                </a:solidFill>
              </a:rPr>
              <a:t> - </a:t>
            </a:r>
            <a:r>
              <a:rPr lang="en-US" sz="2000">
                <a:solidFill>
                  <a:srgbClr val="FF0000"/>
                </a:solidFill>
              </a:rPr>
              <a:t>polytheism</a:t>
            </a:r>
          </a:p>
        </p:txBody>
      </p:sp>
      <p:sp>
        <p:nvSpPr>
          <p:cNvPr id="17415" name="Text Box 7"/>
          <p:cNvSpPr txBox="1">
            <a:spLocks noChangeArrowheads="1"/>
          </p:cNvSpPr>
          <p:nvPr/>
        </p:nvSpPr>
        <p:spPr bwMode="auto">
          <a:xfrm>
            <a:off x="914400" y="1676400"/>
            <a:ext cx="7483475" cy="1311275"/>
          </a:xfrm>
          <a:prstGeom prst="rect">
            <a:avLst/>
          </a:prstGeom>
          <a:noFill/>
          <a:ln w="9525">
            <a:noFill/>
            <a:miter lim="800000"/>
            <a:headEnd/>
            <a:tailEnd/>
          </a:ln>
        </p:spPr>
        <p:txBody>
          <a:bodyPr>
            <a:spAutoFit/>
          </a:bodyPr>
          <a:lstStyle/>
          <a:p>
            <a:r>
              <a:rPr lang="en-US" sz="2000" b="0" u="none"/>
              <a:t>God of the clouds / air was </a:t>
            </a:r>
            <a:r>
              <a:rPr lang="en-US" sz="2000">
                <a:solidFill>
                  <a:srgbClr val="FF0000"/>
                </a:solidFill>
              </a:rPr>
              <a:t>Enlil</a:t>
            </a:r>
            <a:r>
              <a:rPr lang="en-US" sz="2000" b="0" u="none">
                <a:solidFill>
                  <a:srgbClr val="FF0000"/>
                </a:solidFill>
              </a:rPr>
              <a:t> </a:t>
            </a:r>
            <a:r>
              <a:rPr lang="en-US" sz="2000" b="0" u="none"/>
              <a:t>– the </a:t>
            </a:r>
            <a:r>
              <a:rPr lang="en-US" sz="2000" u="none">
                <a:solidFill>
                  <a:schemeClr val="accent2"/>
                </a:solidFill>
              </a:rPr>
              <a:t>most powerful god.</a:t>
            </a:r>
          </a:p>
          <a:p>
            <a:r>
              <a:rPr lang="en-US" sz="2000" b="0" u="none"/>
              <a:t>(Nearly 3,000 others – with human qualities.</a:t>
            </a:r>
          </a:p>
          <a:p>
            <a:r>
              <a:rPr lang="en-US" sz="2000" b="0" u="none"/>
              <a:t>  They were viewed as often hostile and unpredictable – similar to the</a:t>
            </a:r>
          </a:p>
          <a:p>
            <a:r>
              <a:rPr lang="en-US" sz="2000" b="0" u="none"/>
              <a:t>   natural environment around them.)</a:t>
            </a:r>
          </a:p>
        </p:txBody>
      </p:sp>
      <p:sp>
        <p:nvSpPr>
          <p:cNvPr id="17416" name="Text Box 8"/>
          <p:cNvSpPr txBox="1">
            <a:spLocks noChangeArrowheads="1"/>
          </p:cNvSpPr>
          <p:nvPr/>
        </p:nvSpPr>
        <p:spPr bwMode="auto">
          <a:xfrm>
            <a:off x="517525" y="2860675"/>
            <a:ext cx="8245475" cy="1006475"/>
          </a:xfrm>
          <a:prstGeom prst="rect">
            <a:avLst/>
          </a:prstGeom>
          <a:noFill/>
          <a:ln w="9525">
            <a:noFill/>
            <a:miter lim="800000"/>
            <a:headEnd/>
            <a:tailEnd/>
          </a:ln>
        </p:spPr>
        <p:txBody>
          <a:bodyPr>
            <a:spAutoFit/>
          </a:bodyPr>
          <a:lstStyle/>
          <a:p>
            <a:r>
              <a:rPr lang="en-US" sz="2000" b="0" u="none"/>
              <a:t>2.  </a:t>
            </a:r>
            <a:r>
              <a:rPr lang="en-US" sz="2000" i="1" u="none">
                <a:solidFill>
                  <a:srgbClr val="FF0000"/>
                </a:solidFill>
              </a:rPr>
              <a:t>Gilgamesh Epic</a:t>
            </a:r>
            <a:r>
              <a:rPr lang="en-US" sz="2000" b="0" u="none">
                <a:solidFill>
                  <a:srgbClr val="FF0000"/>
                </a:solidFill>
              </a:rPr>
              <a:t>,</a:t>
            </a:r>
            <a:r>
              <a:rPr lang="en-US" sz="2000" b="0" u="none"/>
              <a:t> </a:t>
            </a:r>
            <a:r>
              <a:rPr lang="en-US" sz="2000" b="0" u="none">
                <a:solidFill>
                  <a:schemeClr val="accent2"/>
                </a:solidFill>
              </a:rPr>
              <a:t>one of the earliest works of literature.  </a:t>
            </a:r>
          </a:p>
          <a:p>
            <a:r>
              <a:rPr lang="en-US" sz="2000" b="0" u="none">
                <a:solidFill>
                  <a:schemeClr val="accent2"/>
                </a:solidFill>
              </a:rPr>
              <a:t>     Contains a “flood story”</a:t>
            </a:r>
            <a:r>
              <a:rPr lang="en-US" sz="2000" b="0" u="none"/>
              <a:t> that predates the Hebrew Old Testament story </a:t>
            </a:r>
          </a:p>
          <a:p>
            <a:r>
              <a:rPr lang="en-US" sz="2000" b="0" u="none"/>
              <a:t>     of Noah by at least 2,000 years.  </a:t>
            </a:r>
          </a:p>
        </p:txBody>
      </p:sp>
      <p:sp>
        <p:nvSpPr>
          <p:cNvPr id="17417" name="Text Box 9"/>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8436" name="Text Box 4"/>
          <p:cNvSpPr txBox="1">
            <a:spLocks noChangeArrowheads="1"/>
          </p:cNvSpPr>
          <p:nvPr/>
        </p:nvSpPr>
        <p:spPr bwMode="auto">
          <a:xfrm>
            <a:off x="228600" y="7620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17413" name="Text Box 5"/>
          <p:cNvSpPr txBox="1">
            <a:spLocks noChangeArrowheads="1"/>
          </p:cNvSpPr>
          <p:nvPr/>
        </p:nvSpPr>
        <p:spPr bwMode="auto">
          <a:xfrm>
            <a:off x="533400" y="1066800"/>
            <a:ext cx="5502275" cy="396875"/>
          </a:xfrm>
          <a:prstGeom prst="rect">
            <a:avLst/>
          </a:prstGeom>
          <a:noFill/>
          <a:ln w="9525">
            <a:noFill/>
            <a:miter lim="800000"/>
            <a:headEnd/>
            <a:tailEnd/>
          </a:ln>
        </p:spPr>
        <p:txBody>
          <a:bodyPr>
            <a:spAutoFit/>
          </a:bodyPr>
          <a:lstStyle/>
          <a:p>
            <a:r>
              <a:rPr lang="en-US" sz="2000" b="0" u="none"/>
              <a:t>B.  SOCIETY</a:t>
            </a:r>
          </a:p>
        </p:txBody>
      </p:sp>
      <p:sp>
        <p:nvSpPr>
          <p:cNvPr id="17414" name="Text Box 6"/>
          <p:cNvSpPr txBox="1">
            <a:spLocks noChangeArrowheads="1"/>
          </p:cNvSpPr>
          <p:nvPr/>
        </p:nvSpPr>
        <p:spPr bwMode="auto">
          <a:xfrm>
            <a:off x="762000" y="1336675"/>
            <a:ext cx="7924800" cy="1920875"/>
          </a:xfrm>
          <a:prstGeom prst="rect">
            <a:avLst/>
          </a:prstGeom>
          <a:noFill/>
          <a:ln w="9525">
            <a:noFill/>
            <a:miter lim="800000"/>
            <a:headEnd/>
            <a:tailEnd/>
          </a:ln>
        </p:spPr>
        <p:txBody>
          <a:bodyPr>
            <a:spAutoFit/>
          </a:bodyPr>
          <a:lstStyle/>
          <a:p>
            <a:pPr marL="457200" indent="-457200">
              <a:buFontTx/>
              <a:buAutoNum type="arabicPeriod"/>
            </a:pPr>
            <a:r>
              <a:rPr lang="en-US" sz="2000" b="0" u="none"/>
              <a:t>Three social classes</a:t>
            </a:r>
          </a:p>
          <a:p>
            <a:pPr marL="457200" indent="-457200"/>
            <a:r>
              <a:rPr lang="en-US" sz="2000" b="0" u="none"/>
              <a:t>	a.  Priests and royalty (kings)</a:t>
            </a:r>
          </a:p>
          <a:p>
            <a:pPr marL="457200" indent="-457200"/>
            <a:r>
              <a:rPr lang="en-US" sz="2000" b="0" u="none"/>
              <a:t>	b.  Wealthy merchants</a:t>
            </a:r>
          </a:p>
          <a:p>
            <a:pPr marL="457200" indent="-457200"/>
            <a:r>
              <a:rPr lang="en-US" sz="2000" b="0" u="none"/>
              <a:t>	c.  Ordinary workers</a:t>
            </a:r>
          </a:p>
          <a:p>
            <a:pPr marL="457200" indent="-457200"/>
            <a:endParaRPr lang="en-US" sz="2000" b="0" u="none"/>
          </a:p>
          <a:p>
            <a:pPr marL="457200" indent="-457200"/>
            <a:r>
              <a:rPr lang="en-US" sz="2000" b="0" u="none"/>
              <a:t>	[Slaves] –were not free citizens and thus not included in class system </a:t>
            </a:r>
          </a:p>
        </p:txBody>
      </p:sp>
      <p:sp>
        <p:nvSpPr>
          <p:cNvPr id="17415" name="Text Box 7"/>
          <p:cNvSpPr txBox="1">
            <a:spLocks noChangeArrowheads="1"/>
          </p:cNvSpPr>
          <p:nvPr/>
        </p:nvSpPr>
        <p:spPr bwMode="auto">
          <a:xfrm>
            <a:off x="914400" y="3276600"/>
            <a:ext cx="2895600" cy="396875"/>
          </a:xfrm>
          <a:prstGeom prst="rect">
            <a:avLst/>
          </a:prstGeom>
          <a:noFill/>
          <a:ln w="9525">
            <a:noFill/>
            <a:miter lim="800000"/>
            <a:headEnd/>
            <a:tailEnd/>
          </a:ln>
        </p:spPr>
        <p:txBody>
          <a:bodyPr>
            <a:spAutoFit/>
          </a:bodyPr>
          <a:lstStyle/>
          <a:p>
            <a:r>
              <a:rPr lang="en-US" sz="2000" b="0" u="none"/>
              <a:t>2.  Women</a:t>
            </a:r>
          </a:p>
        </p:txBody>
      </p:sp>
      <p:pic>
        <p:nvPicPr>
          <p:cNvPr id="17417" name="Picture 9" descr="http://news.nationalgeographic.com/news/2003/05/photogalleries/iraqtreasures_1/images/primary/05676_273_n.jpg"/>
          <p:cNvPicPr>
            <a:picLocks noChangeAspect="1" noChangeArrowheads="1"/>
          </p:cNvPicPr>
          <p:nvPr/>
        </p:nvPicPr>
        <p:blipFill>
          <a:blip r:embed="rId3" cstate="print"/>
          <a:srcRect/>
          <a:stretch>
            <a:fillRect/>
          </a:stretch>
        </p:blipFill>
        <p:spPr bwMode="auto">
          <a:xfrm>
            <a:off x="0" y="4419600"/>
            <a:ext cx="1524000" cy="2438400"/>
          </a:xfrm>
          <a:prstGeom prst="rect">
            <a:avLst/>
          </a:prstGeom>
          <a:noFill/>
          <a:ln w="9525">
            <a:noFill/>
            <a:miter lim="800000"/>
            <a:headEnd/>
            <a:tailEnd/>
          </a:ln>
        </p:spPr>
      </p:pic>
      <p:sp>
        <p:nvSpPr>
          <p:cNvPr id="17418" name="Text Box 10"/>
          <p:cNvSpPr txBox="1">
            <a:spLocks noChangeArrowheads="1"/>
          </p:cNvSpPr>
          <p:nvPr/>
        </p:nvSpPr>
        <p:spPr bwMode="auto">
          <a:xfrm>
            <a:off x="1447800" y="6002338"/>
            <a:ext cx="6569075" cy="885825"/>
          </a:xfrm>
          <a:prstGeom prst="rect">
            <a:avLst/>
          </a:prstGeom>
          <a:solidFill>
            <a:schemeClr val="tx1"/>
          </a:solidFill>
          <a:ln w="9525">
            <a:noFill/>
            <a:miter lim="800000"/>
            <a:headEnd/>
            <a:tailEnd/>
          </a:ln>
        </p:spPr>
        <p:txBody>
          <a:bodyPr>
            <a:spAutoFit/>
          </a:bodyPr>
          <a:lstStyle/>
          <a:p>
            <a:r>
              <a:rPr lang="en-US" sz="1600" i="1" u="none">
                <a:solidFill>
                  <a:srgbClr val="FFFF00"/>
                </a:solidFill>
                <a:cs typeface="Arial" charset="0"/>
              </a:rPr>
              <a:t>Left:</a:t>
            </a:r>
            <a:r>
              <a:rPr lang="en-US" sz="1600" i="1" u="none">
                <a:solidFill>
                  <a:schemeClr val="bg1"/>
                </a:solidFill>
                <a:cs typeface="Arial" charset="0"/>
              </a:rPr>
              <a:t>  </a:t>
            </a:r>
            <a:r>
              <a:rPr lang="en-US" sz="1600" u="none">
                <a:solidFill>
                  <a:schemeClr val="bg1"/>
                </a:solidFill>
                <a:cs typeface="Arial" charset="0"/>
              </a:rPr>
              <a:t>Statue of Sumerian woman with hands clasped at chest, </a:t>
            </a:r>
          </a:p>
          <a:p>
            <a:r>
              <a:rPr lang="en-US" sz="1600" i="1" u="none">
                <a:solidFill>
                  <a:schemeClr val="bg1"/>
                </a:solidFill>
                <a:cs typeface="Arial" charset="0"/>
              </a:rPr>
              <a:t>ca. 2600-2300 B.C.</a:t>
            </a:r>
            <a:r>
              <a:rPr lang="en-US" u="none">
                <a:solidFill>
                  <a:schemeClr val="bg1"/>
                </a:solidFill>
                <a:latin typeface="Arial" charset="0"/>
                <a:cs typeface="Arial" charset="0"/>
              </a:rPr>
              <a:t>      </a:t>
            </a:r>
            <a:r>
              <a:rPr lang="en-US" i="1" u="none">
                <a:solidFill>
                  <a:srgbClr val="FFFF00"/>
                </a:solidFill>
                <a:cs typeface="Arial" charset="0"/>
              </a:rPr>
              <a:t>Right:</a:t>
            </a:r>
            <a:r>
              <a:rPr lang="en-US" b="0" i="1" u="none">
                <a:solidFill>
                  <a:schemeClr val="bg1"/>
                </a:solidFill>
                <a:cs typeface="Arial" charset="0"/>
              </a:rPr>
              <a:t>  </a:t>
            </a:r>
            <a:r>
              <a:rPr lang="en-US" sz="1600" u="none">
                <a:solidFill>
                  <a:schemeClr val="bg1"/>
                </a:solidFill>
                <a:cs typeface="Arial" charset="0"/>
              </a:rPr>
              <a:t>Gypsum statue of man and </a:t>
            </a:r>
          </a:p>
          <a:p>
            <a:r>
              <a:rPr lang="en-US" sz="1600" u="none">
                <a:solidFill>
                  <a:schemeClr val="bg1"/>
                </a:solidFill>
                <a:cs typeface="Arial" charset="0"/>
              </a:rPr>
              <a:t>woman at Inanna Temple at</a:t>
            </a:r>
            <a:r>
              <a:rPr lang="en-US" sz="1600" u="none">
                <a:solidFill>
                  <a:srgbClr val="000000"/>
                </a:solidFill>
                <a:cs typeface="Arial" charset="0"/>
              </a:rPr>
              <a:t> </a:t>
            </a:r>
            <a:r>
              <a:rPr lang="en-US" sz="1600" u="none">
                <a:solidFill>
                  <a:schemeClr val="bg1"/>
                </a:solidFill>
                <a:cs typeface="Arial" charset="0"/>
              </a:rPr>
              <a:t>Nippur,</a:t>
            </a:r>
            <a:r>
              <a:rPr lang="en-US" u="none">
                <a:solidFill>
                  <a:schemeClr val="bg1"/>
                </a:solidFill>
                <a:cs typeface="Arial" charset="0"/>
              </a:rPr>
              <a:t> </a:t>
            </a:r>
            <a:r>
              <a:rPr lang="en-US" sz="1600" i="1" u="none">
                <a:solidFill>
                  <a:schemeClr val="bg1"/>
                </a:solidFill>
                <a:cs typeface="Arial" charset="0"/>
              </a:rPr>
              <a:t>circa 2600-2300 B.C.</a:t>
            </a:r>
          </a:p>
        </p:txBody>
      </p:sp>
      <p:pic>
        <p:nvPicPr>
          <p:cNvPr id="17420" name="Picture 12" descr="http://news.nationalgeographic.com/news/2003/05/photogalleries/iraqtreasures_1/images/primary/05676_272_n.jpg"/>
          <p:cNvPicPr>
            <a:picLocks noChangeAspect="1" noChangeArrowheads="1"/>
          </p:cNvPicPr>
          <p:nvPr/>
        </p:nvPicPr>
        <p:blipFill>
          <a:blip r:embed="rId4" cstate="print"/>
          <a:srcRect/>
          <a:stretch>
            <a:fillRect/>
          </a:stretch>
        </p:blipFill>
        <p:spPr bwMode="auto">
          <a:xfrm>
            <a:off x="7104063" y="4495800"/>
            <a:ext cx="2039937" cy="2362200"/>
          </a:xfrm>
          <a:prstGeom prst="rect">
            <a:avLst/>
          </a:prstGeom>
          <a:noFill/>
          <a:ln w="9525">
            <a:noFill/>
            <a:miter lim="800000"/>
            <a:headEnd/>
            <a:tailEnd/>
          </a:ln>
        </p:spPr>
      </p:pic>
      <p:sp>
        <p:nvSpPr>
          <p:cNvPr id="17421" name="Text Box 13"/>
          <p:cNvSpPr txBox="1">
            <a:spLocks noChangeArrowheads="1"/>
          </p:cNvSpPr>
          <p:nvPr/>
        </p:nvSpPr>
        <p:spPr bwMode="auto">
          <a:xfrm>
            <a:off x="1524000" y="3581400"/>
            <a:ext cx="6858000" cy="701675"/>
          </a:xfrm>
          <a:prstGeom prst="rect">
            <a:avLst/>
          </a:prstGeom>
          <a:noFill/>
          <a:ln w="9525">
            <a:noFill/>
            <a:miter lim="800000"/>
            <a:headEnd/>
            <a:tailEnd/>
          </a:ln>
        </p:spPr>
        <p:txBody>
          <a:bodyPr>
            <a:spAutoFit/>
          </a:bodyPr>
          <a:lstStyle/>
          <a:p>
            <a:pPr marL="457200" indent="-457200">
              <a:buFontTx/>
              <a:buAutoNum type="alphaLcPeriod"/>
            </a:pPr>
            <a:r>
              <a:rPr lang="en-US" sz="2000" b="0" u="none"/>
              <a:t>Had more rights than in many later civilizations</a:t>
            </a:r>
          </a:p>
          <a:p>
            <a:pPr marL="457200" indent="-457200"/>
            <a:r>
              <a:rPr lang="en-US" sz="2000" b="0" u="none"/>
              <a:t>       (could own property, join lower ranks of priesthood)</a:t>
            </a:r>
          </a:p>
        </p:txBody>
      </p:sp>
      <p:sp>
        <p:nvSpPr>
          <p:cNvPr id="17422" name="Text Box 14"/>
          <p:cNvSpPr txBox="1">
            <a:spLocks noChangeArrowheads="1"/>
          </p:cNvSpPr>
          <p:nvPr/>
        </p:nvSpPr>
        <p:spPr bwMode="auto">
          <a:xfrm>
            <a:off x="1524000" y="4191000"/>
            <a:ext cx="6858000" cy="701675"/>
          </a:xfrm>
          <a:prstGeom prst="rect">
            <a:avLst/>
          </a:prstGeom>
          <a:noFill/>
          <a:ln w="9525">
            <a:noFill/>
            <a:miter lim="800000"/>
            <a:headEnd/>
            <a:tailEnd/>
          </a:ln>
        </p:spPr>
        <p:txBody>
          <a:bodyPr>
            <a:spAutoFit/>
          </a:bodyPr>
          <a:lstStyle/>
          <a:p>
            <a:pPr marL="457200" indent="-457200">
              <a:buFontTx/>
              <a:buAutoNum type="alphaLcPeriod" startAt="2"/>
            </a:pPr>
            <a:r>
              <a:rPr lang="en-US" sz="2000" b="0" u="none"/>
              <a:t>But not allowed to attend schools </a:t>
            </a:r>
          </a:p>
          <a:p>
            <a:pPr marL="457200" indent="-457200"/>
            <a:r>
              <a:rPr lang="en-US" sz="2000" b="0" u="none"/>
              <a:t>       (could not read or write)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0-#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75" fill="hold"/>
                                        <p:tgtEl>
                                          <p:spTgt spid="17414"/>
                                        </p:tgtEl>
                                        <p:attrNameLst>
                                          <p:attrName>ppt_x</p:attrName>
                                        </p:attrNameLst>
                                      </p:cBhvr>
                                      <p:tavLst>
                                        <p:tav tm="0">
                                          <p:val>
                                            <p:strVal val="0-#ppt_w/2"/>
                                          </p:val>
                                        </p:tav>
                                        <p:tav tm="100000">
                                          <p:val>
                                            <p:strVal val="#ppt_x"/>
                                          </p:val>
                                        </p:tav>
                                      </p:tavLst>
                                    </p:anim>
                                    <p:anim calcmode="lin" valueType="num">
                                      <p:cBhvr additive="base">
                                        <p:cTn id="14" dur="75"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5"/>
                                        </p:tgtEl>
                                        <p:attrNameLst>
                                          <p:attrName>style.visibility</p:attrName>
                                        </p:attrNameLst>
                                      </p:cBhvr>
                                      <p:to>
                                        <p:strVal val="visible"/>
                                      </p:to>
                                    </p:set>
                                    <p:anim calcmode="lin" valueType="num">
                                      <p:cBhvr additive="base">
                                        <p:cTn id="19" dur="500" fill="hold"/>
                                        <p:tgtEl>
                                          <p:spTgt spid="17415"/>
                                        </p:tgtEl>
                                        <p:attrNameLst>
                                          <p:attrName>ppt_x</p:attrName>
                                        </p:attrNameLst>
                                      </p:cBhvr>
                                      <p:tavLst>
                                        <p:tav tm="0">
                                          <p:val>
                                            <p:strVal val="0-#ppt_w/2"/>
                                          </p:val>
                                        </p:tav>
                                        <p:tav tm="100000">
                                          <p:val>
                                            <p:strVal val="#ppt_x"/>
                                          </p:val>
                                        </p:tav>
                                      </p:tavLst>
                                    </p:anim>
                                    <p:anim calcmode="lin" valueType="num">
                                      <p:cBhvr additive="base">
                                        <p:cTn id="20"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417"/>
                                        </p:tgtEl>
                                        <p:attrNameLst>
                                          <p:attrName>style.visibility</p:attrName>
                                        </p:attrNameLst>
                                      </p:cBhvr>
                                      <p:to>
                                        <p:strVal val="visible"/>
                                      </p:to>
                                    </p:set>
                                    <p:anim calcmode="lin" valueType="num">
                                      <p:cBhvr additive="base">
                                        <p:cTn id="25" dur="500" fill="hold"/>
                                        <p:tgtEl>
                                          <p:spTgt spid="17417"/>
                                        </p:tgtEl>
                                        <p:attrNameLst>
                                          <p:attrName>ppt_x</p:attrName>
                                        </p:attrNameLst>
                                      </p:cBhvr>
                                      <p:tavLst>
                                        <p:tav tm="0">
                                          <p:val>
                                            <p:strVal val="0-#ppt_w/2"/>
                                          </p:val>
                                        </p:tav>
                                        <p:tav tm="100000">
                                          <p:val>
                                            <p:strVal val="#ppt_x"/>
                                          </p:val>
                                        </p:tav>
                                      </p:tavLst>
                                    </p:anim>
                                    <p:anim calcmode="lin" valueType="num">
                                      <p:cBhvr additive="base">
                                        <p:cTn id="26"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8"/>
                                        </p:tgtEl>
                                        <p:attrNameLst>
                                          <p:attrName>style.visibility</p:attrName>
                                        </p:attrNameLst>
                                      </p:cBhvr>
                                      <p:to>
                                        <p:strVal val="visible"/>
                                      </p:to>
                                    </p:set>
                                    <p:anim calcmode="lin" valueType="num">
                                      <p:cBhvr additive="base">
                                        <p:cTn id="31" dur="500" fill="hold"/>
                                        <p:tgtEl>
                                          <p:spTgt spid="17418"/>
                                        </p:tgtEl>
                                        <p:attrNameLst>
                                          <p:attrName>ppt_x</p:attrName>
                                        </p:attrNameLst>
                                      </p:cBhvr>
                                      <p:tavLst>
                                        <p:tav tm="0">
                                          <p:val>
                                            <p:strVal val="0-#ppt_w/2"/>
                                          </p:val>
                                        </p:tav>
                                        <p:tav tm="100000">
                                          <p:val>
                                            <p:strVal val="#ppt_x"/>
                                          </p:val>
                                        </p:tav>
                                      </p:tavLst>
                                    </p:anim>
                                    <p:anim calcmode="lin" valueType="num">
                                      <p:cBhvr additive="base">
                                        <p:cTn id="32"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420"/>
                                        </p:tgtEl>
                                        <p:attrNameLst>
                                          <p:attrName>style.visibility</p:attrName>
                                        </p:attrNameLst>
                                      </p:cBhvr>
                                      <p:to>
                                        <p:strVal val="visible"/>
                                      </p:to>
                                    </p:set>
                                    <p:anim calcmode="lin" valueType="num">
                                      <p:cBhvr additive="base">
                                        <p:cTn id="37" dur="500" fill="hold"/>
                                        <p:tgtEl>
                                          <p:spTgt spid="17420"/>
                                        </p:tgtEl>
                                        <p:attrNameLst>
                                          <p:attrName>ppt_x</p:attrName>
                                        </p:attrNameLst>
                                      </p:cBhvr>
                                      <p:tavLst>
                                        <p:tav tm="0">
                                          <p:val>
                                            <p:strVal val="0-#ppt_w/2"/>
                                          </p:val>
                                        </p:tav>
                                        <p:tav tm="100000">
                                          <p:val>
                                            <p:strVal val="#ppt_x"/>
                                          </p:val>
                                        </p:tav>
                                      </p:tavLst>
                                    </p:anim>
                                    <p:anim calcmode="lin" valueType="num">
                                      <p:cBhvr additive="base">
                                        <p:cTn id="38" dur="500" fill="hold"/>
                                        <p:tgtEl>
                                          <p:spTgt spid="1742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21"/>
                                        </p:tgtEl>
                                        <p:attrNameLst>
                                          <p:attrName>style.visibility</p:attrName>
                                        </p:attrNameLst>
                                      </p:cBhvr>
                                      <p:to>
                                        <p:strVal val="visible"/>
                                      </p:to>
                                    </p:set>
                                    <p:anim calcmode="lin" valueType="num">
                                      <p:cBhvr additive="base">
                                        <p:cTn id="43" dur="500" fill="hold"/>
                                        <p:tgtEl>
                                          <p:spTgt spid="17421"/>
                                        </p:tgtEl>
                                        <p:attrNameLst>
                                          <p:attrName>ppt_x</p:attrName>
                                        </p:attrNameLst>
                                      </p:cBhvr>
                                      <p:tavLst>
                                        <p:tav tm="0">
                                          <p:val>
                                            <p:strVal val="0-#ppt_w/2"/>
                                          </p:val>
                                        </p:tav>
                                        <p:tav tm="100000">
                                          <p:val>
                                            <p:strVal val="#ppt_x"/>
                                          </p:val>
                                        </p:tav>
                                      </p:tavLst>
                                    </p:anim>
                                    <p:anim calcmode="lin" valueType="num">
                                      <p:cBhvr additive="base">
                                        <p:cTn id="44"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422"/>
                                        </p:tgtEl>
                                        <p:attrNameLst>
                                          <p:attrName>style.visibility</p:attrName>
                                        </p:attrNameLst>
                                      </p:cBhvr>
                                      <p:to>
                                        <p:strVal val="visible"/>
                                      </p:to>
                                    </p:set>
                                    <p:anim calcmode="lin" valueType="num">
                                      <p:cBhvr additive="base">
                                        <p:cTn id="49" dur="500" fill="hold"/>
                                        <p:tgtEl>
                                          <p:spTgt spid="17422"/>
                                        </p:tgtEl>
                                        <p:attrNameLst>
                                          <p:attrName>ppt_x</p:attrName>
                                        </p:attrNameLst>
                                      </p:cBhvr>
                                      <p:tavLst>
                                        <p:tav tm="0">
                                          <p:val>
                                            <p:strVal val="0-#ppt_w/2"/>
                                          </p:val>
                                        </p:tav>
                                        <p:tav tm="100000">
                                          <p:val>
                                            <p:strVal val="#ppt_x"/>
                                          </p:val>
                                        </p:tav>
                                      </p:tavLst>
                                    </p:anim>
                                    <p:anim calcmode="lin" valueType="num">
                                      <p:cBhvr additive="base">
                                        <p:cTn id="50"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8" grpId="0" animBg="1" autoUpdateAnimBg="0"/>
      <p:bldP spid="17421" grpId="0" autoUpdateAnimBg="0"/>
      <p:bldP spid="1742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3810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9460" name="Text Box 4"/>
          <p:cNvSpPr txBox="1">
            <a:spLocks noChangeArrowheads="1"/>
          </p:cNvSpPr>
          <p:nvPr/>
        </p:nvSpPr>
        <p:spPr bwMode="auto">
          <a:xfrm>
            <a:off x="152400" y="6858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19461" name="Text Box 5"/>
          <p:cNvSpPr txBox="1">
            <a:spLocks noChangeArrowheads="1"/>
          </p:cNvSpPr>
          <p:nvPr/>
        </p:nvSpPr>
        <p:spPr bwMode="auto">
          <a:xfrm>
            <a:off x="381000" y="990600"/>
            <a:ext cx="8016875" cy="396875"/>
          </a:xfrm>
          <a:prstGeom prst="rect">
            <a:avLst/>
          </a:prstGeom>
          <a:noFill/>
          <a:ln w="9525">
            <a:noFill/>
            <a:miter lim="800000"/>
            <a:headEnd/>
            <a:tailEnd/>
          </a:ln>
        </p:spPr>
        <p:txBody>
          <a:bodyPr>
            <a:spAutoFit/>
          </a:bodyPr>
          <a:lstStyle/>
          <a:p>
            <a:r>
              <a:rPr lang="en-US" sz="2000" b="0" u="none"/>
              <a:t>C.  SCIENCE &amp; TECHNOLOGY</a:t>
            </a:r>
          </a:p>
        </p:txBody>
      </p:sp>
      <p:sp>
        <p:nvSpPr>
          <p:cNvPr id="19462" name="Text Box 6"/>
          <p:cNvSpPr txBox="1">
            <a:spLocks noChangeArrowheads="1"/>
          </p:cNvSpPr>
          <p:nvPr/>
        </p:nvSpPr>
        <p:spPr bwMode="auto">
          <a:xfrm>
            <a:off x="609600" y="1295400"/>
            <a:ext cx="6111875" cy="396875"/>
          </a:xfrm>
          <a:prstGeom prst="rect">
            <a:avLst/>
          </a:prstGeom>
          <a:noFill/>
          <a:ln w="9525">
            <a:noFill/>
            <a:miter lim="800000"/>
            <a:headEnd/>
            <a:tailEnd/>
          </a:ln>
        </p:spPr>
        <p:txBody>
          <a:bodyPr>
            <a:spAutoFit/>
          </a:bodyPr>
          <a:lstStyle/>
          <a:p>
            <a:r>
              <a:rPr lang="en-US" sz="2000" b="0" u="none"/>
              <a:t>1.  One of the first writing systems - Cuneiform</a:t>
            </a:r>
          </a:p>
        </p:txBody>
      </p:sp>
      <p:pic>
        <p:nvPicPr>
          <p:cNvPr id="19463" name="Picture 7" descr="Cuneiform Tablet">
            <a:hlinkClick r:id="rId3"/>
          </p:cNvPr>
          <p:cNvPicPr>
            <a:picLocks noChangeAspect="1" noChangeArrowheads="1"/>
          </p:cNvPicPr>
          <p:nvPr/>
        </p:nvPicPr>
        <p:blipFill>
          <a:blip r:embed="rId4" cstate="print"/>
          <a:srcRect/>
          <a:stretch>
            <a:fillRect/>
          </a:stretch>
        </p:blipFill>
        <p:spPr bwMode="auto">
          <a:xfrm>
            <a:off x="5943600" y="914400"/>
            <a:ext cx="2743200" cy="3276600"/>
          </a:xfrm>
          <a:prstGeom prst="rect">
            <a:avLst/>
          </a:prstGeom>
          <a:noFill/>
          <a:ln w="9525">
            <a:noFill/>
            <a:miter lim="800000"/>
            <a:headEnd/>
            <a:tailEnd/>
          </a:ln>
        </p:spPr>
      </p:pic>
      <p:pic>
        <p:nvPicPr>
          <p:cNvPr id="19464" name="Picture 8" descr="http://cdli.ucla.edu/img/cdli_start.jpg"/>
          <p:cNvPicPr>
            <a:picLocks noChangeAspect="1" noChangeArrowheads="1"/>
          </p:cNvPicPr>
          <p:nvPr/>
        </p:nvPicPr>
        <p:blipFill>
          <a:blip r:embed="rId5" cstate="print"/>
          <a:srcRect/>
          <a:stretch>
            <a:fillRect/>
          </a:stretch>
        </p:blipFill>
        <p:spPr bwMode="auto">
          <a:xfrm>
            <a:off x="1905000" y="2057400"/>
            <a:ext cx="2819400" cy="2184400"/>
          </a:xfrm>
          <a:prstGeom prst="rect">
            <a:avLst/>
          </a:prstGeom>
          <a:noFill/>
          <a:ln w="9525">
            <a:noFill/>
            <a:miter lim="800000"/>
            <a:headEnd/>
            <a:tailEnd/>
          </a:ln>
        </p:spPr>
      </p:pic>
      <p:sp>
        <p:nvSpPr>
          <p:cNvPr id="19465" name="Rectangle 11"/>
          <p:cNvSpPr>
            <a:spLocks noChangeArrowheads="1"/>
          </p:cNvSpPr>
          <p:nvPr/>
        </p:nvSpPr>
        <p:spPr bwMode="auto">
          <a:xfrm>
            <a:off x="4114800" y="2971800"/>
            <a:ext cx="9144000" cy="0"/>
          </a:xfrm>
          <a:prstGeom prst="rect">
            <a:avLst/>
          </a:prstGeom>
          <a:noFill/>
          <a:ln w="9525">
            <a:noFill/>
            <a:miter lim="800000"/>
            <a:headEnd/>
            <a:tailEnd/>
          </a:ln>
        </p:spPr>
        <p:txBody>
          <a:bodyPr>
            <a:spAutoFit/>
          </a:bodyPr>
          <a:lstStyle/>
          <a:p>
            <a:endParaRPr lang="en-US"/>
          </a:p>
        </p:txBody>
      </p:sp>
      <p:sp>
        <p:nvSpPr>
          <p:cNvPr id="19466" name="Rectangle 13"/>
          <p:cNvSpPr>
            <a:spLocks noChangeArrowheads="1"/>
          </p:cNvSpPr>
          <p:nvPr/>
        </p:nvSpPr>
        <p:spPr bwMode="auto">
          <a:xfrm>
            <a:off x="4114800" y="2971800"/>
            <a:ext cx="9144000" cy="0"/>
          </a:xfrm>
          <a:prstGeom prst="rect">
            <a:avLst/>
          </a:prstGeom>
          <a:noFill/>
          <a:ln w="9525">
            <a:noFill/>
            <a:miter lim="800000"/>
            <a:headEnd/>
            <a:tailEnd/>
          </a:ln>
        </p:spPr>
        <p:txBody>
          <a:bodyPr>
            <a:spAutoFit/>
          </a:bodyPr>
          <a:lstStyle/>
          <a:p>
            <a:endParaRPr lang="en-US"/>
          </a:p>
        </p:txBody>
      </p:sp>
      <p:sp>
        <p:nvSpPr>
          <p:cNvPr id="19472" name="Text Box 16"/>
          <p:cNvSpPr txBox="1">
            <a:spLocks noChangeArrowheads="1"/>
          </p:cNvSpPr>
          <p:nvPr/>
        </p:nvSpPr>
        <p:spPr bwMode="auto">
          <a:xfrm>
            <a:off x="381000" y="4724400"/>
            <a:ext cx="8474075" cy="1590675"/>
          </a:xfrm>
          <a:prstGeom prst="rect">
            <a:avLst/>
          </a:prstGeom>
          <a:noFill/>
          <a:ln w="38100" cmpd="dbl">
            <a:solidFill>
              <a:schemeClr val="tx1"/>
            </a:solidFill>
            <a:miter lim="800000"/>
            <a:headEnd/>
            <a:tailEnd/>
          </a:ln>
        </p:spPr>
        <p:txBody>
          <a:bodyPr>
            <a:spAutoFit/>
          </a:bodyPr>
          <a:lstStyle/>
          <a:p>
            <a:r>
              <a:rPr lang="en-US" sz="2400" b="0" u="none">
                <a:solidFill>
                  <a:srgbClr val="FF0000"/>
                </a:solidFill>
                <a:latin typeface="Arial" charset="0"/>
              </a:rPr>
              <a:t>Cylinder seals</a:t>
            </a:r>
            <a:r>
              <a:rPr lang="en-US" sz="2400" b="0" u="none">
                <a:solidFill>
                  <a:srgbClr val="000066"/>
                </a:solidFill>
                <a:latin typeface="Arial" charset="0"/>
              </a:rPr>
              <a:t> and their ancient impressions on administrative documents and locking devices are </a:t>
            </a:r>
          </a:p>
          <a:p>
            <a:r>
              <a:rPr lang="en-US" sz="2400" b="0" u="none">
                <a:solidFill>
                  <a:srgbClr val="000066"/>
                </a:solidFill>
                <a:latin typeface="Arial" charset="0"/>
              </a:rPr>
              <a:t>our richest source for a range of meaningful subject matters.</a:t>
            </a:r>
          </a:p>
          <a:p>
            <a:r>
              <a:rPr lang="en-US" sz="2400" b="0" u="none">
                <a:solidFill>
                  <a:srgbClr val="000066"/>
                </a:solidFill>
                <a:latin typeface="Arial" charset="0"/>
              </a:rPr>
              <a:t>A wealth of these have been discovered at Sumerian sites.</a:t>
            </a:r>
            <a:r>
              <a:rPr lang="en-US" sz="2400" b="0" u="none"/>
              <a:t> *</a:t>
            </a:r>
          </a:p>
        </p:txBody>
      </p:sp>
      <p:pic>
        <p:nvPicPr>
          <p:cNvPr id="19474" name="Picture 18" descr="http://www.metmuseum.org/explore/First_Cities/images/135AR4.R.jpg">
            <a:hlinkClick r:id="rId6"/>
          </p:cNvPr>
          <p:cNvPicPr>
            <a:picLocks noChangeAspect="1" noChangeArrowheads="1"/>
          </p:cNvPicPr>
          <p:nvPr/>
        </p:nvPicPr>
        <p:blipFill>
          <a:blip r:embed="rId7" cstate="print"/>
          <a:srcRect/>
          <a:stretch>
            <a:fillRect/>
          </a:stretch>
        </p:blipFill>
        <p:spPr bwMode="auto">
          <a:xfrm>
            <a:off x="6019800" y="838200"/>
            <a:ext cx="2584450" cy="3733800"/>
          </a:xfrm>
          <a:prstGeom prst="rect">
            <a:avLst/>
          </a:prstGeom>
          <a:noFill/>
          <a:ln w="9525">
            <a:noFill/>
            <a:miter lim="800000"/>
            <a:headEnd/>
            <a:tailEnd/>
          </a:ln>
        </p:spPr>
      </p:pic>
      <p:pic>
        <p:nvPicPr>
          <p:cNvPr id="19476" name="Picture 20" descr="http://www.metmuseum.org/explore/First_Cities/images/135BR3.R.jpg"/>
          <p:cNvPicPr>
            <a:picLocks noChangeAspect="1" noChangeArrowheads="1"/>
          </p:cNvPicPr>
          <p:nvPr/>
        </p:nvPicPr>
        <p:blipFill>
          <a:blip r:embed="rId8" cstate="print"/>
          <a:srcRect/>
          <a:stretch>
            <a:fillRect/>
          </a:stretch>
        </p:blipFill>
        <p:spPr bwMode="auto">
          <a:xfrm>
            <a:off x="1676400" y="2133600"/>
            <a:ext cx="3276600" cy="2044700"/>
          </a:xfrm>
          <a:prstGeom prst="rect">
            <a:avLst/>
          </a:prstGeom>
          <a:noFill/>
          <a:ln w="9525">
            <a:noFill/>
            <a:miter lim="800000"/>
            <a:headEnd/>
            <a:tailEnd/>
          </a:ln>
        </p:spPr>
      </p:pic>
      <p:sp>
        <p:nvSpPr>
          <p:cNvPr id="19470" name="Text Box 21"/>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300" fill="hold"/>
                                        <p:tgtEl>
                                          <p:spTgt spid="19461"/>
                                        </p:tgtEl>
                                        <p:attrNameLst>
                                          <p:attrName>ppt_x</p:attrName>
                                        </p:attrNameLst>
                                      </p:cBhvr>
                                      <p:tavLst>
                                        <p:tav tm="0">
                                          <p:val>
                                            <p:strVal val="0-#ppt_w/2"/>
                                          </p:val>
                                        </p:tav>
                                        <p:tav tm="100000">
                                          <p:val>
                                            <p:strVal val="#ppt_x"/>
                                          </p:val>
                                        </p:tav>
                                      </p:tavLst>
                                    </p:anim>
                                    <p:anim calcmode="lin" valueType="num">
                                      <p:cBhvr additive="base">
                                        <p:cTn id="8" dur="3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9462"/>
                                        </p:tgtEl>
                                        <p:attrNameLst>
                                          <p:attrName>style.visibility</p:attrName>
                                        </p:attrNameLst>
                                      </p:cBhvr>
                                      <p:to>
                                        <p:strVal val="visible"/>
                                      </p:to>
                                    </p:set>
                                    <p:anim calcmode="lin" valueType="num">
                                      <p:cBhvr additive="base">
                                        <p:cTn id="13" dur="75" fill="hold"/>
                                        <p:tgtEl>
                                          <p:spTgt spid="19462"/>
                                        </p:tgtEl>
                                        <p:attrNameLst>
                                          <p:attrName>ppt_x</p:attrName>
                                        </p:attrNameLst>
                                      </p:cBhvr>
                                      <p:tavLst>
                                        <p:tav tm="0">
                                          <p:val>
                                            <p:strVal val="0-#ppt_w/2"/>
                                          </p:val>
                                        </p:tav>
                                        <p:tav tm="100000">
                                          <p:val>
                                            <p:strVal val="#ppt_x"/>
                                          </p:val>
                                        </p:tav>
                                      </p:tavLst>
                                    </p:anim>
                                    <p:anim calcmode="lin" valueType="num">
                                      <p:cBhvr additive="base">
                                        <p:cTn id="14" dur="75"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464"/>
                                        </p:tgtEl>
                                        <p:attrNameLst>
                                          <p:attrName>style.visibility</p:attrName>
                                        </p:attrNameLst>
                                      </p:cBhvr>
                                      <p:to>
                                        <p:strVal val="visible"/>
                                      </p:to>
                                    </p:set>
                                    <p:anim calcmode="lin" valueType="num">
                                      <p:cBhvr additive="base">
                                        <p:cTn id="19" dur="500" fill="hold"/>
                                        <p:tgtEl>
                                          <p:spTgt spid="19464"/>
                                        </p:tgtEl>
                                        <p:attrNameLst>
                                          <p:attrName>ppt_x</p:attrName>
                                        </p:attrNameLst>
                                      </p:cBhvr>
                                      <p:tavLst>
                                        <p:tav tm="0">
                                          <p:val>
                                            <p:strVal val="0-#ppt_w/2"/>
                                          </p:val>
                                        </p:tav>
                                        <p:tav tm="100000">
                                          <p:val>
                                            <p:strVal val="#ppt_x"/>
                                          </p:val>
                                        </p:tav>
                                      </p:tavLst>
                                    </p:anim>
                                    <p:anim calcmode="lin" valueType="num">
                                      <p:cBhvr additive="base">
                                        <p:cTn id="20"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463"/>
                                        </p:tgtEl>
                                        <p:attrNameLst>
                                          <p:attrName>style.visibility</p:attrName>
                                        </p:attrNameLst>
                                      </p:cBhvr>
                                      <p:to>
                                        <p:strVal val="visible"/>
                                      </p:to>
                                    </p:set>
                                    <p:anim calcmode="lin" valueType="num">
                                      <p:cBhvr additive="base">
                                        <p:cTn id="25" dur="500" fill="hold"/>
                                        <p:tgtEl>
                                          <p:spTgt spid="19463"/>
                                        </p:tgtEl>
                                        <p:attrNameLst>
                                          <p:attrName>ppt_x</p:attrName>
                                        </p:attrNameLst>
                                      </p:cBhvr>
                                      <p:tavLst>
                                        <p:tav tm="0">
                                          <p:val>
                                            <p:strVal val="0-#ppt_w/2"/>
                                          </p:val>
                                        </p:tav>
                                        <p:tav tm="100000">
                                          <p:val>
                                            <p:strVal val="#ppt_x"/>
                                          </p:val>
                                        </p:tav>
                                      </p:tavLst>
                                    </p:anim>
                                    <p:anim calcmode="lin" valueType="num">
                                      <p:cBhvr additive="base">
                                        <p:cTn id="26" dur="5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474"/>
                                        </p:tgtEl>
                                        <p:attrNameLst>
                                          <p:attrName>style.visibility</p:attrName>
                                        </p:attrNameLst>
                                      </p:cBhvr>
                                      <p:to>
                                        <p:strVal val="visible"/>
                                      </p:to>
                                    </p:set>
                                    <p:anim calcmode="lin" valueType="num">
                                      <p:cBhvr additive="base">
                                        <p:cTn id="31" dur="500" fill="hold"/>
                                        <p:tgtEl>
                                          <p:spTgt spid="19474"/>
                                        </p:tgtEl>
                                        <p:attrNameLst>
                                          <p:attrName>ppt_x</p:attrName>
                                        </p:attrNameLst>
                                      </p:cBhvr>
                                      <p:tavLst>
                                        <p:tav tm="0">
                                          <p:val>
                                            <p:strVal val="0-#ppt_w/2"/>
                                          </p:val>
                                        </p:tav>
                                        <p:tav tm="100000">
                                          <p:val>
                                            <p:strVal val="#ppt_x"/>
                                          </p:val>
                                        </p:tav>
                                      </p:tavLst>
                                    </p:anim>
                                    <p:anim calcmode="lin" valueType="num">
                                      <p:cBhvr additive="base">
                                        <p:cTn id="32" dur="500" fill="hold"/>
                                        <p:tgtEl>
                                          <p:spTgt spid="1947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19472"/>
                                        </p:tgtEl>
                                        <p:attrNameLst>
                                          <p:attrName>style.visibility</p:attrName>
                                        </p:attrNameLst>
                                      </p:cBhvr>
                                      <p:to>
                                        <p:strVal val="visible"/>
                                      </p:to>
                                    </p:set>
                                    <p:anim calcmode="lin" valueType="num">
                                      <p:cBhvr additive="base">
                                        <p:cTn id="37" dur="75" fill="hold"/>
                                        <p:tgtEl>
                                          <p:spTgt spid="19472"/>
                                        </p:tgtEl>
                                        <p:attrNameLst>
                                          <p:attrName>ppt_x</p:attrName>
                                        </p:attrNameLst>
                                      </p:cBhvr>
                                      <p:tavLst>
                                        <p:tav tm="0">
                                          <p:val>
                                            <p:strVal val="0-#ppt_w/2"/>
                                          </p:val>
                                        </p:tav>
                                        <p:tav tm="100000">
                                          <p:val>
                                            <p:strVal val="#ppt_x"/>
                                          </p:val>
                                        </p:tav>
                                      </p:tavLst>
                                    </p:anim>
                                    <p:anim calcmode="lin" valueType="num">
                                      <p:cBhvr additive="base">
                                        <p:cTn id="38" dur="75" fill="hold"/>
                                        <p:tgtEl>
                                          <p:spTgt spid="1947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9476"/>
                                        </p:tgtEl>
                                        <p:attrNameLst>
                                          <p:attrName>style.visibility</p:attrName>
                                        </p:attrNameLst>
                                      </p:cBhvr>
                                      <p:to>
                                        <p:strVal val="visible"/>
                                      </p:to>
                                    </p:set>
                                    <p:anim calcmode="lin" valueType="num">
                                      <p:cBhvr additive="base">
                                        <p:cTn id="43" dur="500" fill="hold"/>
                                        <p:tgtEl>
                                          <p:spTgt spid="19476"/>
                                        </p:tgtEl>
                                        <p:attrNameLst>
                                          <p:attrName>ppt_x</p:attrName>
                                        </p:attrNameLst>
                                      </p:cBhvr>
                                      <p:tavLst>
                                        <p:tav tm="0">
                                          <p:val>
                                            <p:strVal val="0-#ppt_w/2"/>
                                          </p:val>
                                        </p:tav>
                                        <p:tav tm="100000">
                                          <p:val>
                                            <p:strVal val="#ppt_x"/>
                                          </p:val>
                                        </p:tav>
                                      </p:tavLst>
                                    </p:anim>
                                    <p:anim calcmode="lin" valueType="num">
                                      <p:cBhvr additive="base">
                                        <p:cTn id="44" dur="500" fill="hold"/>
                                        <p:tgtEl>
                                          <p:spTgt spid="19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P spid="19462" grpId="0" autoUpdateAnimBg="0"/>
      <p:bldP spid="1947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3810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20484" name="Text Box 4"/>
          <p:cNvSpPr txBox="1">
            <a:spLocks noChangeArrowheads="1"/>
          </p:cNvSpPr>
          <p:nvPr/>
        </p:nvSpPr>
        <p:spPr bwMode="auto">
          <a:xfrm>
            <a:off x="152400" y="6858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20485" name="Text Box 5"/>
          <p:cNvSpPr txBox="1">
            <a:spLocks noChangeArrowheads="1"/>
          </p:cNvSpPr>
          <p:nvPr/>
        </p:nvSpPr>
        <p:spPr bwMode="auto">
          <a:xfrm>
            <a:off x="381000" y="990600"/>
            <a:ext cx="8016875" cy="396875"/>
          </a:xfrm>
          <a:prstGeom prst="rect">
            <a:avLst/>
          </a:prstGeom>
          <a:noFill/>
          <a:ln w="9525">
            <a:noFill/>
            <a:miter lim="800000"/>
            <a:headEnd/>
            <a:tailEnd/>
          </a:ln>
        </p:spPr>
        <p:txBody>
          <a:bodyPr>
            <a:spAutoFit/>
          </a:bodyPr>
          <a:lstStyle/>
          <a:p>
            <a:r>
              <a:rPr lang="en-US" sz="2000" b="0" u="none"/>
              <a:t>C.  SCIENCE &amp; TECHNOLOGY</a:t>
            </a:r>
          </a:p>
        </p:txBody>
      </p:sp>
      <p:sp>
        <p:nvSpPr>
          <p:cNvPr id="20486" name="Text Box 6"/>
          <p:cNvSpPr txBox="1">
            <a:spLocks noChangeArrowheads="1"/>
          </p:cNvSpPr>
          <p:nvPr/>
        </p:nvSpPr>
        <p:spPr bwMode="auto">
          <a:xfrm>
            <a:off x="609600" y="1295400"/>
            <a:ext cx="6111875" cy="396875"/>
          </a:xfrm>
          <a:prstGeom prst="rect">
            <a:avLst/>
          </a:prstGeom>
          <a:noFill/>
          <a:ln w="9525">
            <a:noFill/>
            <a:miter lim="800000"/>
            <a:headEnd/>
            <a:tailEnd/>
          </a:ln>
        </p:spPr>
        <p:txBody>
          <a:bodyPr>
            <a:spAutoFit/>
          </a:bodyPr>
          <a:lstStyle/>
          <a:p>
            <a:r>
              <a:rPr lang="en-US" sz="2000" b="0" u="none"/>
              <a:t>1.  One of the first writing systems - Cuneiform</a:t>
            </a:r>
          </a:p>
        </p:txBody>
      </p:sp>
      <p:sp>
        <p:nvSpPr>
          <p:cNvPr id="20487" name="Rectangle 9"/>
          <p:cNvSpPr>
            <a:spLocks noChangeArrowheads="1"/>
          </p:cNvSpPr>
          <p:nvPr/>
        </p:nvSpPr>
        <p:spPr bwMode="auto">
          <a:xfrm>
            <a:off x="4114800" y="2971800"/>
            <a:ext cx="9144000" cy="0"/>
          </a:xfrm>
          <a:prstGeom prst="rect">
            <a:avLst/>
          </a:prstGeom>
          <a:noFill/>
          <a:ln w="9525">
            <a:noFill/>
            <a:miter lim="800000"/>
            <a:headEnd/>
            <a:tailEnd/>
          </a:ln>
        </p:spPr>
        <p:txBody>
          <a:bodyPr>
            <a:spAutoFit/>
          </a:bodyPr>
          <a:lstStyle/>
          <a:p>
            <a:endParaRPr lang="en-US"/>
          </a:p>
        </p:txBody>
      </p:sp>
      <p:sp>
        <p:nvSpPr>
          <p:cNvPr id="20488" name="Rectangle 10"/>
          <p:cNvSpPr>
            <a:spLocks noChangeArrowheads="1"/>
          </p:cNvSpPr>
          <p:nvPr/>
        </p:nvSpPr>
        <p:spPr bwMode="auto">
          <a:xfrm>
            <a:off x="4114800" y="2971800"/>
            <a:ext cx="9144000" cy="0"/>
          </a:xfrm>
          <a:prstGeom prst="rect">
            <a:avLst/>
          </a:prstGeom>
          <a:noFill/>
          <a:ln w="9525">
            <a:noFill/>
            <a:miter lim="800000"/>
            <a:headEnd/>
            <a:tailEnd/>
          </a:ln>
        </p:spPr>
        <p:txBody>
          <a:bodyPr>
            <a:spAutoFit/>
          </a:bodyPr>
          <a:lstStyle/>
          <a:p>
            <a:endParaRPr lang="en-US"/>
          </a:p>
        </p:txBody>
      </p:sp>
      <p:sp>
        <p:nvSpPr>
          <p:cNvPr id="20489" name="Text Box 14"/>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22543" name="Text Box 15"/>
          <p:cNvSpPr txBox="1">
            <a:spLocks noChangeArrowheads="1"/>
          </p:cNvSpPr>
          <p:nvPr/>
        </p:nvSpPr>
        <p:spPr bwMode="auto">
          <a:xfrm>
            <a:off x="593725" y="1565275"/>
            <a:ext cx="5807075" cy="701675"/>
          </a:xfrm>
          <a:prstGeom prst="rect">
            <a:avLst/>
          </a:prstGeom>
          <a:noFill/>
          <a:ln w="9525">
            <a:noFill/>
            <a:miter lim="800000"/>
            <a:headEnd/>
            <a:tailEnd/>
          </a:ln>
        </p:spPr>
        <p:txBody>
          <a:bodyPr>
            <a:spAutoFit/>
          </a:bodyPr>
          <a:lstStyle/>
          <a:p>
            <a:pPr marL="457200" indent="-457200">
              <a:buFontTx/>
              <a:buAutoNum type="arabicPeriod" startAt="2"/>
            </a:pPr>
            <a:r>
              <a:rPr lang="en-US" sz="2000" b="0" u="none"/>
              <a:t>Invented wheel, the sail, the plow</a:t>
            </a:r>
          </a:p>
          <a:p>
            <a:pPr marL="457200" indent="-457200">
              <a:buFontTx/>
              <a:buAutoNum type="arabicPeriod" startAt="2"/>
            </a:pPr>
            <a:r>
              <a:rPr lang="en-US" sz="2000" b="0" u="none"/>
              <a:t>First to use bronze.</a:t>
            </a:r>
          </a:p>
        </p:txBody>
      </p:sp>
      <p:sp>
        <p:nvSpPr>
          <p:cNvPr id="22544" name="Text Box 16"/>
          <p:cNvSpPr txBox="1">
            <a:spLocks noChangeArrowheads="1"/>
          </p:cNvSpPr>
          <p:nvPr/>
        </p:nvSpPr>
        <p:spPr bwMode="auto">
          <a:xfrm>
            <a:off x="533400" y="2514600"/>
            <a:ext cx="7620000" cy="2739211"/>
          </a:xfrm>
          <a:prstGeom prst="rect">
            <a:avLst/>
          </a:prstGeom>
          <a:noFill/>
          <a:ln w="38100">
            <a:solidFill>
              <a:srgbClr val="800080"/>
            </a:solidFill>
            <a:miter lim="800000"/>
            <a:headEnd/>
            <a:tailEnd/>
          </a:ln>
        </p:spPr>
        <p:txBody>
          <a:bodyPr>
            <a:spAutoFit/>
          </a:bodyPr>
          <a:lstStyle/>
          <a:p>
            <a:pPr algn="ctr"/>
            <a:r>
              <a:rPr lang="en-US" sz="2800" b="0" u="none" dirty="0">
                <a:solidFill>
                  <a:srgbClr val="800080"/>
                </a:solidFill>
                <a:latin typeface="Monotype Corsiva" pitchFamily="66" charset="0"/>
              </a:rPr>
              <a:t>Other Sumerian Achievements</a:t>
            </a:r>
          </a:p>
          <a:p>
            <a:pPr algn="ctr"/>
            <a:endParaRPr lang="en-US" b="0" u="none" dirty="0">
              <a:solidFill>
                <a:srgbClr val="800080"/>
              </a:solidFill>
            </a:endParaRPr>
          </a:p>
          <a:p>
            <a:pPr algn="ctr">
              <a:buFontTx/>
              <a:buChar char="•"/>
            </a:pPr>
            <a:r>
              <a:rPr lang="en-US" b="0" u="none" dirty="0">
                <a:solidFill>
                  <a:srgbClr val="800080"/>
                </a:solidFill>
              </a:rPr>
              <a:t> one of the earliest sketched maps</a:t>
            </a:r>
          </a:p>
          <a:p>
            <a:pPr algn="ctr"/>
            <a:endParaRPr lang="en-US" b="0" u="none" dirty="0">
              <a:solidFill>
                <a:srgbClr val="800080"/>
              </a:solidFill>
            </a:endParaRPr>
          </a:p>
          <a:p>
            <a:pPr algn="ctr">
              <a:buFontTx/>
              <a:buChar char="•"/>
            </a:pPr>
            <a:r>
              <a:rPr lang="en-US" b="0" u="none" dirty="0">
                <a:solidFill>
                  <a:srgbClr val="800080"/>
                </a:solidFill>
              </a:rPr>
              <a:t> astronomy</a:t>
            </a:r>
          </a:p>
          <a:p>
            <a:pPr algn="ctr"/>
            <a:endParaRPr lang="en-US" b="0" u="none" dirty="0">
              <a:solidFill>
                <a:srgbClr val="800080"/>
              </a:solidFill>
            </a:endParaRPr>
          </a:p>
          <a:p>
            <a:pPr algn="ctr">
              <a:buFontTx/>
              <a:buChar char="•"/>
            </a:pPr>
            <a:r>
              <a:rPr lang="en-US" b="0" u="none" dirty="0">
                <a:solidFill>
                  <a:srgbClr val="800080"/>
                </a:solidFill>
              </a:rPr>
              <a:t> a number system in base 60</a:t>
            </a:r>
          </a:p>
          <a:p>
            <a:pPr algn="ctr"/>
            <a:r>
              <a:rPr lang="en-US" b="0" u="none" dirty="0">
                <a:solidFill>
                  <a:srgbClr val="800080"/>
                </a:solidFill>
              </a:rPr>
              <a:t>from which stems our modern units of measuring time</a:t>
            </a:r>
          </a:p>
          <a:p>
            <a:pPr algn="ctr"/>
            <a:r>
              <a:rPr lang="en-US" b="0" u="none" dirty="0">
                <a:solidFill>
                  <a:srgbClr val="800080"/>
                </a:solidFill>
              </a:rPr>
              <a:t>and the 360 degrees of a circle.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22543"/>
                                        </p:tgtEl>
                                        <p:attrNameLst>
                                          <p:attrName>style.visibility</p:attrName>
                                        </p:attrNameLst>
                                      </p:cBhvr>
                                      <p:to>
                                        <p:strVal val="visible"/>
                                      </p:to>
                                    </p:set>
                                    <p:anim calcmode="lin" valueType="num">
                                      <p:cBhvr additive="base">
                                        <p:cTn id="7" dur="75" fill="hold"/>
                                        <p:tgtEl>
                                          <p:spTgt spid="22543"/>
                                        </p:tgtEl>
                                        <p:attrNameLst>
                                          <p:attrName>ppt_x</p:attrName>
                                        </p:attrNameLst>
                                      </p:cBhvr>
                                      <p:tavLst>
                                        <p:tav tm="0">
                                          <p:val>
                                            <p:strVal val="0-#ppt_w/2"/>
                                          </p:val>
                                        </p:tav>
                                        <p:tav tm="100000">
                                          <p:val>
                                            <p:strVal val="#ppt_x"/>
                                          </p:val>
                                        </p:tav>
                                      </p:tavLst>
                                    </p:anim>
                                    <p:anim calcmode="lin" valueType="num">
                                      <p:cBhvr additive="base">
                                        <p:cTn id="8" dur="75" fill="hold"/>
                                        <p:tgtEl>
                                          <p:spTgt spid="225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22544"/>
                                        </p:tgtEl>
                                        <p:attrNameLst>
                                          <p:attrName>style.visibility</p:attrName>
                                        </p:attrNameLst>
                                      </p:cBhvr>
                                      <p:to>
                                        <p:strVal val="visible"/>
                                      </p:to>
                                    </p:set>
                                    <p:anim calcmode="lin" valueType="num">
                                      <p:cBhvr additive="base">
                                        <p:cTn id="13" dur="300" fill="hold"/>
                                        <p:tgtEl>
                                          <p:spTgt spid="22544"/>
                                        </p:tgtEl>
                                        <p:attrNameLst>
                                          <p:attrName>ppt_x</p:attrName>
                                        </p:attrNameLst>
                                      </p:cBhvr>
                                      <p:tavLst>
                                        <p:tav tm="0">
                                          <p:val>
                                            <p:strVal val="0-#ppt_w/2"/>
                                          </p:val>
                                        </p:tav>
                                        <p:tav tm="100000">
                                          <p:val>
                                            <p:strVal val="#ppt_x"/>
                                          </p:val>
                                        </p:tav>
                                      </p:tavLst>
                                    </p:anim>
                                    <p:anim calcmode="lin" valueType="num">
                                      <p:cBhvr additive="base">
                                        <p:cTn id="14" dur="300" fill="hold"/>
                                        <p:tgtEl>
                                          <p:spTgt spid="225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3" grpId="0" autoUpdateAnimBg="0"/>
      <p:bldP spid="2254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0"/>
            <a:ext cx="9144000" cy="6777038"/>
          </a:xfrm>
          <a:prstGeom prst="rect">
            <a:avLst/>
          </a:prstGeom>
          <a:noFill/>
          <a:ln w="9525">
            <a:noFill/>
            <a:miter lim="800000"/>
            <a:headEnd/>
            <a:tailEnd/>
          </a:ln>
        </p:spPr>
        <p:txBody>
          <a:bodyPr>
            <a:spAutoFit/>
          </a:bodyPr>
          <a:lstStyle/>
          <a:p>
            <a:pPr marL="457200" indent="-457200"/>
            <a:r>
              <a:rPr lang="en-US" sz="1200" b="0" u="none" dirty="0">
                <a:latin typeface="Arial" charset="0"/>
              </a:rPr>
              <a:t>Partnered Students Handout</a:t>
            </a:r>
          </a:p>
          <a:p>
            <a:pPr marL="457200" indent="-457200" algn="ctr"/>
            <a:r>
              <a:rPr lang="en-US" b="0" u="none" dirty="0">
                <a:latin typeface="Akbar" pitchFamily="2" charset="0"/>
              </a:rPr>
              <a:t>Hammurabi, the king of righteousness,</a:t>
            </a:r>
          </a:p>
          <a:p>
            <a:pPr marL="457200" indent="-457200" algn="ctr"/>
            <a:r>
              <a:rPr lang="en-US" b="0" u="none" dirty="0">
                <a:latin typeface="Akbar" pitchFamily="2" charset="0"/>
              </a:rPr>
              <a:t>On whom Shamash has conferred the Law,</a:t>
            </a:r>
          </a:p>
          <a:p>
            <a:pPr marL="457200" indent="-457200" algn="ctr"/>
            <a:r>
              <a:rPr lang="en-US" b="0" u="none" dirty="0">
                <a:latin typeface="Akbar" pitchFamily="2" charset="0"/>
              </a:rPr>
              <a:t>am I.</a:t>
            </a:r>
          </a:p>
          <a:p>
            <a:pPr marL="457200" indent="-457200" algn="ctr"/>
            <a:r>
              <a:rPr lang="en-US" sz="1200" b="0" u="none" dirty="0">
                <a:latin typeface="Arial" charset="0"/>
              </a:rPr>
              <a:t> </a:t>
            </a:r>
          </a:p>
          <a:p>
            <a:pPr marL="457200" indent="-457200" algn="ctr"/>
            <a:r>
              <a:rPr lang="en-US" sz="1600" b="0" u="none" dirty="0">
                <a:latin typeface="Akbar" pitchFamily="2" charset="0"/>
                <a:cs typeface="Arial" charset="0"/>
              </a:rPr>
              <a:t>When </a:t>
            </a:r>
            <a:r>
              <a:rPr lang="en-US" sz="1600" b="0" u="none" dirty="0" err="1">
                <a:latin typeface="Akbar" pitchFamily="2" charset="0"/>
                <a:cs typeface="Arial" charset="0"/>
              </a:rPr>
              <a:t>Marduk</a:t>
            </a:r>
            <a:r>
              <a:rPr lang="en-US" sz="1600" b="0" u="none" dirty="0">
                <a:latin typeface="Akbar" pitchFamily="2" charset="0"/>
                <a:cs typeface="Arial" charset="0"/>
              </a:rPr>
              <a:t> sent me to rule over men, </a:t>
            </a:r>
          </a:p>
          <a:p>
            <a:pPr marL="457200" indent="-457200" algn="ctr"/>
            <a:r>
              <a:rPr lang="en-US" sz="1600" b="0" u="none" dirty="0">
                <a:latin typeface="Akbar" pitchFamily="2" charset="0"/>
                <a:cs typeface="Arial" charset="0"/>
              </a:rPr>
              <a:t>to give the protection of right to the land, </a:t>
            </a:r>
          </a:p>
          <a:p>
            <a:pPr marL="457200" indent="-457200" algn="ctr"/>
            <a:r>
              <a:rPr lang="en-US" sz="1600" b="0" u="none" dirty="0">
                <a:latin typeface="Akbar" pitchFamily="2" charset="0"/>
                <a:cs typeface="Arial" charset="0"/>
              </a:rPr>
              <a:t>I did right and in righteousness brought about </a:t>
            </a:r>
          </a:p>
          <a:p>
            <a:pPr marL="457200" indent="-457200" algn="ctr"/>
            <a:r>
              <a:rPr lang="en-US" sz="1600" b="0" u="none" dirty="0">
                <a:latin typeface="Akbar" pitchFamily="2" charset="0"/>
                <a:cs typeface="Arial" charset="0"/>
              </a:rPr>
              <a:t>the well-being of the oppressed.</a:t>
            </a:r>
            <a:r>
              <a:rPr lang="en-US" sz="1600" b="0" u="none" dirty="0">
                <a:latin typeface="Arial" charset="0"/>
                <a:cs typeface="Arial" charset="0"/>
              </a:rPr>
              <a:t/>
            </a:r>
            <a:br>
              <a:rPr lang="en-US" sz="1600" b="0" u="none" dirty="0">
                <a:latin typeface="Arial" charset="0"/>
                <a:cs typeface="Arial" charset="0"/>
              </a:rPr>
            </a:br>
            <a:r>
              <a:rPr lang="en-US" sz="1600" b="0" u="none" dirty="0">
                <a:latin typeface="Arial" charset="0"/>
                <a:cs typeface="Arial" charset="0"/>
              </a:rPr>
              <a:t/>
            </a:r>
            <a:br>
              <a:rPr lang="en-US" sz="1600" b="0" u="none" dirty="0">
                <a:latin typeface="Arial" charset="0"/>
                <a:cs typeface="Arial" charset="0"/>
              </a:rPr>
            </a:br>
            <a:r>
              <a:rPr lang="en-US" sz="1600" b="0" u="none" dirty="0">
                <a:latin typeface="Arial" charset="0"/>
                <a:cs typeface="Arial" charset="0"/>
              </a:rPr>
              <a:t>Below are situations Hammurabi faced.  </a:t>
            </a:r>
          </a:p>
          <a:p>
            <a:pPr marL="457200" indent="-457200" algn="ctr"/>
            <a:r>
              <a:rPr lang="en-US" sz="1600" u="none" dirty="0">
                <a:solidFill>
                  <a:srgbClr val="FF0000"/>
                </a:solidFill>
                <a:latin typeface="Arial" charset="0"/>
                <a:cs typeface="Arial" charset="0"/>
              </a:rPr>
              <a:t>You and your partner decide what you think to be a fair way to deal with the problem. </a:t>
            </a:r>
          </a:p>
          <a:p>
            <a:pPr marL="457200" indent="-457200" algn="ctr"/>
            <a:r>
              <a:rPr lang="en-US" sz="1600" b="0" u="none" dirty="0">
                <a:latin typeface="Arial" charset="0"/>
                <a:cs typeface="Arial" charset="0"/>
              </a:rPr>
              <a:t>Then together we’ll view what Hammurabi actually declared.  </a:t>
            </a:r>
          </a:p>
          <a:p>
            <a:pPr marL="457200" indent="-457200" algn="ctr"/>
            <a:r>
              <a:rPr lang="en-US" sz="1600" b="0" u="none" dirty="0">
                <a:latin typeface="Arial" charset="0"/>
                <a:cs typeface="Arial" charset="0"/>
              </a:rPr>
              <a:t>We’ll find out if </a:t>
            </a:r>
            <a:r>
              <a:rPr lang="en-US" sz="1600" b="0" u="none" dirty="0" err="1">
                <a:latin typeface="Arial" charset="0"/>
                <a:cs typeface="Arial" charset="0"/>
              </a:rPr>
              <a:t>Marduk</a:t>
            </a:r>
            <a:r>
              <a:rPr lang="en-US" sz="1600" b="0" u="none" dirty="0">
                <a:latin typeface="Arial" charset="0"/>
                <a:cs typeface="Arial" charset="0"/>
              </a:rPr>
              <a:t>, the supreme god, will be pleased with your decisions?</a:t>
            </a:r>
            <a:endParaRPr lang="en-US" sz="1600" b="0" u="none" dirty="0">
              <a:latin typeface="Arial" charset="0"/>
            </a:endParaRPr>
          </a:p>
          <a:p>
            <a:pPr marL="457200" indent="-457200"/>
            <a:r>
              <a:rPr lang="en-US" sz="1600" b="0" u="none" dirty="0">
                <a:latin typeface="Arial" charset="0"/>
                <a:cs typeface="Arial" charset="0"/>
              </a:rPr>
              <a:t> </a:t>
            </a:r>
            <a:r>
              <a:rPr lang="en-US" sz="1600" b="0" u="none" dirty="0">
                <a:latin typeface="Arial" charset="0"/>
                <a:cs typeface="Arial" charset="0"/>
                <a:hlinkClick r:id="rId3"/>
              </a:rPr>
              <a:t> </a:t>
            </a:r>
            <a:endParaRPr lang="en-US" sz="1600" b="0" u="none" dirty="0">
              <a:latin typeface="Arial" charset="0"/>
              <a:cs typeface="Arial" charset="0"/>
            </a:endParaRPr>
          </a:p>
          <a:p>
            <a:pPr marL="457200" indent="-457200">
              <a:buFontTx/>
              <a:buAutoNum type="arabicPeriod"/>
            </a:pPr>
            <a:r>
              <a:rPr lang="en-US" sz="1600" b="0" u="none" dirty="0">
                <a:latin typeface="Arial" charset="0"/>
                <a:cs typeface="Arial" charset="0"/>
              </a:rPr>
              <a:t>What should be done to the carpenter who builds a house that falls and kills the owner?</a:t>
            </a:r>
            <a:r>
              <a:rPr lang="en-US" sz="1600" b="0" u="none" dirty="0">
                <a:latin typeface="Arial" charset="0"/>
                <a:cs typeface="Arial" charset="0"/>
                <a:hlinkClick r:id="rId4"/>
              </a:rPr>
              <a:t> </a:t>
            </a:r>
            <a:endParaRPr lang="en-US" sz="1600" b="0" u="none" dirty="0">
              <a:latin typeface="Arial" charset="0"/>
              <a:cs typeface="Arial" charset="0"/>
            </a:endParaRPr>
          </a:p>
          <a:p>
            <a:pPr marL="457200" indent="-457200">
              <a:buFontTx/>
              <a:buAutoNum type="arabicPeriod"/>
            </a:pPr>
            <a:r>
              <a:rPr lang="en-US" sz="1600" b="0" u="none" dirty="0">
                <a:latin typeface="Arial" charset="0"/>
                <a:cs typeface="Arial" charset="0"/>
              </a:rPr>
              <a:t>What should be done about a wife who ignores her duties and belittles her husband?</a:t>
            </a:r>
            <a:r>
              <a:rPr lang="en-US" sz="1600" b="0" u="none" dirty="0">
                <a:latin typeface="Arial" charset="0"/>
                <a:hlinkClick r:id="rId5"/>
              </a:rPr>
              <a:t> </a:t>
            </a:r>
            <a:endParaRPr lang="en-US" sz="1600" b="0" u="none" dirty="0">
              <a:latin typeface="Arial" charset="0"/>
            </a:endParaRPr>
          </a:p>
          <a:p>
            <a:pPr marL="457200" indent="-457200">
              <a:buFontTx/>
              <a:buAutoNum type="arabicPeriod"/>
            </a:pPr>
            <a:r>
              <a:rPr lang="en-US" sz="1600" b="0" u="none" dirty="0">
                <a:latin typeface="Arial" charset="0"/>
                <a:cs typeface="Arial" charset="0"/>
              </a:rPr>
              <a:t>What should be done when a "sister of god" (or nun) enters the wine shop for a drink?</a:t>
            </a:r>
            <a:r>
              <a:rPr lang="en-US" sz="1600" b="0" u="none" dirty="0">
                <a:latin typeface="Arial" charset="0"/>
                <a:hlinkClick r:id="rId6"/>
              </a:rPr>
              <a:t> </a:t>
            </a:r>
            <a:endParaRPr lang="en-US" sz="1600" b="0" u="none" dirty="0">
              <a:latin typeface="Arial" charset="0"/>
            </a:endParaRPr>
          </a:p>
          <a:p>
            <a:pPr marL="457200" indent="-457200">
              <a:buFontTx/>
              <a:buAutoNum type="arabicPeriod"/>
            </a:pPr>
            <a:r>
              <a:rPr lang="en-US" sz="1600" b="0" u="none" dirty="0">
                <a:latin typeface="Arial" charset="0"/>
                <a:cs typeface="Arial" charset="0"/>
              </a:rPr>
              <a:t>What should be done if a son is adopted and then the birth-parents want him back?</a:t>
            </a:r>
            <a:r>
              <a:rPr lang="en-US" sz="1600" b="0" u="none" dirty="0">
                <a:latin typeface="Arial" charset="0"/>
                <a:hlinkClick r:id="rId7"/>
              </a:rPr>
              <a:t> </a:t>
            </a:r>
            <a:endParaRPr lang="en-US" sz="1600" b="0" u="none" dirty="0">
              <a:latin typeface="Arial" charset="0"/>
            </a:endParaRPr>
          </a:p>
          <a:p>
            <a:pPr marL="457200" indent="-457200">
              <a:buFontTx/>
              <a:buAutoNum type="arabicPeriod"/>
            </a:pPr>
            <a:r>
              <a:rPr lang="en-US" sz="1600" b="0" u="none" dirty="0">
                <a:latin typeface="Arial" charset="0"/>
                <a:cs typeface="Arial" charset="0"/>
              </a:rPr>
              <a:t>What happens if a man is unable to pay his debts?</a:t>
            </a:r>
            <a:r>
              <a:rPr lang="en-US" sz="1600" b="0" u="none" dirty="0">
                <a:latin typeface="Arial" charset="0"/>
                <a:cs typeface="Arial" charset="0"/>
                <a:hlinkClick r:id="rId8"/>
              </a:rPr>
              <a:t> </a:t>
            </a:r>
            <a:endParaRPr lang="en-US" sz="1600" b="0" u="none" dirty="0">
              <a:latin typeface="Arial" charset="0"/>
              <a:cs typeface="Arial" charset="0"/>
            </a:endParaRPr>
          </a:p>
          <a:p>
            <a:pPr marL="457200" indent="-457200">
              <a:buFontTx/>
              <a:buAutoNum type="arabicPeriod"/>
            </a:pPr>
            <a:r>
              <a:rPr lang="en-US" sz="1600" b="0" u="none" dirty="0">
                <a:latin typeface="Arial" charset="0"/>
                <a:cs typeface="Arial" charset="0"/>
              </a:rPr>
              <a:t>What should happen to a boy who slaps his father?</a:t>
            </a:r>
            <a:r>
              <a:rPr lang="en-US" sz="1600" b="0" u="none" dirty="0">
                <a:latin typeface="Arial" charset="0"/>
                <a:hlinkClick r:id="rId9"/>
              </a:rPr>
              <a:t> </a:t>
            </a:r>
            <a:endParaRPr lang="en-US" sz="1600" b="0" u="none" dirty="0">
              <a:latin typeface="Arial" charset="0"/>
            </a:endParaRPr>
          </a:p>
          <a:p>
            <a:pPr marL="457200" indent="-457200">
              <a:buFontTx/>
              <a:buAutoNum type="arabicPeriod"/>
            </a:pPr>
            <a:r>
              <a:rPr lang="en-US" sz="1600" b="0" u="none" dirty="0">
                <a:latin typeface="Arial" charset="0"/>
                <a:cs typeface="Arial" charset="0"/>
              </a:rPr>
              <a:t>What happens to the wine seller who fails to arrest bad characters gathered at her shop?</a:t>
            </a:r>
          </a:p>
          <a:p>
            <a:pPr marL="457200" indent="-457200">
              <a:buFontTx/>
              <a:buAutoNum type="arabicPeriod"/>
            </a:pPr>
            <a:r>
              <a:rPr lang="en-US" sz="1600" b="0" u="none" dirty="0">
                <a:latin typeface="Arial" charset="0"/>
                <a:cs typeface="Arial" charset="0"/>
              </a:rPr>
              <a:t>How is the truth determined when one man brings an accusation against another?</a:t>
            </a:r>
            <a:endParaRPr lang="en-US" sz="1600" b="0" u="none" dirty="0">
              <a:latin typeface="Arial" charset="0"/>
            </a:endParaRPr>
          </a:p>
          <a:p>
            <a:pPr marL="457200" indent="-457200" algn="r"/>
            <a:endParaRPr lang="en-US" sz="1200" b="0" u="none" dirty="0">
              <a:latin typeface="Arial" charset="0"/>
              <a:cs typeface="Arial" charset="0"/>
            </a:endParaRPr>
          </a:p>
          <a:p>
            <a:pPr marL="457200" indent="-457200" algn="r"/>
            <a:endParaRPr lang="en-US" sz="1200" b="0" u="none" dirty="0">
              <a:latin typeface="Arial" charset="0"/>
              <a:cs typeface="Arial" charset="0"/>
            </a:endParaRPr>
          </a:p>
          <a:p>
            <a:pPr marL="457200" indent="-457200" algn="r"/>
            <a:r>
              <a:rPr lang="en-US" sz="1200" b="0" u="none" dirty="0">
                <a:latin typeface="Arial" charset="0"/>
                <a:cs typeface="Arial" charset="0"/>
              </a:rPr>
              <a:t>http://www.phillipmartin.info/hammurabi/hammurabi_situation_index.htm</a:t>
            </a:r>
          </a:p>
          <a:p>
            <a:pPr marL="457200" indent="-457200" algn="r"/>
            <a:r>
              <a:rPr lang="en-US" sz="1200" b="0" u="none" dirty="0">
                <a:latin typeface="Arial" charset="0"/>
                <a:cs typeface="Arial" charset="0"/>
              </a:rPr>
              <a:t>Compiled and Illustrated by</a:t>
            </a:r>
            <a:br>
              <a:rPr lang="en-US" sz="1200" b="0" u="none" dirty="0">
                <a:latin typeface="Arial" charset="0"/>
                <a:cs typeface="Arial" charset="0"/>
              </a:rPr>
            </a:br>
            <a:r>
              <a:rPr lang="en-US" sz="1200" u="none" dirty="0">
                <a:latin typeface="Arial" charset="0"/>
                <a:cs typeface="Arial" charset="0"/>
              </a:rPr>
              <a:t>Phillip Martin</a:t>
            </a:r>
            <a:br>
              <a:rPr lang="en-US" sz="1200" u="none" dirty="0">
                <a:latin typeface="Arial" charset="0"/>
                <a:cs typeface="Arial" charset="0"/>
              </a:rPr>
            </a:br>
            <a:r>
              <a:rPr lang="en-US" sz="1200" b="0" u="none" dirty="0">
                <a:latin typeface="Arial" charset="0"/>
                <a:cs typeface="Arial" charset="0"/>
              </a:rPr>
              <a:t>copyright 1998</a:t>
            </a:r>
          </a:p>
        </p:txBody>
      </p:sp>
      <p:pic>
        <p:nvPicPr>
          <p:cNvPr id="30723" name="Picture 4" descr="Mesop01fs.gif (34074 bytes)"/>
          <p:cNvPicPr>
            <a:picLocks noChangeAspect="1" noChangeArrowheads="1"/>
          </p:cNvPicPr>
          <p:nvPr/>
        </p:nvPicPr>
        <p:blipFill>
          <a:blip r:embed="rId10" cstate="print"/>
          <a:srcRect/>
          <a:stretch>
            <a:fillRect/>
          </a:stretch>
        </p:blipFill>
        <p:spPr bwMode="auto">
          <a:xfrm>
            <a:off x="7305675" y="0"/>
            <a:ext cx="1838325" cy="2667000"/>
          </a:xfrm>
          <a:prstGeom prst="rect">
            <a:avLst/>
          </a:prstGeom>
          <a:noFill/>
          <a:ln w="9525">
            <a:noFill/>
            <a:miter lim="800000"/>
            <a:headEnd/>
            <a:tailEnd/>
          </a:ln>
        </p:spPr>
      </p:pic>
      <p:sp>
        <p:nvSpPr>
          <p:cNvPr id="30724" name="Line 6"/>
          <p:cNvSpPr>
            <a:spLocks noChangeShapeType="1"/>
          </p:cNvSpPr>
          <p:nvPr/>
        </p:nvSpPr>
        <p:spPr bwMode="auto">
          <a:xfrm>
            <a:off x="0" y="5791200"/>
            <a:ext cx="9144000" cy="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12725" y="0"/>
            <a:ext cx="8702675" cy="523220"/>
          </a:xfrm>
          <a:prstGeom prst="rect">
            <a:avLst/>
          </a:prstGeom>
          <a:noFill/>
          <a:ln w="9525">
            <a:noFill/>
            <a:miter lim="800000"/>
            <a:headEnd/>
            <a:tailEnd/>
          </a:ln>
        </p:spPr>
        <p:txBody>
          <a:bodyPr>
            <a:spAutoFit/>
          </a:bodyPr>
          <a:lstStyle/>
          <a:p>
            <a:r>
              <a:rPr lang="en-US" sz="2400" b="0" u="none" dirty="0" smtClean="0"/>
              <a:t>          </a:t>
            </a:r>
            <a:r>
              <a:rPr lang="en-US" sz="2800" u="none" dirty="0">
                <a:solidFill>
                  <a:srgbClr val="CC3300"/>
                </a:solidFill>
              </a:rPr>
              <a:t>“The Four Early River Valley Civilizations”</a:t>
            </a:r>
          </a:p>
        </p:txBody>
      </p:sp>
      <p:sp>
        <p:nvSpPr>
          <p:cNvPr id="4099" name="Text Box 5"/>
          <p:cNvSpPr txBox="1">
            <a:spLocks noChangeArrowheads="1"/>
          </p:cNvSpPr>
          <p:nvPr/>
        </p:nvSpPr>
        <p:spPr bwMode="auto">
          <a:xfrm>
            <a:off x="304800" y="762000"/>
            <a:ext cx="8626475" cy="396875"/>
          </a:xfrm>
          <a:prstGeom prst="rect">
            <a:avLst/>
          </a:prstGeom>
          <a:noFill/>
          <a:ln w="9525">
            <a:noFill/>
            <a:miter lim="800000"/>
            <a:headEnd/>
            <a:tailEnd/>
          </a:ln>
        </p:spPr>
        <p:txBody>
          <a:bodyPr>
            <a:spAutoFit/>
          </a:bodyPr>
          <a:lstStyle/>
          <a:p>
            <a:pPr algn="ctr">
              <a:buFontTx/>
              <a:buChar char="•"/>
            </a:pPr>
            <a:r>
              <a:rPr lang="en-US" sz="2000" b="0" u="none"/>
              <a:t> Sumerian Civilization - Tigris &amp; Euphrates Rivers (Mesopotamia)</a:t>
            </a:r>
          </a:p>
        </p:txBody>
      </p:sp>
      <p:sp>
        <p:nvSpPr>
          <p:cNvPr id="4102" name="Text Box 6"/>
          <p:cNvSpPr txBox="1">
            <a:spLocks noChangeArrowheads="1"/>
          </p:cNvSpPr>
          <p:nvPr/>
        </p:nvSpPr>
        <p:spPr bwMode="auto">
          <a:xfrm>
            <a:off x="304800" y="1143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4101" name="Text Box 7"/>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4104" name="Picture 8" descr="http://home.cfl.rr.com/crossland/mesopotamia_map.gif"/>
          <p:cNvPicPr>
            <a:picLocks noChangeAspect="1" noChangeArrowheads="1"/>
          </p:cNvPicPr>
          <p:nvPr/>
        </p:nvPicPr>
        <p:blipFill>
          <a:blip r:embed="rId3" cstate="print"/>
          <a:srcRect/>
          <a:stretch>
            <a:fillRect/>
          </a:stretch>
        </p:blipFill>
        <p:spPr bwMode="auto">
          <a:xfrm>
            <a:off x="685800" y="1676400"/>
            <a:ext cx="7315200" cy="4681538"/>
          </a:xfrm>
          <a:prstGeom prst="rect">
            <a:avLst/>
          </a:prstGeom>
          <a:noFill/>
          <a:ln w="9525">
            <a:noFill/>
            <a:miter lim="800000"/>
            <a:headEnd/>
            <a:tailEnd/>
          </a:ln>
        </p:spPr>
      </p:pic>
      <p:sp>
        <p:nvSpPr>
          <p:cNvPr id="4105" name="Oval 9"/>
          <p:cNvSpPr>
            <a:spLocks noChangeArrowheads="1"/>
          </p:cNvSpPr>
          <p:nvPr/>
        </p:nvSpPr>
        <p:spPr bwMode="auto">
          <a:xfrm>
            <a:off x="3505200" y="1828800"/>
            <a:ext cx="3276600" cy="3048000"/>
          </a:xfrm>
          <a:prstGeom prst="ellipse">
            <a:avLst/>
          </a:prstGeom>
          <a:noFill/>
          <a:ln w="38100">
            <a:solidFill>
              <a:srgbClr val="CC3300"/>
            </a:solidFill>
            <a:round/>
            <a:headEnd/>
            <a:tailEnd/>
          </a:ln>
        </p:spPr>
        <p:txBody>
          <a:bodyPr wrap="none" anchor="ctr"/>
          <a:lstStyle/>
          <a:p>
            <a:endParaRPr lang="en-US"/>
          </a:p>
        </p:txBody>
      </p:sp>
      <p:pic>
        <p:nvPicPr>
          <p:cNvPr id="4106" name="Picture 10" descr="http://www.babyloniangal.com/files/babylon/library2.jpg">
            <a:hlinkClick r:id="rId4"/>
          </p:cNvPr>
          <p:cNvPicPr>
            <a:picLocks noChangeAspect="1" noChangeArrowheads="1"/>
          </p:cNvPicPr>
          <p:nvPr/>
        </p:nvPicPr>
        <p:blipFill>
          <a:blip r:embed="rId5" cstate="print"/>
          <a:srcRect/>
          <a:stretch>
            <a:fillRect/>
          </a:stretch>
        </p:blipFill>
        <p:spPr bwMode="auto">
          <a:xfrm>
            <a:off x="685800" y="1676400"/>
            <a:ext cx="7391400" cy="4886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checkerboard(across)">
                                      <p:cBhvr>
                                        <p:cTn id="7" dur="5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05"/>
                                        </p:tgtEl>
                                        <p:attrNameLst>
                                          <p:attrName>style.visibility</p:attrName>
                                        </p:attrNameLst>
                                      </p:cBhvr>
                                      <p:to>
                                        <p:strVal val="visible"/>
                                      </p:to>
                                    </p:set>
                                    <p:anim calcmode="lin" valueType="num">
                                      <p:cBhvr additive="base">
                                        <p:cTn id="12" dur="500" fill="hold"/>
                                        <p:tgtEl>
                                          <p:spTgt spid="4105"/>
                                        </p:tgtEl>
                                        <p:attrNameLst>
                                          <p:attrName>ppt_x</p:attrName>
                                        </p:attrNameLst>
                                      </p:cBhvr>
                                      <p:tavLst>
                                        <p:tav tm="0">
                                          <p:val>
                                            <p:strVal val="0-#ppt_w/2"/>
                                          </p:val>
                                        </p:tav>
                                        <p:tav tm="100000">
                                          <p:val>
                                            <p:strVal val="#ppt_x"/>
                                          </p:val>
                                        </p:tav>
                                      </p:tavLst>
                                    </p:anim>
                                    <p:anim calcmode="lin" valueType="num">
                                      <p:cBhvr additive="base">
                                        <p:cTn id="13"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lt">
                                    <p:tmPct val="100000"/>
                                  </p:iterate>
                                  <p:childTnLst>
                                    <p:set>
                                      <p:cBhvr>
                                        <p:cTn id="17" dur="1" fill="hold">
                                          <p:stCondLst>
                                            <p:cond delay="0"/>
                                          </p:stCondLst>
                                        </p:cTn>
                                        <p:tgtEl>
                                          <p:spTgt spid="4102"/>
                                        </p:tgtEl>
                                        <p:attrNameLst>
                                          <p:attrName>style.visibility</p:attrName>
                                        </p:attrNameLst>
                                      </p:cBhvr>
                                      <p:to>
                                        <p:strVal val="visible"/>
                                      </p:to>
                                    </p:set>
                                    <p:anim calcmode="lin" valueType="num">
                                      <p:cBhvr additive="base">
                                        <p:cTn id="18" dur="75" fill="hold"/>
                                        <p:tgtEl>
                                          <p:spTgt spid="4102"/>
                                        </p:tgtEl>
                                        <p:attrNameLst>
                                          <p:attrName>ppt_x</p:attrName>
                                        </p:attrNameLst>
                                      </p:cBhvr>
                                      <p:tavLst>
                                        <p:tav tm="0">
                                          <p:val>
                                            <p:strVal val="0-#ppt_w/2"/>
                                          </p:val>
                                        </p:tav>
                                        <p:tav tm="100000">
                                          <p:val>
                                            <p:strVal val="#ppt_x"/>
                                          </p:val>
                                        </p:tav>
                                      </p:tavLst>
                                    </p:anim>
                                    <p:anim calcmode="lin" valueType="num">
                                      <p:cBhvr additive="base">
                                        <p:cTn id="19" dur="75"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106"/>
                                        </p:tgtEl>
                                        <p:attrNameLst>
                                          <p:attrName>style.visibility</p:attrName>
                                        </p:attrNameLst>
                                      </p:cBhvr>
                                      <p:to>
                                        <p:strVal val="visible"/>
                                      </p:to>
                                    </p:set>
                                    <p:animEffect transition="in" filter="randombar(horizontal)">
                                      <p:cBhvr>
                                        <p:cTn id="24"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Answers to Slide 19</a:t>
            </a:r>
            <a:endParaRPr lang="en-US" dirty="0"/>
          </a:p>
        </p:txBody>
      </p:sp>
      <p:sp>
        <p:nvSpPr>
          <p:cNvPr id="3" name="Subtitle 2"/>
          <p:cNvSpPr>
            <a:spLocks noGrp="1"/>
          </p:cNvSpPr>
          <p:nvPr>
            <p:ph type="subTitle" idx="1"/>
          </p:nvPr>
        </p:nvSpPr>
        <p:spPr/>
        <p:txBody>
          <a:bodyPr/>
          <a:lstStyle/>
          <a:p>
            <a:r>
              <a:rPr lang="en-US" sz="2400" dirty="0" smtClean="0">
                <a:latin typeface="Arial" charset="0"/>
                <a:cs typeface="Arial" charset="0"/>
              </a:rPr>
              <a:t>http://www.phillipmartin.info/hammurabi/hammurabi_situation_index.htm</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04800" y="5334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pic>
        <p:nvPicPr>
          <p:cNvPr id="5124" name="Picture 4" descr="http://www.metmuseum.org/toah/ht/02/wam/hgwam_lmap.jpg"/>
          <p:cNvPicPr>
            <a:picLocks noChangeAspect="1" noChangeArrowheads="1"/>
          </p:cNvPicPr>
          <p:nvPr/>
        </p:nvPicPr>
        <p:blipFill>
          <a:blip r:embed="rId3" cstate="print"/>
          <a:srcRect/>
          <a:stretch>
            <a:fillRect/>
          </a:stretch>
        </p:blipFill>
        <p:spPr bwMode="auto">
          <a:xfrm>
            <a:off x="7086600" y="838200"/>
            <a:ext cx="2308225" cy="2193925"/>
          </a:xfrm>
          <a:prstGeom prst="rect">
            <a:avLst/>
          </a:prstGeom>
          <a:noFill/>
          <a:ln w="9525">
            <a:noFill/>
            <a:miter lim="800000"/>
            <a:headEnd/>
            <a:tailEnd/>
          </a:ln>
        </p:spPr>
      </p:pic>
      <p:sp>
        <p:nvSpPr>
          <p:cNvPr id="7173" name="Text Box 5"/>
          <p:cNvSpPr txBox="1">
            <a:spLocks noChangeArrowheads="1"/>
          </p:cNvSpPr>
          <p:nvPr/>
        </p:nvSpPr>
        <p:spPr bwMode="auto">
          <a:xfrm>
            <a:off x="212725" y="879475"/>
            <a:ext cx="6721475" cy="396875"/>
          </a:xfrm>
          <a:prstGeom prst="rect">
            <a:avLst/>
          </a:prstGeom>
          <a:noFill/>
          <a:ln w="9525">
            <a:noFill/>
            <a:miter lim="800000"/>
            <a:headEnd/>
            <a:tailEnd/>
          </a:ln>
        </p:spPr>
        <p:txBody>
          <a:bodyPr>
            <a:spAutoFit/>
          </a:bodyPr>
          <a:lstStyle/>
          <a:p>
            <a:r>
              <a:rPr lang="en-US" sz="2000" b="0" u="none"/>
              <a:t>I.  GEOGRAPHY</a:t>
            </a:r>
          </a:p>
        </p:txBody>
      </p:sp>
      <p:sp>
        <p:nvSpPr>
          <p:cNvPr id="7174" name="Text Box 6"/>
          <p:cNvSpPr txBox="1">
            <a:spLocks noChangeArrowheads="1"/>
          </p:cNvSpPr>
          <p:nvPr/>
        </p:nvSpPr>
        <p:spPr bwMode="auto">
          <a:xfrm>
            <a:off x="381000" y="1143000"/>
            <a:ext cx="6873875" cy="396875"/>
          </a:xfrm>
          <a:prstGeom prst="rect">
            <a:avLst/>
          </a:prstGeom>
          <a:noFill/>
          <a:ln w="9525">
            <a:noFill/>
            <a:miter lim="800000"/>
            <a:headEnd/>
            <a:tailEnd/>
          </a:ln>
        </p:spPr>
        <p:txBody>
          <a:bodyPr>
            <a:spAutoFit/>
          </a:bodyPr>
          <a:lstStyle/>
          <a:p>
            <a:r>
              <a:rPr lang="en-US" sz="2000" b="0" u="none"/>
              <a:t>A.  Mostly dry desert climate in SW Asia (Middle East)</a:t>
            </a:r>
          </a:p>
        </p:txBody>
      </p:sp>
      <p:sp>
        <p:nvSpPr>
          <p:cNvPr id="5127" name="Text Box 7"/>
          <p:cNvSpPr txBox="1">
            <a:spLocks noChangeArrowheads="1"/>
          </p:cNvSpPr>
          <p:nvPr/>
        </p:nvSpPr>
        <p:spPr bwMode="auto">
          <a:xfrm>
            <a:off x="7086600" y="2819400"/>
            <a:ext cx="2057400" cy="703263"/>
          </a:xfrm>
          <a:prstGeom prst="rect">
            <a:avLst/>
          </a:prstGeom>
          <a:solidFill>
            <a:srgbClr val="C0C0C0"/>
          </a:solidFill>
          <a:ln w="9525">
            <a:noFill/>
            <a:miter lim="800000"/>
            <a:headEnd/>
            <a:tailEnd/>
          </a:ln>
        </p:spPr>
        <p:txBody>
          <a:bodyPr>
            <a:spAutoFit/>
          </a:bodyPr>
          <a:lstStyle/>
          <a:p>
            <a:pPr algn="ctr">
              <a:spcBef>
                <a:spcPct val="50000"/>
              </a:spcBef>
            </a:pPr>
            <a:r>
              <a:rPr lang="en-US" sz="1600" u="none"/>
              <a:t>SW Asia  </a:t>
            </a:r>
          </a:p>
          <a:p>
            <a:pPr algn="ctr">
              <a:spcBef>
                <a:spcPct val="50000"/>
              </a:spcBef>
            </a:pPr>
            <a:r>
              <a:rPr lang="en-US" sz="1600" u="none"/>
              <a:t>  (the Middle East)</a:t>
            </a:r>
          </a:p>
        </p:txBody>
      </p:sp>
      <p:sp>
        <p:nvSpPr>
          <p:cNvPr id="5128" name="Text Box 8"/>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7177" name="Picture 9" descr="http://home.cfl.rr.com/crossland/mesopotamia_map.gif"/>
          <p:cNvPicPr>
            <a:picLocks noChangeAspect="1" noChangeArrowheads="1"/>
          </p:cNvPicPr>
          <p:nvPr/>
        </p:nvPicPr>
        <p:blipFill>
          <a:blip r:embed="rId4" cstate="print"/>
          <a:srcRect/>
          <a:stretch>
            <a:fillRect/>
          </a:stretch>
        </p:blipFill>
        <p:spPr bwMode="auto">
          <a:xfrm>
            <a:off x="0" y="3581400"/>
            <a:ext cx="7086600" cy="4535488"/>
          </a:xfrm>
          <a:prstGeom prst="rect">
            <a:avLst/>
          </a:prstGeom>
          <a:noFill/>
          <a:ln w="9525">
            <a:noFill/>
            <a:miter lim="800000"/>
            <a:headEnd/>
            <a:tailEnd/>
          </a:ln>
        </p:spPr>
      </p:pic>
      <p:sp>
        <p:nvSpPr>
          <p:cNvPr id="7178" name="Freeform 10"/>
          <p:cNvSpPr>
            <a:spLocks/>
          </p:cNvSpPr>
          <p:nvPr/>
        </p:nvSpPr>
        <p:spPr bwMode="auto">
          <a:xfrm>
            <a:off x="1676400" y="3581400"/>
            <a:ext cx="4010025" cy="2871788"/>
          </a:xfrm>
          <a:custGeom>
            <a:avLst/>
            <a:gdLst>
              <a:gd name="T0" fmla="*/ 26 w 2478"/>
              <a:gd name="T1" fmla="*/ 1428 h 1809"/>
              <a:gd name="T2" fmla="*/ 18 w 2478"/>
              <a:gd name="T3" fmla="*/ 1582 h 1809"/>
              <a:gd name="T4" fmla="*/ 245 w 2478"/>
              <a:gd name="T5" fmla="*/ 1606 h 1809"/>
              <a:gd name="T6" fmla="*/ 383 w 2478"/>
              <a:gd name="T7" fmla="*/ 1330 h 1809"/>
              <a:gd name="T8" fmla="*/ 456 w 2478"/>
              <a:gd name="T9" fmla="*/ 1184 h 1809"/>
              <a:gd name="T10" fmla="*/ 602 w 2478"/>
              <a:gd name="T11" fmla="*/ 933 h 1809"/>
              <a:gd name="T12" fmla="*/ 853 w 2478"/>
              <a:gd name="T13" fmla="*/ 681 h 1809"/>
              <a:gd name="T14" fmla="*/ 1007 w 2478"/>
              <a:gd name="T15" fmla="*/ 681 h 1809"/>
              <a:gd name="T16" fmla="*/ 1178 w 2478"/>
              <a:gd name="T17" fmla="*/ 868 h 1809"/>
              <a:gd name="T18" fmla="*/ 1299 w 2478"/>
              <a:gd name="T19" fmla="*/ 1014 h 1809"/>
              <a:gd name="T20" fmla="*/ 1413 w 2478"/>
              <a:gd name="T21" fmla="*/ 1127 h 1809"/>
              <a:gd name="T22" fmla="*/ 1551 w 2478"/>
              <a:gd name="T23" fmla="*/ 1330 h 1809"/>
              <a:gd name="T24" fmla="*/ 1794 w 2478"/>
              <a:gd name="T25" fmla="*/ 1655 h 1809"/>
              <a:gd name="T26" fmla="*/ 1973 w 2478"/>
              <a:gd name="T27" fmla="*/ 1793 h 1809"/>
              <a:gd name="T28" fmla="*/ 2127 w 2478"/>
              <a:gd name="T29" fmla="*/ 1785 h 1809"/>
              <a:gd name="T30" fmla="*/ 2395 w 2478"/>
              <a:gd name="T31" fmla="*/ 1671 h 1809"/>
              <a:gd name="T32" fmla="*/ 2468 w 2478"/>
              <a:gd name="T33" fmla="*/ 1549 h 1809"/>
              <a:gd name="T34" fmla="*/ 2443 w 2478"/>
              <a:gd name="T35" fmla="*/ 1403 h 1809"/>
              <a:gd name="T36" fmla="*/ 2289 w 2478"/>
              <a:gd name="T37" fmla="*/ 1160 h 1809"/>
              <a:gd name="T38" fmla="*/ 2240 w 2478"/>
              <a:gd name="T39" fmla="*/ 1079 h 1809"/>
              <a:gd name="T40" fmla="*/ 2167 w 2478"/>
              <a:gd name="T41" fmla="*/ 973 h 1809"/>
              <a:gd name="T42" fmla="*/ 2021 w 2478"/>
              <a:gd name="T43" fmla="*/ 698 h 1809"/>
              <a:gd name="T44" fmla="*/ 1956 w 2478"/>
              <a:gd name="T45" fmla="*/ 592 h 1809"/>
              <a:gd name="T46" fmla="*/ 1802 w 2478"/>
              <a:gd name="T47" fmla="*/ 332 h 1809"/>
              <a:gd name="T48" fmla="*/ 1632 w 2478"/>
              <a:gd name="T49" fmla="*/ 122 h 1809"/>
              <a:gd name="T50" fmla="*/ 1380 w 2478"/>
              <a:gd name="T51" fmla="*/ 0 h 1809"/>
              <a:gd name="T52" fmla="*/ 1064 w 2478"/>
              <a:gd name="T53" fmla="*/ 57 h 1809"/>
              <a:gd name="T54" fmla="*/ 910 w 2478"/>
              <a:gd name="T55" fmla="*/ 113 h 1809"/>
              <a:gd name="T56" fmla="*/ 748 w 2478"/>
              <a:gd name="T57" fmla="*/ 203 h 1809"/>
              <a:gd name="T58" fmla="*/ 577 w 2478"/>
              <a:gd name="T59" fmla="*/ 300 h 1809"/>
              <a:gd name="T60" fmla="*/ 512 w 2478"/>
              <a:gd name="T61" fmla="*/ 332 h 1809"/>
              <a:gd name="T62" fmla="*/ 456 w 2478"/>
              <a:gd name="T63" fmla="*/ 389 h 1809"/>
              <a:gd name="T64" fmla="*/ 310 w 2478"/>
              <a:gd name="T65" fmla="*/ 681 h 1809"/>
              <a:gd name="T66" fmla="*/ 147 w 2478"/>
              <a:gd name="T67" fmla="*/ 1168 h 1809"/>
              <a:gd name="T68" fmla="*/ 18 w 2478"/>
              <a:gd name="T69" fmla="*/ 1428 h 1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8"/>
              <a:gd name="T106" fmla="*/ 0 h 1809"/>
              <a:gd name="T107" fmla="*/ 2478 w 2478"/>
              <a:gd name="T108" fmla="*/ 1809 h 1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8" h="1809">
                <a:moveTo>
                  <a:pt x="26" y="1379"/>
                </a:moveTo>
                <a:cubicBezTo>
                  <a:pt x="0" y="1458"/>
                  <a:pt x="32" y="1346"/>
                  <a:pt x="26" y="1428"/>
                </a:cubicBezTo>
                <a:cubicBezTo>
                  <a:pt x="24" y="1463"/>
                  <a:pt x="9" y="1533"/>
                  <a:pt x="9" y="1533"/>
                </a:cubicBezTo>
                <a:cubicBezTo>
                  <a:pt x="12" y="1549"/>
                  <a:pt x="11" y="1567"/>
                  <a:pt x="18" y="1582"/>
                </a:cubicBezTo>
                <a:cubicBezTo>
                  <a:pt x="36" y="1621"/>
                  <a:pt x="108" y="1628"/>
                  <a:pt x="147" y="1639"/>
                </a:cubicBezTo>
                <a:cubicBezTo>
                  <a:pt x="189" y="1631"/>
                  <a:pt x="211" y="1628"/>
                  <a:pt x="245" y="1606"/>
                </a:cubicBezTo>
                <a:cubicBezTo>
                  <a:pt x="272" y="1565"/>
                  <a:pt x="292" y="1524"/>
                  <a:pt x="318" y="1484"/>
                </a:cubicBezTo>
                <a:cubicBezTo>
                  <a:pt x="332" y="1428"/>
                  <a:pt x="341" y="1372"/>
                  <a:pt x="383" y="1330"/>
                </a:cubicBezTo>
                <a:cubicBezTo>
                  <a:pt x="395" y="1295"/>
                  <a:pt x="411" y="1269"/>
                  <a:pt x="423" y="1233"/>
                </a:cubicBezTo>
                <a:cubicBezTo>
                  <a:pt x="429" y="1214"/>
                  <a:pt x="456" y="1184"/>
                  <a:pt x="456" y="1184"/>
                </a:cubicBezTo>
                <a:cubicBezTo>
                  <a:pt x="473" y="1134"/>
                  <a:pt x="491" y="1084"/>
                  <a:pt x="529" y="1046"/>
                </a:cubicBezTo>
                <a:cubicBezTo>
                  <a:pt x="543" y="1003"/>
                  <a:pt x="576" y="970"/>
                  <a:pt x="602" y="933"/>
                </a:cubicBezTo>
                <a:cubicBezTo>
                  <a:pt x="645" y="871"/>
                  <a:pt x="682" y="811"/>
                  <a:pt x="740" y="762"/>
                </a:cubicBezTo>
                <a:cubicBezTo>
                  <a:pt x="775" y="732"/>
                  <a:pt x="810" y="699"/>
                  <a:pt x="853" y="681"/>
                </a:cubicBezTo>
                <a:cubicBezTo>
                  <a:pt x="869" y="675"/>
                  <a:pt x="902" y="665"/>
                  <a:pt x="902" y="665"/>
                </a:cubicBezTo>
                <a:cubicBezTo>
                  <a:pt x="923" y="667"/>
                  <a:pt x="979" y="667"/>
                  <a:pt x="1007" y="681"/>
                </a:cubicBezTo>
                <a:cubicBezTo>
                  <a:pt x="1046" y="701"/>
                  <a:pt x="1065" y="736"/>
                  <a:pt x="1088" y="771"/>
                </a:cubicBezTo>
                <a:cubicBezTo>
                  <a:pt x="1112" y="807"/>
                  <a:pt x="1150" y="834"/>
                  <a:pt x="1178" y="868"/>
                </a:cubicBezTo>
                <a:cubicBezTo>
                  <a:pt x="1206" y="902"/>
                  <a:pt x="1236" y="934"/>
                  <a:pt x="1267" y="965"/>
                </a:cubicBezTo>
                <a:cubicBezTo>
                  <a:pt x="1281" y="979"/>
                  <a:pt x="1285" y="1001"/>
                  <a:pt x="1299" y="1014"/>
                </a:cubicBezTo>
                <a:cubicBezTo>
                  <a:pt x="1318" y="1031"/>
                  <a:pt x="1340" y="1043"/>
                  <a:pt x="1356" y="1063"/>
                </a:cubicBezTo>
                <a:cubicBezTo>
                  <a:pt x="1374" y="1086"/>
                  <a:pt x="1413" y="1127"/>
                  <a:pt x="1413" y="1127"/>
                </a:cubicBezTo>
                <a:cubicBezTo>
                  <a:pt x="1424" y="1162"/>
                  <a:pt x="1453" y="1190"/>
                  <a:pt x="1478" y="1217"/>
                </a:cubicBezTo>
                <a:cubicBezTo>
                  <a:pt x="1493" y="1263"/>
                  <a:pt x="1530" y="1287"/>
                  <a:pt x="1551" y="1330"/>
                </a:cubicBezTo>
                <a:cubicBezTo>
                  <a:pt x="1584" y="1397"/>
                  <a:pt x="1628" y="1450"/>
                  <a:pt x="1673" y="1509"/>
                </a:cubicBezTo>
                <a:cubicBezTo>
                  <a:pt x="1692" y="1566"/>
                  <a:pt x="1744" y="1622"/>
                  <a:pt x="1794" y="1655"/>
                </a:cubicBezTo>
                <a:cubicBezTo>
                  <a:pt x="1826" y="1704"/>
                  <a:pt x="1875" y="1733"/>
                  <a:pt x="1924" y="1760"/>
                </a:cubicBezTo>
                <a:cubicBezTo>
                  <a:pt x="1941" y="1770"/>
                  <a:pt x="1957" y="1782"/>
                  <a:pt x="1973" y="1793"/>
                </a:cubicBezTo>
                <a:cubicBezTo>
                  <a:pt x="1987" y="1802"/>
                  <a:pt x="2021" y="1809"/>
                  <a:pt x="2021" y="1809"/>
                </a:cubicBezTo>
                <a:cubicBezTo>
                  <a:pt x="2056" y="1798"/>
                  <a:pt x="2090" y="1791"/>
                  <a:pt x="2127" y="1785"/>
                </a:cubicBezTo>
                <a:cubicBezTo>
                  <a:pt x="2186" y="1763"/>
                  <a:pt x="2246" y="1740"/>
                  <a:pt x="2305" y="1720"/>
                </a:cubicBezTo>
                <a:cubicBezTo>
                  <a:pt x="2328" y="1697"/>
                  <a:pt x="2364" y="1681"/>
                  <a:pt x="2395" y="1671"/>
                </a:cubicBezTo>
                <a:cubicBezTo>
                  <a:pt x="2424" y="1652"/>
                  <a:pt x="2438" y="1631"/>
                  <a:pt x="2451" y="1598"/>
                </a:cubicBezTo>
                <a:cubicBezTo>
                  <a:pt x="2458" y="1582"/>
                  <a:pt x="2462" y="1565"/>
                  <a:pt x="2468" y="1549"/>
                </a:cubicBezTo>
                <a:cubicBezTo>
                  <a:pt x="2471" y="1541"/>
                  <a:pt x="2476" y="1525"/>
                  <a:pt x="2476" y="1525"/>
                </a:cubicBezTo>
                <a:cubicBezTo>
                  <a:pt x="2471" y="1470"/>
                  <a:pt x="2478" y="1440"/>
                  <a:pt x="2443" y="1403"/>
                </a:cubicBezTo>
                <a:cubicBezTo>
                  <a:pt x="2434" y="1375"/>
                  <a:pt x="2419" y="1362"/>
                  <a:pt x="2403" y="1338"/>
                </a:cubicBezTo>
                <a:cubicBezTo>
                  <a:pt x="2364" y="1280"/>
                  <a:pt x="2328" y="1219"/>
                  <a:pt x="2289" y="1160"/>
                </a:cubicBezTo>
                <a:cubicBezTo>
                  <a:pt x="2282" y="1150"/>
                  <a:pt x="2279" y="1137"/>
                  <a:pt x="2273" y="1127"/>
                </a:cubicBezTo>
                <a:cubicBezTo>
                  <a:pt x="2263" y="1110"/>
                  <a:pt x="2251" y="1095"/>
                  <a:pt x="2240" y="1079"/>
                </a:cubicBezTo>
                <a:cubicBezTo>
                  <a:pt x="2232" y="1068"/>
                  <a:pt x="2216" y="1046"/>
                  <a:pt x="2216" y="1046"/>
                </a:cubicBezTo>
                <a:cubicBezTo>
                  <a:pt x="2206" y="1016"/>
                  <a:pt x="2189" y="995"/>
                  <a:pt x="2167" y="973"/>
                </a:cubicBezTo>
                <a:cubicBezTo>
                  <a:pt x="2159" y="948"/>
                  <a:pt x="2109" y="858"/>
                  <a:pt x="2086" y="835"/>
                </a:cubicBezTo>
                <a:cubicBezTo>
                  <a:pt x="2071" y="789"/>
                  <a:pt x="2045" y="740"/>
                  <a:pt x="2021" y="698"/>
                </a:cubicBezTo>
                <a:cubicBezTo>
                  <a:pt x="2011" y="681"/>
                  <a:pt x="1989" y="649"/>
                  <a:pt x="1989" y="649"/>
                </a:cubicBezTo>
                <a:cubicBezTo>
                  <a:pt x="1971" y="593"/>
                  <a:pt x="1995" y="659"/>
                  <a:pt x="1956" y="592"/>
                </a:cubicBezTo>
                <a:cubicBezTo>
                  <a:pt x="1937" y="561"/>
                  <a:pt x="1921" y="526"/>
                  <a:pt x="1900" y="495"/>
                </a:cubicBezTo>
                <a:cubicBezTo>
                  <a:pt x="1866" y="444"/>
                  <a:pt x="1846" y="376"/>
                  <a:pt x="1802" y="332"/>
                </a:cubicBezTo>
                <a:cubicBezTo>
                  <a:pt x="1791" y="299"/>
                  <a:pt x="1774" y="287"/>
                  <a:pt x="1754" y="259"/>
                </a:cubicBezTo>
                <a:cubicBezTo>
                  <a:pt x="1716" y="206"/>
                  <a:pt x="1682" y="163"/>
                  <a:pt x="1632" y="122"/>
                </a:cubicBezTo>
                <a:cubicBezTo>
                  <a:pt x="1600" y="96"/>
                  <a:pt x="1610" y="86"/>
                  <a:pt x="1567" y="65"/>
                </a:cubicBezTo>
                <a:cubicBezTo>
                  <a:pt x="1520" y="15"/>
                  <a:pt x="1445" y="8"/>
                  <a:pt x="1380" y="0"/>
                </a:cubicBezTo>
                <a:cubicBezTo>
                  <a:pt x="1311" y="23"/>
                  <a:pt x="1233" y="18"/>
                  <a:pt x="1161" y="32"/>
                </a:cubicBezTo>
                <a:cubicBezTo>
                  <a:pt x="1129" y="38"/>
                  <a:pt x="1096" y="49"/>
                  <a:pt x="1064" y="57"/>
                </a:cubicBezTo>
                <a:cubicBezTo>
                  <a:pt x="1042" y="63"/>
                  <a:pt x="999" y="73"/>
                  <a:pt x="999" y="73"/>
                </a:cubicBezTo>
                <a:cubicBezTo>
                  <a:pt x="926" y="109"/>
                  <a:pt x="957" y="97"/>
                  <a:pt x="910" y="113"/>
                </a:cubicBezTo>
                <a:cubicBezTo>
                  <a:pt x="884" y="132"/>
                  <a:pt x="856" y="137"/>
                  <a:pt x="829" y="154"/>
                </a:cubicBezTo>
                <a:cubicBezTo>
                  <a:pt x="749" y="205"/>
                  <a:pt x="800" y="186"/>
                  <a:pt x="748" y="203"/>
                </a:cubicBezTo>
                <a:cubicBezTo>
                  <a:pt x="708" y="241"/>
                  <a:pt x="650" y="257"/>
                  <a:pt x="602" y="284"/>
                </a:cubicBezTo>
                <a:cubicBezTo>
                  <a:pt x="593" y="289"/>
                  <a:pt x="586" y="296"/>
                  <a:pt x="577" y="300"/>
                </a:cubicBezTo>
                <a:cubicBezTo>
                  <a:pt x="562" y="307"/>
                  <a:pt x="529" y="316"/>
                  <a:pt x="529" y="316"/>
                </a:cubicBezTo>
                <a:cubicBezTo>
                  <a:pt x="523" y="321"/>
                  <a:pt x="519" y="328"/>
                  <a:pt x="512" y="332"/>
                </a:cubicBezTo>
                <a:cubicBezTo>
                  <a:pt x="505" y="336"/>
                  <a:pt x="494" y="335"/>
                  <a:pt x="488" y="341"/>
                </a:cubicBezTo>
                <a:cubicBezTo>
                  <a:pt x="475" y="355"/>
                  <a:pt x="470" y="376"/>
                  <a:pt x="456" y="389"/>
                </a:cubicBezTo>
                <a:cubicBezTo>
                  <a:pt x="450" y="394"/>
                  <a:pt x="445" y="400"/>
                  <a:pt x="439" y="405"/>
                </a:cubicBezTo>
                <a:cubicBezTo>
                  <a:pt x="409" y="499"/>
                  <a:pt x="370" y="601"/>
                  <a:pt x="310" y="681"/>
                </a:cubicBezTo>
                <a:cubicBezTo>
                  <a:pt x="301" y="709"/>
                  <a:pt x="293" y="730"/>
                  <a:pt x="277" y="754"/>
                </a:cubicBezTo>
                <a:cubicBezTo>
                  <a:pt x="246" y="883"/>
                  <a:pt x="209" y="1051"/>
                  <a:pt x="147" y="1168"/>
                </a:cubicBezTo>
                <a:cubicBezTo>
                  <a:pt x="133" y="1226"/>
                  <a:pt x="118" y="1278"/>
                  <a:pt x="91" y="1330"/>
                </a:cubicBezTo>
                <a:cubicBezTo>
                  <a:pt x="72" y="1368"/>
                  <a:pt x="58" y="1408"/>
                  <a:pt x="18" y="1428"/>
                </a:cubicBezTo>
              </a:path>
            </a:pathLst>
          </a:custGeom>
          <a:noFill/>
          <a:ln w="53975">
            <a:solidFill>
              <a:srgbClr val="00FF00"/>
            </a:solidFill>
            <a:round/>
            <a:headEnd/>
            <a:tailEnd/>
          </a:ln>
        </p:spPr>
        <p:txBody>
          <a:bodyPr/>
          <a:lstStyle/>
          <a:p>
            <a:endParaRPr lang="en-US"/>
          </a:p>
        </p:txBody>
      </p:sp>
      <p:sp>
        <p:nvSpPr>
          <p:cNvPr id="7179" name="Text Box 11"/>
          <p:cNvSpPr txBox="1">
            <a:spLocks noChangeArrowheads="1"/>
          </p:cNvSpPr>
          <p:nvPr/>
        </p:nvSpPr>
        <p:spPr bwMode="auto">
          <a:xfrm>
            <a:off x="7239000" y="5029200"/>
            <a:ext cx="1616075" cy="831850"/>
          </a:xfrm>
          <a:prstGeom prst="rect">
            <a:avLst/>
          </a:prstGeom>
          <a:noFill/>
          <a:ln w="9525">
            <a:solidFill>
              <a:srgbClr val="00CC00"/>
            </a:solidFill>
            <a:miter lim="800000"/>
            <a:headEnd/>
            <a:tailEnd/>
          </a:ln>
        </p:spPr>
        <p:txBody>
          <a:bodyPr>
            <a:spAutoFit/>
          </a:bodyPr>
          <a:lstStyle/>
          <a:p>
            <a:r>
              <a:rPr lang="en-US" sz="2400" u="none">
                <a:solidFill>
                  <a:srgbClr val="00CC00"/>
                </a:solidFill>
              </a:rPr>
              <a:t>Fertile Crescent</a:t>
            </a:r>
          </a:p>
        </p:txBody>
      </p:sp>
      <p:sp>
        <p:nvSpPr>
          <p:cNvPr id="7180" name="Line 12"/>
          <p:cNvSpPr>
            <a:spLocks noChangeShapeType="1"/>
          </p:cNvSpPr>
          <p:nvPr/>
        </p:nvSpPr>
        <p:spPr bwMode="auto">
          <a:xfrm>
            <a:off x="5181600" y="5029200"/>
            <a:ext cx="2057400" cy="381000"/>
          </a:xfrm>
          <a:prstGeom prst="line">
            <a:avLst/>
          </a:prstGeom>
          <a:noFill/>
          <a:ln w="9525">
            <a:solidFill>
              <a:srgbClr val="00CC00"/>
            </a:solidFill>
            <a:round/>
            <a:headEnd type="triangle" w="med" len="med"/>
            <a:tailEnd/>
          </a:ln>
        </p:spPr>
        <p:txBody>
          <a:bodyPr/>
          <a:lstStyle/>
          <a:p>
            <a:endParaRPr lang="en-US"/>
          </a:p>
        </p:txBody>
      </p:sp>
      <p:sp>
        <p:nvSpPr>
          <p:cNvPr id="7181" name="Text Box 13"/>
          <p:cNvSpPr txBox="1">
            <a:spLocks noChangeArrowheads="1"/>
          </p:cNvSpPr>
          <p:nvPr/>
        </p:nvSpPr>
        <p:spPr bwMode="auto">
          <a:xfrm>
            <a:off x="609600" y="1447800"/>
            <a:ext cx="5654675" cy="396875"/>
          </a:xfrm>
          <a:prstGeom prst="rect">
            <a:avLst/>
          </a:prstGeom>
          <a:noFill/>
          <a:ln w="9525">
            <a:noFill/>
            <a:miter lim="800000"/>
            <a:headEnd/>
            <a:tailEnd/>
          </a:ln>
        </p:spPr>
        <p:txBody>
          <a:bodyPr>
            <a:spAutoFit/>
          </a:bodyPr>
          <a:lstStyle/>
          <a:p>
            <a:r>
              <a:rPr lang="en-US" sz="2000" b="0" u="none"/>
              <a:t>1. Except in region between Tigris / Euphrates rivers</a:t>
            </a:r>
          </a:p>
        </p:txBody>
      </p:sp>
      <p:sp>
        <p:nvSpPr>
          <p:cNvPr id="7182" name="Text Box 14"/>
          <p:cNvSpPr txBox="1">
            <a:spLocks noChangeArrowheads="1"/>
          </p:cNvSpPr>
          <p:nvPr/>
        </p:nvSpPr>
        <p:spPr bwMode="auto">
          <a:xfrm>
            <a:off x="609600" y="1717675"/>
            <a:ext cx="6096000" cy="701675"/>
          </a:xfrm>
          <a:prstGeom prst="rect">
            <a:avLst/>
          </a:prstGeom>
          <a:noFill/>
          <a:ln w="9525">
            <a:noFill/>
            <a:miter lim="800000"/>
            <a:headEnd/>
            <a:tailEnd/>
          </a:ln>
        </p:spPr>
        <p:txBody>
          <a:bodyPr>
            <a:spAutoFit/>
          </a:bodyPr>
          <a:lstStyle/>
          <a:p>
            <a:pPr marL="457200" indent="-457200"/>
            <a:r>
              <a:rPr lang="en-US" sz="2000" b="0" u="none"/>
              <a:t>2.  a flat plain known as </a:t>
            </a:r>
            <a:r>
              <a:rPr lang="en-US" sz="2000" b="0">
                <a:solidFill>
                  <a:srgbClr val="CC3300"/>
                </a:solidFill>
              </a:rPr>
              <a:t>Mesopotamia</a:t>
            </a:r>
            <a:r>
              <a:rPr lang="en-US" sz="2000" b="0" u="none"/>
              <a:t> lies between the</a:t>
            </a:r>
          </a:p>
          <a:p>
            <a:pPr marL="457200" indent="-457200"/>
            <a:r>
              <a:rPr lang="en-US" sz="2000" b="0" u="none"/>
              <a:t>     two rivers</a:t>
            </a:r>
          </a:p>
        </p:txBody>
      </p:sp>
      <p:sp>
        <p:nvSpPr>
          <p:cNvPr id="7183" name="Text Box 15"/>
          <p:cNvSpPr txBox="1">
            <a:spLocks noChangeArrowheads="1"/>
          </p:cNvSpPr>
          <p:nvPr/>
        </p:nvSpPr>
        <p:spPr bwMode="auto">
          <a:xfrm>
            <a:off x="609600" y="2286000"/>
            <a:ext cx="6477000" cy="1311275"/>
          </a:xfrm>
          <a:prstGeom prst="rect">
            <a:avLst/>
          </a:prstGeom>
          <a:noFill/>
          <a:ln w="9525">
            <a:noFill/>
            <a:miter lim="800000"/>
            <a:headEnd/>
            <a:tailEnd/>
          </a:ln>
        </p:spPr>
        <p:txBody>
          <a:bodyPr>
            <a:spAutoFit/>
          </a:bodyPr>
          <a:lstStyle/>
          <a:p>
            <a:r>
              <a:rPr lang="en-US" sz="2000" b="0" u="none"/>
              <a:t>3.  Because of this region’s shape and the richness of its soil,</a:t>
            </a:r>
          </a:p>
          <a:p>
            <a:r>
              <a:rPr lang="en-US" sz="2000" b="0" u="none"/>
              <a:t>      it is called the </a:t>
            </a:r>
            <a:r>
              <a:rPr lang="en-US" sz="2000" b="0">
                <a:solidFill>
                  <a:srgbClr val="CC3300"/>
                </a:solidFill>
              </a:rPr>
              <a:t>Fertile Crescent</a:t>
            </a:r>
            <a:r>
              <a:rPr lang="en-US" sz="2000" b="0" u="none"/>
              <a:t>.</a:t>
            </a:r>
          </a:p>
          <a:p>
            <a:r>
              <a:rPr lang="en-US" sz="2000" b="0" u="none"/>
              <a:t>        - the rivers flood at least once a year, </a:t>
            </a:r>
          </a:p>
          <a:p>
            <a:r>
              <a:rPr lang="en-US" sz="2000" b="0" u="none"/>
              <a:t>             leaving a thick bed of mud called </a:t>
            </a:r>
            <a:r>
              <a:rPr lang="en-US" sz="2000" b="0">
                <a:solidFill>
                  <a:srgbClr val="CC3300"/>
                </a:solidFill>
              </a:rPr>
              <a:t>silt</a:t>
            </a:r>
            <a:r>
              <a:rPr lang="en-US" sz="2000" b="0" u="none"/>
              <a:t>.</a:t>
            </a:r>
          </a:p>
        </p:txBody>
      </p:sp>
      <p:pic>
        <p:nvPicPr>
          <p:cNvPr id="7186" name="Picture 18" descr="D:\home\twloessin\School\Pics\MapFertileCrescent.jpg"/>
          <p:cNvPicPr>
            <a:picLocks noChangeAspect="1" noChangeArrowheads="1"/>
          </p:cNvPicPr>
          <p:nvPr/>
        </p:nvPicPr>
        <p:blipFill>
          <a:blip r:embed="rId5" cstate="print"/>
          <a:srcRect/>
          <a:stretch>
            <a:fillRect/>
          </a:stretch>
        </p:blipFill>
        <p:spPr bwMode="auto">
          <a:xfrm>
            <a:off x="152400" y="3581400"/>
            <a:ext cx="6858000" cy="3657600"/>
          </a:xfrm>
          <a:prstGeom prst="rect">
            <a:avLst/>
          </a:prstGeom>
          <a:noFill/>
          <a:ln w="9525">
            <a:noFill/>
            <a:miter lim="800000"/>
            <a:headEnd/>
            <a:tailEnd/>
          </a:ln>
        </p:spPr>
      </p:pic>
      <p:sp>
        <p:nvSpPr>
          <p:cNvPr id="7187" name="Line 19"/>
          <p:cNvSpPr>
            <a:spLocks noChangeShapeType="1"/>
          </p:cNvSpPr>
          <p:nvPr/>
        </p:nvSpPr>
        <p:spPr bwMode="auto">
          <a:xfrm flipV="1">
            <a:off x="3352800" y="5410200"/>
            <a:ext cx="3810000" cy="457200"/>
          </a:xfrm>
          <a:prstGeom prst="line">
            <a:avLst/>
          </a:prstGeom>
          <a:noFill/>
          <a:ln w="9525">
            <a:solidFill>
              <a:srgbClr val="00CC00"/>
            </a:solidFill>
            <a:round/>
            <a:headEnd type="triangle" w="med" len="me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75" fill="hold"/>
                                        <p:tgtEl>
                                          <p:spTgt spid="7174"/>
                                        </p:tgtEl>
                                        <p:attrNameLst>
                                          <p:attrName>ppt_x</p:attrName>
                                        </p:attrNameLst>
                                      </p:cBhvr>
                                      <p:tavLst>
                                        <p:tav tm="0">
                                          <p:val>
                                            <p:strVal val="0-#ppt_w/2"/>
                                          </p:val>
                                        </p:tav>
                                        <p:tav tm="100000">
                                          <p:val>
                                            <p:strVal val="#ppt_x"/>
                                          </p:val>
                                        </p:tav>
                                      </p:tavLst>
                                    </p:anim>
                                    <p:anim calcmode="lin" valueType="num">
                                      <p:cBhvr additive="base">
                                        <p:cTn id="14" dur="75"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7181"/>
                                        </p:tgtEl>
                                        <p:attrNameLst>
                                          <p:attrName>style.visibility</p:attrName>
                                        </p:attrNameLst>
                                      </p:cBhvr>
                                      <p:to>
                                        <p:strVal val="visible"/>
                                      </p:to>
                                    </p:set>
                                    <p:anim calcmode="lin" valueType="num">
                                      <p:cBhvr additive="base">
                                        <p:cTn id="19" dur="75" fill="hold"/>
                                        <p:tgtEl>
                                          <p:spTgt spid="7181"/>
                                        </p:tgtEl>
                                        <p:attrNameLst>
                                          <p:attrName>ppt_x</p:attrName>
                                        </p:attrNameLst>
                                      </p:cBhvr>
                                      <p:tavLst>
                                        <p:tav tm="0">
                                          <p:val>
                                            <p:strVal val="0-#ppt_w/2"/>
                                          </p:val>
                                        </p:tav>
                                        <p:tav tm="100000">
                                          <p:val>
                                            <p:strVal val="#ppt_x"/>
                                          </p:val>
                                        </p:tav>
                                      </p:tavLst>
                                    </p:anim>
                                    <p:anim calcmode="lin" valueType="num">
                                      <p:cBhvr additive="base">
                                        <p:cTn id="20" dur="75" fill="hold"/>
                                        <p:tgtEl>
                                          <p:spTgt spid="718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177"/>
                                        </p:tgtEl>
                                        <p:attrNameLst>
                                          <p:attrName>style.visibility</p:attrName>
                                        </p:attrNameLst>
                                      </p:cBhvr>
                                      <p:to>
                                        <p:strVal val="visible"/>
                                      </p:to>
                                    </p:set>
                                    <p:anim calcmode="lin" valueType="num">
                                      <p:cBhvr additive="base">
                                        <p:cTn id="25" dur="500" fill="hold"/>
                                        <p:tgtEl>
                                          <p:spTgt spid="7177"/>
                                        </p:tgtEl>
                                        <p:attrNameLst>
                                          <p:attrName>ppt_x</p:attrName>
                                        </p:attrNameLst>
                                      </p:cBhvr>
                                      <p:tavLst>
                                        <p:tav tm="0">
                                          <p:val>
                                            <p:strVal val="0-#ppt_w/2"/>
                                          </p:val>
                                        </p:tav>
                                        <p:tav tm="100000">
                                          <p:val>
                                            <p:strVal val="#ppt_x"/>
                                          </p:val>
                                        </p:tav>
                                      </p:tavLst>
                                    </p:anim>
                                    <p:anim calcmode="lin" valueType="num">
                                      <p:cBhvr additive="base">
                                        <p:cTn id="26"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7182"/>
                                        </p:tgtEl>
                                        <p:attrNameLst>
                                          <p:attrName>style.visibility</p:attrName>
                                        </p:attrNameLst>
                                      </p:cBhvr>
                                      <p:to>
                                        <p:strVal val="visible"/>
                                      </p:to>
                                    </p:set>
                                    <p:anim calcmode="lin" valueType="num">
                                      <p:cBhvr additive="base">
                                        <p:cTn id="31" dur="75" fill="hold"/>
                                        <p:tgtEl>
                                          <p:spTgt spid="7182"/>
                                        </p:tgtEl>
                                        <p:attrNameLst>
                                          <p:attrName>ppt_x</p:attrName>
                                        </p:attrNameLst>
                                      </p:cBhvr>
                                      <p:tavLst>
                                        <p:tav tm="0">
                                          <p:val>
                                            <p:strVal val="0-#ppt_w/2"/>
                                          </p:val>
                                        </p:tav>
                                        <p:tav tm="100000">
                                          <p:val>
                                            <p:strVal val="#ppt_x"/>
                                          </p:val>
                                        </p:tav>
                                      </p:tavLst>
                                    </p:anim>
                                    <p:anim calcmode="lin" valueType="num">
                                      <p:cBhvr additive="base">
                                        <p:cTn id="32" dur="75" fill="hold"/>
                                        <p:tgtEl>
                                          <p:spTgt spid="718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8"/>
                                        </p:tgtEl>
                                        <p:attrNameLst>
                                          <p:attrName>style.visibility</p:attrName>
                                        </p:attrNameLst>
                                      </p:cBhvr>
                                      <p:to>
                                        <p:strVal val="visible"/>
                                      </p:to>
                                    </p:set>
                                    <p:anim calcmode="lin" valueType="num">
                                      <p:cBhvr additive="base">
                                        <p:cTn id="37" dur="500" fill="hold"/>
                                        <p:tgtEl>
                                          <p:spTgt spid="7178"/>
                                        </p:tgtEl>
                                        <p:attrNameLst>
                                          <p:attrName>ppt_x</p:attrName>
                                        </p:attrNameLst>
                                      </p:cBhvr>
                                      <p:tavLst>
                                        <p:tav tm="0">
                                          <p:val>
                                            <p:strVal val="0-#ppt_w/2"/>
                                          </p:val>
                                        </p:tav>
                                        <p:tav tm="100000">
                                          <p:val>
                                            <p:strVal val="#ppt_x"/>
                                          </p:val>
                                        </p:tav>
                                      </p:tavLst>
                                    </p:anim>
                                    <p:anim calcmode="lin" valueType="num">
                                      <p:cBhvr additive="base">
                                        <p:cTn id="38"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80"/>
                                        </p:tgtEl>
                                        <p:attrNameLst>
                                          <p:attrName>style.visibility</p:attrName>
                                        </p:attrNameLst>
                                      </p:cBhvr>
                                      <p:to>
                                        <p:strVal val="visible"/>
                                      </p:to>
                                    </p:set>
                                    <p:anim calcmode="lin" valueType="num">
                                      <p:cBhvr additive="base">
                                        <p:cTn id="43" dur="500" fill="hold"/>
                                        <p:tgtEl>
                                          <p:spTgt spid="7180"/>
                                        </p:tgtEl>
                                        <p:attrNameLst>
                                          <p:attrName>ppt_x</p:attrName>
                                        </p:attrNameLst>
                                      </p:cBhvr>
                                      <p:tavLst>
                                        <p:tav tm="0">
                                          <p:val>
                                            <p:strVal val="0-#ppt_w/2"/>
                                          </p:val>
                                        </p:tav>
                                        <p:tav tm="100000">
                                          <p:val>
                                            <p:strVal val="#ppt_x"/>
                                          </p:val>
                                        </p:tav>
                                      </p:tavLst>
                                    </p:anim>
                                    <p:anim calcmode="lin" valueType="num">
                                      <p:cBhvr additive="base">
                                        <p:cTn id="44"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9"/>
                                        </p:tgtEl>
                                        <p:attrNameLst>
                                          <p:attrName>style.visibility</p:attrName>
                                        </p:attrNameLst>
                                      </p:cBhvr>
                                      <p:to>
                                        <p:strVal val="visible"/>
                                      </p:to>
                                    </p:set>
                                    <p:anim calcmode="lin" valueType="num">
                                      <p:cBhvr additive="base">
                                        <p:cTn id="49" dur="500" fill="hold"/>
                                        <p:tgtEl>
                                          <p:spTgt spid="7179"/>
                                        </p:tgtEl>
                                        <p:attrNameLst>
                                          <p:attrName>ppt_x</p:attrName>
                                        </p:attrNameLst>
                                      </p:cBhvr>
                                      <p:tavLst>
                                        <p:tav tm="0">
                                          <p:val>
                                            <p:strVal val="0-#ppt_w/2"/>
                                          </p:val>
                                        </p:tav>
                                        <p:tav tm="100000">
                                          <p:val>
                                            <p:strVal val="#ppt_x"/>
                                          </p:val>
                                        </p:tav>
                                      </p:tavLst>
                                    </p:anim>
                                    <p:anim calcmode="lin" valueType="num">
                                      <p:cBhvr additive="base">
                                        <p:cTn id="50"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iterate type="lt">
                                    <p:tmPct val="100000"/>
                                  </p:iterate>
                                  <p:childTnLst>
                                    <p:set>
                                      <p:cBhvr>
                                        <p:cTn id="54" dur="1" fill="hold">
                                          <p:stCondLst>
                                            <p:cond delay="0"/>
                                          </p:stCondLst>
                                        </p:cTn>
                                        <p:tgtEl>
                                          <p:spTgt spid="7183"/>
                                        </p:tgtEl>
                                        <p:attrNameLst>
                                          <p:attrName>style.visibility</p:attrName>
                                        </p:attrNameLst>
                                      </p:cBhvr>
                                      <p:to>
                                        <p:strVal val="visible"/>
                                      </p:to>
                                    </p:set>
                                    <p:anim calcmode="lin" valueType="num">
                                      <p:cBhvr additive="base">
                                        <p:cTn id="55" dur="75" fill="hold"/>
                                        <p:tgtEl>
                                          <p:spTgt spid="7183"/>
                                        </p:tgtEl>
                                        <p:attrNameLst>
                                          <p:attrName>ppt_x</p:attrName>
                                        </p:attrNameLst>
                                      </p:cBhvr>
                                      <p:tavLst>
                                        <p:tav tm="0">
                                          <p:val>
                                            <p:strVal val="0-#ppt_w/2"/>
                                          </p:val>
                                        </p:tav>
                                        <p:tav tm="100000">
                                          <p:val>
                                            <p:strVal val="#ppt_x"/>
                                          </p:val>
                                        </p:tav>
                                      </p:tavLst>
                                    </p:anim>
                                    <p:anim calcmode="lin" valueType="num">
                                      <p:cBhvr additive="base">
                                        <p:cTn id="56" dur="75" fill="hold"/>
                                        <p:tgtEl>
                                          <p:spTgt spid="718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7186"/>
                                        </p:tgtEl>
                                        <p:attrNameLst>
                                          <p:attrName>style.visibility</p:attrName>
                                        </p:attrNameLst>
                                      </p:cBhvr>
                                      <p:to>
                                        <p:strVal val="visible"/>
                                      </p:to>
                                    </p:set>
                                    <p:anim calcmode="lin" valueType="num">
                                      <p:cBhvr additive="base">
                                        <p:cTn id="61" dur="500" fill="hold"/>
                                        <p:tgtEl>
                                          <p:spTgt spid="7186"/>
                                        </p:tgtEl>
                                        <p:attrNameLst>
                                          <p:attrName>ppt_x</p:attrName>
                                        </p:attrNameLst>
                                      </p:cBhvr>
                                      <p:tavLst>
                                        <p:tav tm="0">
                                          <p:val>
                                            <p:strVal val="0-#ppt_w/2"/>
                                          </p:val>
                                        </p:tav>
                                        <p:tav tm="100000">
                                          <p:val>
                                            <p:strVal val="#ppt_x"/>
                                          </p:val>
                                        </p:tav>
                                      </p:tavLst>
                                    </p:anim>
                                    <p:anim calcmode="lin" valueType="num">
                                      <p:cBhvr additive="base">
                                        <p:cTn id="62" dur="500" fill="hold"/>
                                        <p:tgtEl>
                                          <p:spTgt spid="718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187"/>
                                        </p:tgtEl>
                                        <p:attrNameLst>
                                          <p:attrName>style.visibility</p:attrName>
                                        </p:attrNameLst>
                                      </p:cBhvr>
                                      <p:to>
                                        <p:strVal val="visible"/>
                                      </p:to>
                                    </p:set>
                                    <p:anim calcmode="lin" valueType="num">
                                      <p:cBhvr additive="base">
                                        <p:cTn id="67" dur="500" fill="hold"/>
                                        <p:tgtEl>
                                          <p:spTgt spid="7187"/>
                                        </p:tgtEl>
                                        <p:attrNameLst>
                                          <p:attrName>ppt_x</p:attrName>
                                        </p:attrNameLst>
                                      </p:cBhvr>
                                      <p:tavLst>
                                        <p:tav tm="0">
                                          <p:val>
                                            <p:strVal val="0-#ppt_w/2"/>
                                          </p:val>
                                        </p:tav>
                                        <p:tav tm="100000">
                                          <p:val>
                                            <p:strVal val="#ppt_x"/>
                                          </p:val>
                                        </p:tav>
                                      </p:tavLst>
                                    </p:anim>
                                    <p:anim calcmode="lin" valueType="num">
                                      <p:cBhvr additive="base">
                                        <p:cTn id="68" dur="500" fill="hold"/>
                                        <p:tgtEl>
                                          <p:spTgt spid="7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4" grpId="0" autoUpdateAnimBg="0"/>
      <p:bldP spid="7178" grpId="0" animBg="1"/>
      <p:bldP spid="7179" grpId="0" animBg="1" autoUpdateAnimBg="0"/>
      <p:bldP spid="7180" grpId="0" animBg="1"/>
      <p:bldP spid="7181" grpId="0" autoUpdateAnimBg="0"/>
      <p:bldP spid="7182" grpId="0" autoUpdateAnimBg="0"/>
      <p:bldP spid="7183" grpId="0" autoUpdateAnimBg="0"/>
      <p:bldP spid="71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304800" y="5334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6148" name="Text Box 5"/>
          <p:cNvSpPr txBox="1">
            <a:spLocks noChangeArrowheads="1"/>
          </p:cNvSpPr>
          <p:nvPr/>
        </p:nvSpPr>
        <p:spPr bwMode="auto">
          <a:xfrm>
            <a:off x="212725" y="879475"/>
            <a:ext cx="6721475" cy="396875"/>
          </a:xfrm>
          <a:prstGeom prst="rect">
            <a:avLst/>
          </a:prstGeom>
          <a:noFill/>
          <a:ln w="9525">
            <a:noFill/>
            <a:miter lim="800000"/>
            <a:headEnd/>
            <a:tailEnd/>
          </a:ln>
        </p:spPr>
        <p:txBody>
          <a:bodyPr>
            <a:spAutoFit/>
          </a:bodyPr>
          <a:lstStyle/>
          <a:p>
            <a:r>
              <a:rPr lang="en-US" sz="2000" b="0" u="none"/>
              <a:t>I.  GEOGRAPHY</a:t>
            </a:r>
          </a:p>
        </p:txBody>
      </p:sp>
      <p:sp>
        <p:nvSpPr>
          <p:cNvPr id="6149" name="Text Box 8"/>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6150" name="Picture 9" descr="http://home.cfl.rr.com/crossland/mesopotamia_map.gif"/>
          <p:cNvPicPr>
            <a:picLocks noChangeAspect="1" noChangeArrowheads="1"/>
          </p:cNvPicPr>
          <p:nvPr/>
        </p:nvPicPr>
        <p:blipFill>
          <a:blip r:embed="rId3" cstate="print"/>
          <a:srcRect/>
          <a:stretch>
            <a:fillRect/>
          </a:stretch>
        </p:blipFill>
        <p:spPr bwMode="auto">
          <a:xfrm>
            <a:off x="2133600" y="4038600"/>
            <a:ext cx="7086600" cy="4535488"/>
          </a:xfrm>
          <a:prstGeom prst="rect">
            <a:avLst/>
          </a:prstGeom>
          <a:noFill/>
          <a:ln w="9525">
            <a:noFill/>
            <a:miter lim="800000"/>
            <a:headEnd/>
            <a:tailEnd/>
          </a:ln>
        </p:spPr>
      </p:pic>
      <p:sp>
        <p:nvSpPr>
          <p:cNvPr id="6151" name="Text Box 15"/>
          <p:cNvSpPr txBox="1">
            <a:spLocks noChangeArrowheads="1"/>
          </p:cNvSpPr>
          <p:nvPr/>
        </p:nvSpPr>
        <p:spPr bwMode="auto">
          <a:xfrm>
            <a:off x="609600" y="1295400"/>
            <a:ext cx="6477000" cy="1311275"/>
          </a:xfrm>
          <a:prstGeom prst="rect">
            <a:avLst/>
          </a:prstGeom>
          <a:noFill/>
          <a:ln w="9525">
            <a:noFill/>
            <a:miter lim="800000"/>
            <a:headEnd/>
            <a:tailEnd/>
          </a:ln>
        </p:spPr>
        <p:txBody>
          <a:bodyPr>
            <a:spAutoFit/>
          </a:bodyPr>
          <a:lstStyle/>
          <a:p>
            <a:r>
              <a:rPr lang="en-US" sz="2000" b="0" u="none"/>
              <a:t>3.  Because of this region’s shape and the richness of it’s soil,</a:t>
            </a:r>
          </a:p>
          <a:p>
            <a:r>
              <a:rPr lang="en-US" sz="2000" b="0" u="none"/>
              <a:t>      it is called the </a:t>
            </a:r>
            <a:r>
              <a:rPr lang="en-US" sz="2000" b="0">
                <a:solidFill>
                  <a:srgbClr val="CC3300"/>
                </a:solidFill>
              </a:rPr>
              <a:t>Fertile Crescent</a:t>
            </a:r>
            <a:r>
              <a:rPr lang="en-US" sz="2000" b="0" u="none"/>
              <a:t>.</a:t>
            </a:r>
          </a:p>
          <a:p>
            <a:r>
              <a:rPr lang="en-US" sz="2000" b="0" u="none"/>
              <a:t>        - the rivers flood at least once a year, </a:t>
            </a:r>
          </a:p>
          <a:p>
            <a:r>
              <a:rPr lang="en-US" sz="2000" b="0" u="none"/>
              <a:t>             leaving a thick bed of mud called </a:t>
            </a:r>
            <a:r>
              <a:rPr lang="en-US" sz="2000" b="0">
                <a:solidFill>
                  <a:srgbClr val="CC3300"/>
                </a:solidFill>
              </a:rPr>
              <a:t>silt</a:t>
            </a:r>
            <a:r>
              <a:rPr lang="en-US" sz="2000" b="0" u="none"/>
              <a:t>.</a:t>
            </a:r>
          </a:p>
        </p:txBody>
      </p:sp>
      <p:sp>
        <p:nvSpPr>
          <p:cNvPr id="6152" name="Freeform 18"/>
          <p:cNvSpPr>
            <a:spLocks/>
          </p:cNvSpPr>
          <p:nvPr/>
        </p:nvSpPr>
        <p:spPr bwMode="auto">
          <a:xfrm>
            <a:off x="1922463" y="3824288"/>
            <a:ext cx="3692525" cy="3348037"/>
          </a:xfrm>
          <a:custGeom>
            <a:avLst/>
            <a:gdLst>
              <a:gd name="T0" fmla="*/ 2290 w 2326"/>
              <a:gd name="T1" fmla="*/ 1686 h 2109"/>
              <a:gd name="T2" fmla="*/ 2191 w 2326"/>
              <a:gd name="T3" fmla="*/ 1551 h 2109"/>
              <a:gd name="T4" fmla="*/ 2119 w 2326"/>
              <a:gd name="T5" fmla="*/ 1443 h 2109"/>
              <a:gd name="T6" fmla="*/ 2101 w 2326"/>
              <a:gd name="T7" fmla="*/ 1389 h 2109"/>
              <a:gd name="T8" fmla="*/ 2047 w 2326"/>
              <a:gd name="T9" fmla="*/ 1272 h 2109"/>
              <a:gd name="T10" fmla="*/ 2002 w 2326"/>
              <a:gd name="T11" fmla="*/ 1065 h 2109"/>
              <a:gd name="T12" fmla="*/ 1984 w 2326"/>
              <a:gd name="T13" fmla="*/ 1011 h 2109"/>
              <a:gd name="T14" fmla="*/ 1975 w 2326"/>
              <a:gd name="T15" fmla="*/ 984 h 2109"/>
              <a:gd name="T16" fmla="*/ 1993 w 2326"/>
              <a:gd name="T17" fmla="*/ 894 h 2109"/>
              <a:gd name="T18" fmla="*/ 1984 w 2326"/>
              <a:gd name="T19" fmla="*/ 813 h 2109"/>
              <a:gd name="T20" fmla="*/ 1948 w 2326"/>
              <a:gd name="T21" fmla="*/ 696 h 2109"/>
              <a:gd name="T22" fmla="*/ 1921 w 2326"/>
              <a:gd name="T23" fmla="*/ 678 h 2109"/>
              <a:gd name="T24" fmla="*/ 1759 w 2326"/>
              <a:gd name="T25" fmla="*/ 624 h 2109"/>
              <a:gd name="T26" fmla="*/ 1705 w 2326"/>
              <a:gd name="T27" fmla="*/ 552 h 2109"/>
              <a:gd name="T28" fmla="*/ 1714 w 2326"/>
              <a:gd name="T29" fmla="*/ 471 h 2109"/>
              <a:gd name="T30" fmla="*/ 1687 w 2326"/>
              <a:gd name="T31" fmla="*/ 381 h 2109"/>
              <a:gd name="T32" fmla="*/ 1660 w 2326"/>
              <a:gd name="T33" fmla="*/ 372 h 2109"/>
              <a:gd name="T34" fmla="*/ 1588 w 2326"/>
              <a:gd name="T35" fmla="*/ 435 h 2109"/>
              <a:gd name="T36" fmla="*/ 1435 w 2326"/>
              <a:gd name="T37" fmla="*/ 399 h 2109"/>
              <a:gd name="T38" fmla="*/ 1399 w 2326"/>
              <a:gd name="T39" fmla="*/ 345 h 2109"/>
              <a:gd name="T40" fmla="*/ 1417 w 2326"/>
              <a:gd name="T41" fmla="*/ 192 h 2109"/>
              <a:gd name="T42" fmla="*/ 1372 w 2326"/>
              <a:gd name="T43" fmla="*/ 111 h 2109"/>
              <a:gd name="T44" fmla="*/ 1273 w 2326"/>
              <a:gd name="T45" fmla="*/ 84 h 2109"/>
              <a:gd name="T46" fmla="*/ 1120 w 2326"/>
              <a:gd name="T47" fmla="*/ 39 h 2109"/>
              <a:gd name="T48" fmla="*/ 571 w 2326"/>
              <a:gd name="T49" fmla="*/ 3 h 2109"/>
              <a:gd name="T50" fmla="*/ 94 w 2326"/>
              <a:gd name="T51" fmla="*/ 30 h 2109"/>
              <a:gd name="T52" fmla="*/ 4 w 2326"/>
              <a:gd name="T53" fmla="*/ 255 h 2109"/>
              <a:gd name="T54" fmla="*/ 13 w 2326"/>
              <a:gd name="T55" fmla="*/ 903 h 2109"/>
              <a:gd name="T56" fmla="*/ 22 w 2326"/>
              <a:gd name="T57" fmla="*/ 1686 h 2109"/>
              <a:gd name="T58" fmla="*/ 40 w 2326"/>
              <a:gd name="T59" fmla="*/ 1938 h 2109"/>
              <a:gd name="T60" fmla="*/ 85 w 2326"/>
              <a:gd name="T61" fmla="*/ 1983 h 2109"/>
              <a:gd name="T62" fmla="*/ 301 w 2326"/>
              <a:gd name="T63" fmla="*/ 2109 h 2109"/>
              <a:gd name="T64" fmla="*/ 1642 w 2326"/>
              <a:gd name="T65" fmla="*/ 2073 h 2109"/>
              <a:gd name="T66" fmla="*/ 2020 w 2326"/>
              <a:gd name="T67" fmla="*/ 1992 h 2109"/>
              <a:gd name="T68" fmla="*/ 2263 w 2326"/>
              <a:gd name="T69" fmla="*/ 1884 h 2109"/>
              <a:gd name="T70" fmla="*/ 2326 w 2326"/>
              <a:gd name="T71" fmla="*/ 1767 h 2109"/>
              <a:gd name="T72" fmla="*/ 2290 w 2326"/>
              <a:gd name="T73" fmla="*/ 1686 h 2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6"/>
              <a:gd name="T112" fmla="*/ 0 h 2109"/>
              <a:gd name="T113" fmla="*/ 2326 w 2326"/>
              <a:gd name="T114" fmla="*/ 2109 h 2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6" h="2109">
                <a:moveTo>
                  <a:pt x="2290" y="1686"/>
                </a:moveTo>
                <a:cubicBezTo>
                  <a:pt x="2266" y="1615"/>
                  <a:pt x="2246" y="1606"/>
                  <a:pt x="2191" y="1551"/>
                </a:cubicBezTo>
                <a:cubicBezTo>
                  <a:pt x="2165" y="1525"/>
                  <a:pt x="2141" y="1475"/>
                  <a:pt x="2119" y="1443"/>
                </a:cubicBezTo>
                <a:cubicBezTo>
                  <a:pt x="2108" y="1427"/>
                  <a:pt x="2112" y="1405"/>
                  <a:pt x="2101" y="1389"/>
                </a:cubicBezTo>
                <a:cubicBezTo>
                  <a:pt x="2078" y="1355"/>
                  <a:pt x="2057" y="1312"/>
                  <a:pt x="2047" y="1272"/>
                </a:cubicBezTo>
                <a:cubicBezTo>
                  <a:pt x="2030" y="1204"/>
                  <a:pt x="2022" y="1133"/>
                  <a:pt x="2002" y="1065"/>
                </a:cubicBezTo>
                <a:cubicBezTo>
                  <a:pt x="1997" y="1047"/>
                  <a:pt x="1990" y="1029"/>
                  <a:pt x="1984" y="1011"/>
                </a:cubicBezTo>
                <a:cubicBezTo>
                  <a:pt x="1981" y="1002"/>
                  <a:pt x="1975" y="984"/>
                  <a:pt x="1975" y="984"/>
                </a:cubicBezTo>
                <a:cubicBezTo>
                  <a:pt x="1980" y="954"/>
                  <a:pt x="1993" y="925"/>
                  <a:pt x="1993" y="894"/>
                </a:cubicBezTo>
                <a:cubicBezTo>
                  <a:pt x="1993" y="867"/>
                  <a:pt x="1988" y="840"/>
                  <a:pt x="1984" y="813"/>
                </a:cubicBezTo>
                <a:cubicBezTo>
                  <a:pt x="1978" y="773"/>
                  <a:pt x="1961" y="734"/>
                  <a:pt x="1948" y="696"/>
                </a:cubicBezTo>
                <a:cubicBezTo>
                  <a:pt x="1945" y="686"/>
                  <a:pt x="1931" y="682"/>
                  <a:pt x="1921" y="678"/>
                </a:cubicBezTo>
                <a:cubicBezTo>
                  <a:pt x="1866" y="654"/>
                  <a:pt x="1809" y="658"/>
                  <a:pt x="1759" y="624"/>
                </a:cubicBezTo>
                <a:cubicBezTo>
                  <a:pt x="1747" y="588"/>
                  <a:pt x="1736" y="573"/>
                  <a:pt x="1705" y="552"/>
                </a:cubicBezTo>
                <a:cubicBezTo>
                  <a:pt x="1678" y="511"/>
                  <a:pt x="1688" y="510"/>
                  <a:pt x="1714" y="471"/>
                </a:cubicBezTo>
                <a:cubicBezTo>
                  <a:pt x="1708" y="453"/>
                  <a:pt x="1697" y="391"/>
                  <a:pt x="1687" y="381"/>
                </a:cubicBezTo>
                <a:cubicBezTo>
                  <a:pt x="1680" y="374"/>
                  <a:pt x="1669" y="375"/>
                  <a:pt x="1660" y="372"/>
                </a:cubicBezTo>
                <a:cubicBezTo>
                  <a:pt x="1639" y="404"/>
                  <a:pt x="1625" y="423"/>
                  <a:pt x="1588" y="435"/>
                </a:cubicBezTo>
                <a:cubicBezTo>
                  <a:pt x="1535" y="427"/>
                  <a:pt x="1487" y="412"/>
                  <a:pt x="1435" y="399"/>
                </a:cubicBezTo>
                <a:cubicBezTo>
                  <a:pt x="1423" y="381"/>
                  <a:pt x="1396" y="366"/>
                  <a:pt x="1399" y="345"/>
                </a:cubicBezTo>
                <a:cubicBezTo>
                  <a:pt x="1411" y="246"/>
                  <a:pt x="1405" y="297"/>
                  <a:pt x="1417" y="192"/>
                </a:cubicBezTo>
                <a:cubicBezTo>
                  <a:pt x="1404" y="173"/>
                  <a:pt x="1392" y="123"/>
                  <a:pt x="1372" y="111"/>
                </a:cubicBezTo>
                <a:cubicBezTo>
                  <a:pt x="1344" y="93"/>
                  <a:pt x="1304" y="92"/>
                  <a:pt x="1273" y="84"/>
                </a:cubicBezTo>
                <a:cubicBezTo>
                  <a:pt x="1221" y="70"/>
                  <a:pt x="1172" y="51"/>
                  <a:pt x="1120" y="39"/>
                </a:cubicBezTo>
                <a:cubicBezTo>
                  <a:pt x="943" y="0"/>
                  <a:pt x="748" y="8"/>
                  <a:pt x="571" y="3"/>
                </a:cubicBezTo>
                <a:cubicBezTo>
                  <a:pt x="407" y="8"/>
                  <a:pt x="255" y="18"/>
                  <a:pt x="94" y="30"/>
                </a:cubicBezTo>
                <a:cubicBezTo>
                  <a:pt x="7" y="59"/>
                  <a:pt x="12" y="180"/>
                  <a:pt x="4" y="255"/>
                </a:cubicBezTo>
                <a:cubicBezTo>
                  <a:pt x="9" y="471"/>
                  <a:pt x="0" y="688"/>
                  <a:pt x="13" y="903"/>
                </a:cubicBezTo>
                <a:cubicBezTo>
                  <a:pt x="16" y="1164"/>
                  <a:pt x="17" y="1425"/>
                  <a:pt x="22" y="1686"/>
                </a:cubicBezTo>
                <a:cubicBezTo>
                  <a:pt x="24" y="1770"/>
                  <a:pt x="16" y="1857"/>
                  <a:pt x="40" y="1938"/>
                </a:cubicBezTo>
                <a:cubicBezTo>
                  <a:pt x="50" y="1972"/>
                  <a:pt x="63" y="1961"/>
                  <a:pt x="85" y="1983"/>
                </a:cubicBezTo>
                <a:cubicBezTo>
                  <a:pt x="153" y="2051"/>
                  <a:pt x="205" y="2090"/>
                  <a:pt x="301" y="2109"/>
                </a:cubicBezTo>
                <a:cubicBezTo>
                  <a:pt x="753" y="2105"/>
                  <a:pt x="1194" y="2107"/>
                  <a:pt x="1642" y="2073"/>
                </a:cubicBezTo>
                <a:cubicBezTo>
                  <a:pt x="1766" y="2052"/>
                  <a:pt x="1902" y="2039"/>
                  <a:pt x="2020" y="1992"/>
                </a:cubicBezTo>
                <a:cubicBezTo>
                  <a:pt x="2102" y="1959"/>
                  <a:pt x="2179" y="1912"/>
                  <a:pt x="2263" y="1884"/>
                </a:cubicBezTo>
                <a:cubicBezTo>
                  <a:pt x="2301" y="1846"/>
                  <a:pt x="2309" y="1817"/>
                  <a:pt x="2326" y="1767"/>
                </a:cubicBezTo>
                <a:cubicBezTo>
                  <a:pt x="2322" y="1749"/>
                  <a:pt x="2320" y="1656"/>
                  <a:pt x="2290" y="1686"/>
                </a:cubicBezTo>
                <a:close/>
              </a:path>
            </a:pathLst>
          </a:custGeom>
          <a:solidFill>
            <a:schemeClr val="bg1"/>
          </a:solidFill>
          <a:ln w="9525">
            <a:noFill/>
            <a:round/>
            <a:headEnd/>
            <a:tailEnd/>
          </a:ln>
        </p:spPr>
        <p:txBody>
          <a:bodyPr/>
          <a:lstStyle/>
          <a:p>
            <a:endParaRPr lang="en-US"/>
          </a:p>
        </p:txBody>
      </p:sp>
      <p:sp>
        <p:nvSpPr>
          <p:cNvPr id="8211" name="Text Box 19"/>
          <p:cNvSpPr txBox="1">
            <a:spLocks noChangeArrowheads="1"/>
          </p:cNvSpPr>
          <p:nvPr/>
        </p:nvSpPr>
        <p:spPr bwMode="auto">
          <a:xfrm>
            <a:off x="152400" y="2590800"/>
            <a:ext cx="7086600" cy="366713"/>
          </a:xfrm>
          <a:prstGeom prst="rect">
            <a:avLst/>
          </a:prstGeom>
          <a:noFill/>
          <a:ln w="9525">
            <a:noFill/>
            <a:miter lim="800000"/>
            <a:headEnd/>
            <a:tailEnd/>
          </a:ln>
        </p:spPr>
        <p:txBody>
          <a:bodyPr>
            <a:spAutoFit/>
          </a:bodyPr>
          <a:lstStyle/>
          <a:p>
            <a:r>
              <a:rPr lang="en-US">
                <a:solidFill>
                  <a:schemeClr val="accent2"/>
                </a:solidFill>
              </a:rPr>
              <a:t>Sumerians</a:t>
            </a:r>
            <a:r>
              <a:rPr lang="en-US" u="none"/>
              <a:t> were first to settle in this region, attracted by the rich soil.</a:t>
            </a:r>
            <a:endParaRPr lang="en-US"/>
          </a:p>
        </p:txBody>
      </p:sp>
      <p:sp>
        <p:nvSpPr>
          <p:cNvPr id="8212" name="Oval 20"/>
          <p:cNvSpPr>
            <a:spLocks noChangeArrowheads="1"/>
          </p:cNvSpPr>
          <p:nvPr/>
        </p:nvSpPr>
        <p:spPr bwMode="auto">
          <a:xfrm>
            <a:off x="5638800" y="5410200"/>
            <a:ext cx="2286000" cy="1447800"/>
          </a:xfrm>
          <a:prstGeom prst="ellipse">
            <a:avLst/>
          </a:prstGeom>
          <a:noFill/>
          <a:ln w="28575">
            <a:solidFill>
              <a:srgbClr val="CC3300"/>
            </a:solidFill>
            <a:round/>
            <a:headEnd/>
            <a:tailEnd/>
          </a:ln>
        </p:spPr>
        <p:txBody>
          <a:bodyPr wrap="none" anchor="ctr"/>
          <a:lstStyle/>
          <a:p>
            <a:endParaRPr lang="en-US"/>
          </a:p>
        </p:txBody>
      </p:sp>
      <p:sp>
        <p:nvSpPr>
          <p:cNvPr id="8213" name="Text Box 21"/>
          <p:cNvSpPr txBox="1">
            <a:spLocks noChangeArrowheads="1"/>
          </p:cNvSpPr>
          <p:nvPr/>
        </p:nvSpPr>
        <p:spPr bwMode="auto">
          <a:xfrm>
            <a:off x="381000" y="2895600"/>
            <a:ext cx="7254875" cy="396875"/>
          </a:xfrm>
          <a:prstGeom prst="rect">
            <a:avLst/>
          </a:prstGeom>
          <a:noFill/>
          <a:ln w="9525">
            <a:noFill/>
            <a:miter lim="800000"/>
            <a:headEnd/>
            <a:tailEnd/>
          </a:ln>
        </p:spPr>
        <p:txBody>
          <a:bodyPr>
            <a:spAutoFit/>
          </a:bodyPr>
          <a:lstStyle/>
          <a:p>
            <a:r>
              <a:rPr lang="en-US" sz="2000" b="0" u="none"/>
              <a:t>B.  Three Disadvantages / Environmental Challenges</a:t>
            </a:r>
          </a:p>
        </p:txBody>
      </p:sp>
      <p:sp>
        <p:nvSpPr>
          <p:cNvPr id="8214" name="Text Box 22"/>
          <p:cNvSpPr txBox="1">
            <a:spLocks noChangeArrowheads="1"/>
          </p:cNvSpPr>
          <p:nvPr/>
        </p:nvSpPr>
        <p:spPr bwMode="auto">
          <a:xfrm>
            <a:off x="746125" y="3165475"/>
            <a:ext cx="7407275" cy="396875"/>
          </a:xfrm>
          <a:prstGeom prst="rect">
            <a:avLst/>
          </a:prstGeom>
          <a:noFill/>
          <a:ln w="9525">
            <a:noFill/>
            <a:miter lim="800000"/>
            <a:headEnd/>
            <a:tailEnd/>
          </a:ln>
        </p:spPr>
        <p:txBody>
          <a:bodyPr>
            <a:spAutoFit/>
          </a:bodyPr>
          <a:lstStyle/>
          <a:p>
            <a:r>
              <a:rPr lang="en-US" sz="2000" b="0" u="none"/>
              <a:t>1. </a:t>
            </a:r>
            <a:r>
              <a:rPr lang="en-US" sz="2000" b="0"/>
              <a:t>Unpredictable flooding</a:t>
            </a:r>
            <a:r>
              <a:rPr lang="en-US" sz="2000" b="0" u="none"/>
              <a:t> / dry summer months</a:t>
            </a:r>
          </a:p>
        </p:txBody>
      </p:sp>
      <p:sp>
        <p:nvSpPr>
          <p:cNvPr id="6157" name="Freeform 25"/>
          <p:cNvSpPr>
            <a:spLocks/>
          </p:cNvSpPr>
          <p:nvPr/>
        </p:nvSpPr>
        <p:spPr bwMode="auto">
          <a:xfrm>
            <a:off x="3821113" y="3771900"/>
            <a:ext cx="3581400" cy="884238"/>
          </a:xfrm>
          <a:custGeom>
            <a:avLst/>
            <a:gdLst>
              <a:gd name="T0" fmla="*/ 329 w 2256"/>
              <a:gd name="T1" fmla="*/ 549 h 557"/>
              <a:gd name="T2" fmla="*/ 590 w 2256"/>
              <a:gd name="T3" fmla="*/ 468 h 557"/>
              <a:gd name="T4" fmla="*/ 707 w 2256"/>
              <a:gd name="T5" fmla="*/ 441 h 557"/>
              <a:gd name="T6" fmla="*/ 1166 w 2256"/>
              <a:gd name="T7" fmla="*/ 396 h 557"/>
              <a:gd name="T8" fmla="*/ 1256 w 2256"/>
              <a:gd name="T9" fmla="*/ 369 h 557"/>
              <a:gd name="T10" fmla="*/ 1355 w 2256"/>
              <a:gd name="T11" fmla="*/ 333 h 557"/>
              <a:gd name="T12" fmla="*/ 1490 w 2256"/>
              <a:gd name="T13" fmla="*/ 324 h 557"/>
              <a:gd name="T14" fmla="*/ 1841 w 2256"/>
              <a:gd name="T15" fmla="*/ 315 h 557"/>
              <a:gd name="T16" fmla="*/ 2174 w 2256"/>
              <a:gd name="T17" fmla="*/ 279 h 557"/>
              <a:gd name="T18" fmla="*/ 2210 w 2256"/>
              <a:gd name="T19" fmla="*/ 225 h 557"/>
              <a:gd name="T20" fmla="*/ 2228 w 2256"/>
              <a:gd name="T21" fmla="*/ 198 h 557"/>
              <a:gd name="T22" fmla="*/ 2201 w 2256"/>
              <a:gd name="T23" fmla="*/ 99 h 557"/>
              <a:gd name="T24" fmla="*/ 1814 w 2256"/>
              <a:gd name="T25" fmla="*/ 90 h 557"/>
              <a:gd name="T26" fmla="*/ 1490 w 2256"/>
              <a:gd name="T27" fmla="*/ 45 h 557"/>
              <a:gd name="T28" fmla="*/ 1355 w 2256"/>
              <a:gd name="T29" fmla="*/ 27 h 557"/>
              <a:gd name="T30" fmla="*/ 1211 w 2256"/>
              <a:gd name="T31" fmla="*/ 0 h 557"/>
              <a:gd name="T32" fmla="*/ 518 w 2256"/>
              <a:gd name="T33" fmla="*/ 72 h 557"/>
              <a:gd name="T34" fmla="*/ 50 w 2256"/>
              <a:gd name="T35" fmla="*/ 126 h 557"/>
              <a:gd name="T36" fmla="*/ 95 w 2256"/>
              <a:gd name="T37" fmla="*/ 297 h 557"/>
              <a:gd name="T38" fmla="*/ 311 w 2256"/>
              <a:gd name="T39" fmla="*/ 441 h 557"/>
              <a:gd name="T40" fmla="*/ 338 w 2256"/>
              <a:gd name="T41" fmla="*/ 522 h 557"/>
              <a:gd name="T42" fmla="*/ 356 w 2256"/>
              <a:gd name="T43" fmla="*/ 549 h 557"/>
              <a:gd name="T44" fmla="*/ 329 w 2256"/>
              <a:gd name="T45" fmla="*/ 540 h 557"/>
              <a:gd name="T46" fmla="*/ 329 w 2256"/>
              <a:gd name="T47" fmla="*/ 549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557"/>
              <a:gd name="T74" fmla="*/ 2256 w 2256"/>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557">
                <a:moveTo>
                  <a:pt x="329" y="549"/>
                </a:moveTo>
                <a:cubicBezTo>
                  <a:pt x="407" y="497"/>
                  <a:pt x="499" y="486"/>
                  <a:pt x="590" y="468"/>
                </a:cubicBezTo>
                <a:cubicBezTo>
                  <a:pt x="629" y="460"/>
                  <a:pt x="667" y="448"/>
                  <a:pt x="707" y="441"/>
                </a:cubicBezTo>
                <a:cubicBezTo>
                  <a:pt x="857" y="462"/>
                  <a:pt x="1016" y="415"/>
                  <a:pt x="1166" y="396"/>
                </a:cubicBezTo>
                <a:cubicBezTo>
                  <a:pt x="1196" y="386"/>
                  <a:pt x="1227" y="380"/>
                  <a:pt x="1256" y="369"/>
                </a:cubicBezTo>
                <a:cubicBezTo>
                  <a:pt x="1290" y="356"/>
                  <a:pt x="1318" y="337"/>
                  <a:pt x="1355" y="333"/>
                </a:cubicBezTo>
                <a:cubicBezTo>
                  <a:pt x="1400" y="328"/>
                  <a:pt x="1445" y="327"/>
                  <a:pt x="1490" y="324"/>
                </a:cubicBezTo>
                <a:cubicBezTo>
                  <a:pt x="1611" y="294"/>
                  <a:pt x="1709" y="310"/>
                  <a:pt x="1841" y="315"/>
                </a:cubicBezTo>
                <a:cubicBezTo>
                  <a:pt x="1938" y="310"/>
                  <a:pt x="2084" y="324"/>
                  <a:pt x="2174" y="279"/>
                </a:cubicBezTo>
                <a:cubicBezTo>
                  <a:pt x="2186" y="261"/>
                  <a:pt x="2198" y="243"/>
                  <a:pt x="2210" y="225"/>
                </a:cubicBezTo>
                <a:cubicBezTo>
                  <a:pt x="2216" y="216"/>
                  <a:pt x="2228" y="198"/>
                  <a:pt x="2228" y="198"/>
                </a:cubicBezTo>
                <a:cubicBezTo>
                  <a:pt x="2236" y="143"/>
                  <a:pt x="2256" y="117"/>
                  <a:pt x="2201" y="99"/>
                </a:cubicBezTo>
                <a:cubicBezTo>
                  <a:pt x="2072" y="112"/>
                  <a:pt x="1944" y="96"/>
                  <a:pt x="1814" y="90"/>
                </a:cubicBezTo>
                <a:cubicBezTo>
                  <a:pt x="1705" y="78"/>
                  <a:pt x="1598" y="57"/>
                  <a:pt x="1490" y="45"/>
                </a:cubicBezTo>
                <a:cubicBezTo>
                  <a:pt x="1407" y="24"/>
                  <a:pt x="1507" y="47"/>
                  <a:pt x="1355" y="27"/>
                </a:cubicBezTo>
                <a:cubicBezTo>
                  <a:pt x="1307" y="21"/>
                  <a:pt x="1259" y="7"/>
                  <a:pt x="1211" y="0"/>
                </a:cubicBezTo>
                <a:cubicBezTo>
                  <a:pt x="979" y="12"/>
                  <a:pt x="749" y="48"/>
                  <a:pt x="518" y="72"/>
                </a:cubicBezTo>
                <a:cubicBezTo>
                  <a:pt x="365" y="88"/>
                  <a:pt x="198" y="77"/>
                  <a:pt x="50" y="126"/>
                </a:cubicBezTo>
                <a:cubicBezTo>
                  <a:pt x="0" y="201"/>
                  <a:pt x="36" y="238"/>
                  <a:pt x="95" y="297"/>
                </a:cubicBezTo>
                <a:cubicBezTo>
                  <a:pt x="159" y="361"/>
                  <a:pt x="248" y="378"/>
                  <a:pt x="311" y="441"/>
                </a:cubicBezTo>
                <a:cubicBezTo>
                  <a:pt x="320" y="468"/>
                  <a:pt x="329" y="495"/>
                  <a:pt x="338" y="522"/>
                </a:cubicBezTo>
                <a:cubicBezTo>
                  <a:pt x="341" y="532"/>
                  <a:pt x="361" y="539"/>
                  <a:pt x="356" y="549"/>
                </a:cubicBezTo>
                <a:cubicBezTo>
                  <a:pt x="352" y="557"/>
                  <a:pt x="338" y="540"/>
                  <a:pt x="329" y="540"/>
                </a:cubicBezTo>
                <a:cubicBezTo>
                  <a:pt x="326" y="540"/>
                  <a:pt x="329" y="546"/>
                  <a:pt x="329" y="549"/>
                </a:cubicBezTo>
                <a:close/>
              </a:path>
            </a:pathLst>
          </a:custGeom>
          <a:solidFill>
            <a:schemeClr val="bg1"/>
          </a:solidFill>
          <a:ln w="9525">
            <a:noFill/>
            <a:round/>
            <a:headEnd/>
            <a:tailEnd/>
          </a:ln>
        </p:spPr>
        <p:txBody>
          <a:bodyPr/>
          <a:lstStyle/>
          <a:p>
            <a:endParaRPr lang="en-US"/>
          </a:p>
        </p:txBody>
      </p:sp>
      <p:sp>
        <p:nvSpPr>
          <p:cNvPr id="8218" name="Text Box 26"/>
          <p:cNvSpPr txBox="1">
            <a:spLocks noChangeArrowheads="1"/>
          </p:cNvSpPr>
          <p:nvPr/>
        </p:nvSpPr>
        <p:spPr bwMode="auto">
          <a:xfrm>
            <a:off x="762000" y="3505200"/>
            <a:ext cx="7407275" cy="701675"/>
          </a:xfrm>
          <a:prstGeom prst="rect">
            <a:avLst/>
          </a:prstGeom>
          <a:noFill/>
          <a:ln w="9525">
            <a:noFill/>
            <a:miter lim="800000"/>
            <a:headEnd/>
            <a:tailEnd/>
          </a:ln>
        </p:spPr>
        <p:txBody>
          <a:bodyPr>
            <a:spAutoFit/>
          </a:bodyPr>
          <a:lstStyle/>
          <a:p>
            <a:r>
              <a:rPr lang="en-US" sz="2000" b="0" u="none"/>
              <a:t>2. </a:t>
            </a:r>
            <a:r>
              <a:rPr lang="en-US" sz="2000" b="0"/>
              <a:t>No natural barriers</a:t>
            </a:r>
            <a:r>
              <a:rPr lang="en-US" sz="2000" b="0" u="none"/>
              <a:t> for protection</a:t>
            </a:r>
          </a:p>
          <a:p>
            <a:r>
              <a:rPr lang="en-US" sz="2000" b="0" u="none"/>
              <a:t>      - small villages lying in open plain were defenseless</a:t>
            </a:r>
          </a:p>
        </p:txBody>
      </p:sp>
      <p:sp>
        <p:nvSpPr>
          <p:cNvPr id="8219" name="Text Box 27"/>
          <p:cNvSpPr txBox="1">
            <a:spLocks noChangeArrowheads="1"/>
          </p:cNvSpPr>
          <p:nvPr/>
        </p:nvSpPr>
        <p:spPr bwMode="auto">
          <a:xfrm>
            <a:off x="762000" y="4114800"/>
            <a:ext cx="7407275" cy="701675"/>
          </a:xfrm>
          <a:prstGeom prst="rect">
            <a:avLst/>
          </a:prstGeom>
          <a:noFill/>
          <a:ln w="9525">
            <a:noFill/>
            <a:miter lim="800000"/>
            <a:headEnd/>
            <a:tailEnd/>
          </a:ln>
        </p:spPr>
        <p:txBody>
          <a:bodyPr>
            <a:spAutoFit/>
          </a:bodyPr>
          <a:lstStyle/>
          <a:p>
            <a:r>
              <a:rPr lang="en-US" sz="2000" b="0" u="none"/>
              <a:t>3. </a:t>
            </a:r>
            <a:r>
              <a:rPr lang="en-US" sz="2000" b="0"/>
              <a:t>Limited natural resources</a:t>
            </a:r>
            <a:endParaRPr lang="en-US" sz="2000" b="0" u="none"/>
          </a:p>
          <a:p>
            <a:r>
              <a:rPr lang="en-US" sz="2000" b="0" u="none"/>
              <a:t>      - stone, wood, metal</a:t>
            </a:r>
          </a:p>
        </p:txBody>
      </p:sp>
      <p:sp>
        <p:nvSpPr>
          <p:cNvPr id="6160" name="Text Box 28"/>
          <p:cNvSpPr txBox="1">
            <a:spLocks noChangeArrowheads="1"/>
          </p:cNvSpPr>
          <p:nvPr/>
        </p:nvSpPr>
        <p:spPr bwMode="auto">
          <a:xfrm>
            <a:off x="-76200" y="6629400"/>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8211"/>
                                        </p:tgtEl>
                                        <p:attrNameLst>
                                          <p:attrName>style.visibility</p:attrName>
                                        </p:attrNameLst>
                                      </p:cBhvr>
                                      <p:to>
                                        <p:strVal val="visible"/>
                                      </p:to>
                                    </p:set>
                                    <p:anim calcmode="lin" valueType="num">
                                      <p:cBhvr additive="base">
                                        <p:cTn id="7" dur="75" fill="hold"/>
                                        <p:tgtEl>
                                          <p:spTgt spid="8211"/>
                                        </p:tgtEl>
                                        <p:attrNameLst>
                                          <p:attrName>ppt_x</p:attrName>
                                        </p:attrNameLst>
                                      </p:cBhvr>
                                      <p:tavLst>
                                        <p:tav tm="0">
                                          <p:val>
                                            <p:strVal val="0-#ppt_w/2"/>
                                          </p:val>
                                        </p:tav>
                                        <p:tav tm="100000">
                                          <p:val>
                                            <p:strVal val="#ppt_x"/>
                                          </p:val>
                                        </p:tav>
                                      </p:tavLst>
                                    </p:anim>
                                    <p:anim calcmode="lin" valueType="num">
                                      <p:cBhvr additive="base">
                                        <p:cTn id="8" dur="75"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12"/>
                                        </p:tgtEl>
                                        <p:attrNameLst>
                                          <p:attrName>style.visibility</p:attrName>
                                        </p:attrNameLst>
                                      </p:cBhvr>
                                      <p:to>
                                        <p:strVal val="visible"/>
                                      </p:to>
                                    </p:set>
                                    <p:anim calcmode="lin" valueType="num">
                                      <p:cBhvr additive="base">
                                        <p:cTn id="13" dur="500" fill="hold"/>
                                        <p:tgtEl>
                                          <p:spTgt spid="8212"/>
                                        </p:tgtEl>
                                        <p:attrNameLst>
                                          <p:attrName>ppt_x</p:attrName>
                                        </p:attrNameLst>
                                      </p:cBhvr>
                                      <p:tavLst>
                                        <p:tav tm="0">
                                          <p:val>
                                            <p:strVal val="0-#ppt_w/2"/>
                                          </p:val>
                                        </p:tav>
                                        <p:tav tm="100000">
                                          <p:val>
                                            <p:strVal val="#ppt_x"/>
                                          </p:val>
                                        </p:tav>
                                      </p:tavLst>
                                    </p:anim>
                                    <p:anim calcmode="lin" valueType="num">
                                      <p:cBhvr additive="base">
                                        <p:cTn id="14"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13"/>
                                        </p:tgtEl>
                                        <p:attrNameLst>
                                          <p:attrName>style.visibility</p:attrName>
                                        </p:attrNameLst>
                                      </p:cBhvr>
                                      <p:to>
                                        <p:strVal val="visible"/>
                                      </p:to>
                                    </p:set>
                                    <p:anim calcmode="lin" valueType="num">
                                      <p:cBhvr additive="base">
                                        <p:cTn id="19" dur="500" fill="hold"/>
                                        <p:tgtEl>
                                          <p:spTgt spid="8213"/>
                                        </p:tgtEl>
                                        <p:attrNameLst>
                                          <p:attrName>ppt_x</p:attrName>
                                        </p:attrNameLst>
                                      </p:cBhvr>
                                      <p:tavLst>
                                        <p:tav tm="0">
                                          <p:val>
                                            <p:strVal val="0-#ppt_w/2"/>
                                          </p:val>
                                        </p:tav>
                                        <p:tav tm="100000">
                                          <p:val>
                                            <p:strVal val="#ppt_x"/>
                                          </p:val>
                                        </p:tav>
                                      </p:tavLst>
                                    </p:anim>
                                    <p:anim calcmode="lin" valueType="num">
                                      <p:cBhvr additive="base">
                                        <p:cTn id="20"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14"/>
                                        </p:tgtEl>
                                        <p:attrNameLst>
                                          <p:attrName>style.visibility</p:attrName>
                                        </p:attrNameLst>
                                      </p:cBhvr>
                                      <p:to>
                                        <p:strVal val="visible"/>
                                      </p:to>
                                    </p:set>
                                    <p:anim calcmode="lin" valueType="num">
                                      <p:cBhvr additive="base">
                                        <p:cTn id="25" dur="500" fill="hold"/>
                                        <p:tgtEl>
                                          <p:spTgt spid="8214"/>
                                        </p:tgtEl>
                                        <p:attrNameLst>
                                          <p:attrName>ppt_x</p:attrName>
                                        </p:attrNameLst>
                                      </p:cBhvr>
                                      <p:tavLst>
                                        <p:tav tm="0">
                                          <p:val>
                                            <p:strVal val="0-#ppt_w/2"/>
                                          </p:val>
                                        </p:tav>
                                        <p:tav tm="100000">
                                          <p:val>
                                            <p:strVal val="#ppt_x"/>
                                          </p:val>
                                        </p:tav>
                                      </p:tavLst>
                                    </p:anim>
                                    <p:anim calcmode="lin" valueType="num">
                                      <p:cBhvr additive="base">
                                        <p:cTn id="26"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18"/>
                                        </p:tgtEl>
                                        <p:attrNameLst>
                                          <p:attrName>style.visibility</p:attrName>
                                        </p:attrNameLst>
                                      </p:cBhvr>
                                      <p:to>
                                        <p:strVal val="visible"/>
                                      </p:to>
                                    </p:set>
                                    <p:anim calcmode="lin" valueType="num">
                                      <p:cBhvr additive="base">
                                        <p:cTn id="31" dur="500" fill="hold"/>
                                        <p:tgtEl>
                                          <p:spTgt spid="8218"/>
                                        </p:tgtEl>
                                        <p:attrNameLst>
                                          <p:attrName>ppt_x</p:attrName>
                                        </p:attrNameLst>
                                      </p:cBhvr>
                                      <p:tavLst>
                                        <p:tav tm="0">
                                          <p:val>
                                            <p:strVal val="0-#ppt_w/2"/>
                                          </p:val>
                                        </p:tav>
                                        <p:tav tm="100000">
                                          <p:val>
                                            <p:strVal val="#ppt_x"/>
                                          </p:val>
                                        </p:tav>
                                      </p:tavLst>
                                    </p:anim>
                                    <p:anim calcmode="lin" valueType="num">
                                      <p:cBhvr additive="base">
                                        <p:cTn id="3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19"/>
                                        </p:tgtEl>
                                        <p:attrNameLst>
                                          <p:attrName>style.visibility</p:attrName>
                                        </p:attrNameLst>
                                      </p:cBhvr>
                                      <p:to>
                                        <p:strVal val="visible"/>
                                      </p:to>
                                    </p:set>
                                    <p:anim calcmode="lin" valueType="num">
                                      <p:cBhvr additive="base">
                                        <p:cTn id="37" dur="500" fill="hold"/>
                                        <p:tgtEl>
                                          <p:spTgt spid="8219"/>
                                        </p:tgtEl>
                                        <p:attrNameLst>
                                          <p:attrName>ppt_x</p:attrName>
                                        </p:attrNameLst>
                                      </p:cBhvr>
                                      <p:tavLst>
                                        <p:tav tm="0">
                                          <p:val>
                                            <p:strVal val="0-#ppt_w/2"/>
                                          </p:val>
                                        </p:tav>
                                        <p:tav tm="100000">
                                          <p:val>
                                            <p:strVal val="#ppt_x"/>
                                          </p:val>
                                        </p:tav>
                                      </p:tavLst>
                                    </p:anim>
                                    <p:anim calcmode="lin" valueType="num">
                                      <p:cBhvr additive="base">
                                        <p:cTn id="3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utoUpdateAnimBg="0"/>
      <p:bldP spid="8212" grpId="0" animBg="1"/>
      <p:bldP spid="8213" grpId="0" autoUpdateAnimBg="0"/>
      <p:bldP spid="8214" grpId="0" autoUpdateAnimBg="0"/>
      <p:bldP spid="8218" grpId="0" autoUpdateAnimBg="0"/>
      <p:bldP spid="821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304800" y="3048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7172" name="Text Box 4"/>
          <p:cNvSpPr txBox="1">
            <a:spLocks noChangeArrowheads="1"/>
          </p:cNvSpPr>
          <p:nvPr/>
        </p:nvSpPr>
        <p:spPr bwMode="auto">
          <a:xfrm>
            <a:off x="228600" y="685800"/>
            <a:ext cx="6721475" cy="396875"/>
          </a:xfrm>
          <a:prstGeom prst="rect">
            <a:avLst/>
          </a:prstGeom>
          <a:noFill/>
          <a:ln w="9525">
            <a:noFill/>
            <a:miter lim="800000"/>
            <a:headEnd/>
            <a:tailEnd/>
          </a:ln>
        </p:spPr>
        <p:txBody>
          <a:bodyPr>
            <a:spAutoFit/>
          </a:bodyPr>
          <a:lstStyle/>
          <a:p>
            <a:r>
              <a:rPr lang="en-US" sz="2000" b="0" u="none"/>
              <a:t>I.  GEOGRAPHY</a:t>
            </a:r>
          </a:p>
        </p:txBody>
      </p:sp>
      <p:sp>
        <p:nvSpPr>
          <p:cNvPr id="7173" name="Text Box 5"/>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7174" name="Picture 6" descr="http://home.cfl.rr.com/crossland/mesopotamia_map.gif"/>
          <p:cNvPicPr>
            <a:picLocks noChangeAspect="1" noChangeArrowheads="1"/>
          </p:cNvPicPr>
          <p:nvPr/>
        </p:nvPicPr>
        <p:blipFill>
          <a:blip r:embed="rId3" cstate="print"/>
          <a:srcRect/>
          <a:stretch>
            <a:fillRect/>
          </a:stretch>
        </p:blipFill>
        <p:spPr bwMode="auto">
          <a:xfrm>
            <a:off x="2133600" y="4038600"/>
            <a:ext cx="7086600" cy="4535488"/>
          </a:xfrm>
          <a:prstGeom prst="rect">
            <a:avLst/>
          </a:prstGeom>
          <a:noFill/>
          <a:ln w="9525">
            <a:noFill/>
            <a:miter lim="800000"/>
            <a:headEnd/>
            <a:tailEnd/>
          </a:ln>
        </p:spPr>
      </p:pic>
      <p:sp>
        <p:nvSpPr>
          <p:cNvPr id="7175" name="Freeform 8"/>
          <p:cNvSpPr>
            <a:spLocks/>
          </p:cNvSpPr>
          <p:nvPr/>
        </p:nvSpPr>
        <p:spPr bwMode="auto">
          <a:xfrm>
            <a:off x="1922463" y="3824288"/>
            <a:ext cx="3692525" cy="3348037"/>
          </a:xfrm>
          <a:custGeom>
            <a:avLst/>
            <a:gdLst>
              <a:gd name="T0" fmla="*/ 2290 w 2326"/>
              <a:gd name="T1" fmla="*/ 1686 h 2109"/>
              <a:gd name="T2" fmla="*/ 2191 w 2326"/>
              <a:gd name="T3" fmla="*/ 1551 h 2109"/>
              <a:gd name="T4" fmla="*/ 2119 w 2326"/>
              <a:gd name="T5" fmla="*/ 1443 h 2109"/>
              <a:gd name="T6" fmla="*/ 2101 w 2326"/>
              <a:gd name="T7" fmla="*/ 1389 h 2109"/>
              <a:gd name="T8" fmla="*/ 2047 w 2326"/>
              <a:gd name="T9" fmla="*/ 1272 h 2109"/>
              <a:gd name="T10" fmla="*/ 2002 w 2326"/>
              <a:gd name="T11" fmla="*/ 1065 h 2109"/>
              <a:gd name="T12" fmla="*/ 1984 w 2326"/>
              <a:gd name="T13" fmla="*/ 1011 h 2109"/>
              <a:gd name="T14" fmla="*/ 1975 w 2326"/>
              <a:gd name="T15" fmla="*/ 984 h 2109"/>
              <a:gd name="T16" fmla="*/ 1993 w 2326"/>
              <a:gd name="T17" fmla="*/ 894 h 2109"/>
              <a:gd name="T18" fmla="*/ 1984 w 2326"/>
              <a:gd name="T19" fmla="*/ 813 h 2109"/>
              <a:gd name="T20" fmla="*/ 1948 w 2326"/>
              <a:gd name="T21" fmla="*/ 696 h 2109"/>
              <a:gd name="T22" fmla="*/ 1921 w 2326"/>
              <a:gd name="T23" fmla="*/ 678 h 2109"/>
              <a:gd name="T24" fmla="*/ 1759 w 2326"/>
              <a:gd name="T25" fmla="*/ 624 h 2109"/>
              <a:gd name="T26" fmla="*/ 1705 w 2326"/>
              <a:gd name="T27" fmla="*/ 552 h 2109"/>
              <a:gd name="T28" fmla="*/ 1714 w 2326"/>
              <a:gd name="T29" fmla="*/ 471 h 2109"/>
              <a:gd name="T30" fmla="*/ 1687 w 2326"/>
              <a:gd name="T31" fmla="*/ 381 h 2109"/>
              <a:gd name="T32" fmla="*/ 1660 w 2326"/>
              <a:gd name="T33" fmla="*/ 372 h 2109"/>
              <a:gd name="T34" fmla="*/ 1588 w 2326"/>
              <a:gd name="T35" fmla="*/ 435 h 2109"/>
              <a:gd name="T36" fmla="*/ 1435 w 2326"/>
              <a:gd name="T37" fmla="*/ 399 h 2109"/>
              <a:gd name="T38" fmla="*/ 1399 w 2326"/>
              <a:gd name="T39" fmla="*/ 345 h 2109"/>
              <a:gd name="T40" fmla="*/ 1417 w 2326"/>
              <a:gd name="T41" fmla="*/ 192 h 2109"/>
              <a:gd name="T42" fmla="*/ 1372 w 2326"/>
              <a:gd name="T43" fmla="*/ 111 h 2109"/>
              <a:gd name="T44" fmla="*/ 1273 w 2326"/>
              <a:gd name="T45" fmla="*/ 84 h 2109"/>
              <a:gd name="T46" fmla="*/ 1120 w 2326"/>
              <a:gd name="T47" fmla="*/ 39 h 2109"/>
              <a:gd name="T48" fmla="*/ 571 w 2326"/>
              <a:gd name="T49" fmla="*/ 3 h 2109"/>
              <a:gd name="T50" fmla="*/ 94 w 2326"/>
              <a:gd name="T51" fmla="*/ 30 h 2109"/>
              <a:gd name="T52" fmla="*/ 4 w 2326"/>
              <a:gd name="T53" fmla="*/ 255 h 2109"/>
              <a:gd name="T54" fmla="*/ 13 w 2326"/>
              <a:gd name="T55" fmla="*/ 903 h 2109"/>
              <a:gd name="T56" fmla="*/ 22 w 2326"/>
              <a:gd name="T57" fmla="*/ 1686 h 2109"/>
              <a:gd name="T58" fmla="*/ 40 w 2326"/>
              <a:gd name="T59" fmla="*/ 1938 h 2109"/>
              <a:gd name="T60" fmla="*/ 85 w 2326"/>
              <a:gd name="T61" fmla="*/ 1983 h 2109"/>
              <a:gd name="T62" fmla="*/ 301 w 2326"/>
              <a:gd name="T63" fmla="*/ 2109 h 2109"/>
              <a:gd name="T64" fmla="*/ 1642 w 2326"/>
              <a:gd name="T65" fmla="*/ 2073 h 2109"/>
              <a:gd name="T66" fmla="*/ 2020 w 2326"/>
              <a:gd name="T67" fmla="*/ 1992 h 2109"/>
              <a:gd name="T68" fmla="*/ 2263 w 2326"/>
              <a:gd name="T69" fmla="*/ 1884 h 2109"/>
              <a:gd name="T70" fmla="*/ 2326 w 2326"/>
              <a:gd name="T71" fmla="*/ 1767 h 2109"/>
              <a:gd name="T72" fmla="*/ 2290 w 2326"/>
              <a:gd name="T73" fmla="*/ 1686 h 2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6"/>
              <a:gd name="T112" fmla="*/ 0 h 2109"/>
              <a:gd name="T113" fmla="*/ 2326 w 2326"/>
              <a:gd name="T114" fmla="*/ 2109 h 2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6" h="2109">
                <a:moveTo>
                  <a:pt x="2290" y="1686"/>
                </a:moveTo>
                <a:cubicBezTo>
                  <a:pt x="2266" y="1615"/>
                  <a:pt x="2246" y="1606"/>
                  <a:pt x="2191" y="1551"/>
                </a:cubicBezTo>
                <a:cubicBezTo>
                  <a:pt x="2165" y="1525"/>
                  <a:pt x="2141" y="1475"/>
                  <a:pt x="2119" y="1443"/>
                </a:cubicBezTo>
                <a:cubicBezTo>
                  <a:pt x="2108" y="1427"/>
                  <a:pt x="2112" y="1405"/>
                  <a:pt x="2101" y="1389"/>
                </a:cubicBezTo>
                <a:cubicBezTo>
                  <a:pt x="2078" y="1355"/>
                  <a:pt x="2057" y="1312"/>
                  <a:pt x="2047" y="1272"/>
                </a:cubicBezTo>
                <a:cubicBezTo>
                  <a:pt x="2030" y="1204"/>
                  <a:pt x="2022" y="1133"/>
                  <a:pt x="2002" y="1065"/>
                </a:cubicBezTo>
                <a:cubicBezTo>
                  <a:pt x="1997" y="1047"/>
                  <a:pt x="1990" y="1029"/>
                  <a:pt x="1984" y="1011"/>
                </a:cubicBezTo>
                <a:cubicBezTo>
                  <a:pt x="1981" y="1002"/>
                  <a:pt x="1975" y="984"/>
                  <a:pt x="1975" y="984"/>
                </a:cubicBezTo>
                <a:cubicBezTo>
                  <a:pt x="1980" y="954"/>
                  <a:pt x="1993" y="925"/>
                  <a:pt x="1993" y="894"/>
                </a:cubicBezTo>
                <a:cubicBezTo>
                  <a:pt x="1993" y="867"/>
                  <a:pt x="1988" y="840"/>
                  <a:pt x="1984" y="813"/>
                </a:cubicBezTo>
                <a:cubicBezTo>
                  <a:pt x="1978" y="773"/>
                  <a:pt x="1961" y="734"/>
                  <a:pt x="1948" y="696"/>
                </a:cubicBezTo>
                <a:cubicBezTo>
                  <a:pt x="1945" y="686"/>
                  <a:pt x="1931" y="682"/>
                  <a:pt x="1921" y="678"/>
                </a:cubicBezTo>
                <a:cubicBezTo>
                  <a:pt x="1866" y="654"/>
                  <a:pt x="1809" y="658"/>
                  <a:pt x="1759" y="624"/>
                </a:cubicBezTo>
                <a:cubicBezTo>
                  <a:pt x="1747" y="588"/>
                  <a:pt x="1736" y="573"/>
                  <a:pt x="1705" y="552"/>
                </a:cubicBezTo>
                <a:cubicBezTo>
                  <a:pt x="1678" y="511"/>
                  <a:pt x="1688" y="510"/>
                  <a:pt x="1714" y="471"/>
                </a:cubicBezTo>
                <a:cubicBezTo>
                  <a:pt x="1708" y="453"/>
                  <a:pt x="1697" y="391"/>
                  <a:pt x="1687" y="381"/>
                </a:cubicBezTo>
                <a:cubicBezTo>
                  <a:pt x="1680" y="374"/>
                  <a:pt x="1669" y="375"/>
                  <a:pt x="1660" y="372"/>
                </a:cubicBezTo>
                <a:cubicBezTo>
                  <a:pt x="1639" y="404"/>
                  <a:pt x="1625" y="423"/>
                  <a:pt x="1588" y="435"/>
                </a:cubicBezTo>
                <a:cubicBezTo>
                  <a:pt x="1535" y="427"/>
                  <a:pt x="1487" y="412"/>
                  <a:pt x="1435" y="399"/>
                </a:cubicBezTo>
                <a:cubicBezTo>
                  <a:pt x="1423" y="381"/>
                  <a:pt x="1396" y="366"/>
                  <a:pt x="1399" y="345"/>
                </a:cubicBezTo>
                <a:cubicBezTo>
                  <a:pt x="1411" y="246"/>
                  <a:pt x="1405" y="297"/>
                  <a:pt x="1417" y="192"/>
                </a:cubicBezTo>
                <a:cubicBezTo>
                  <a:pt x="1404" y="173"/>
                  <a:pt x="1392" y="123"/>
                  <a:pt x="1372" y="111"/>
                </a:cubicBezTo>
                <a:cubicBezTo>
                  <a:pt x="1344" y="93"/>
                  <a:pt x="1304" y="92"/>
                  <a:pt x="1273" y="84"/>
                </a:cubicBezTo>
                <a:cubicBezTo>
                  <a:pt x="1221" y="70"/>
                  <a:pt x="1172" y="51"/>
                  <a:pt x="1120" y="39"/>
                </a:cubicBezTo>
                <a:cubicBezTo>
                  <a:pt x="943" y="0"/>
                  <a:pt x="748" y="8"/>
                  <a:pt x="571" y="3"/>
                </a:cubicBezTo>
                <a:cubicBezTo>
                  <a:pt x="407" y="8"/>
                  <a:pt x="255" y="18"/>
                  <a:pt x="94" y="30"/>
                </a:cubicBezTo>
                <a:cubicBezTo>
                  <a:pt x="7" y="59"/>
                  <a:pt x="12" y="180"/>
                  <a:pt x="4" y="255"/>
                </a:cubicBezTo>
                <a:cubicBezTo>
                  <a:pt x="9" y="471"/>
                  <a:pt x="0" y="688"/>
                  <a:pt x="13" y="903"/>
                </a:cubicBezTo>
                <a:cubicBezTo>
                  <a:pt x="16" y="1164"/>
                  <a:pt x="17" y="1425"/>
                  <a:pt x="22" y="1686"/>
                </a:cubicBezTo>
                <a:cubicBezTo>
                  <a:pt x="24" y="1770"/>
                  <a:pt x="16" y="1857"/>
                  <a:pt x="40" y="1938"/>
                </a:cubicBezTo>
                <a:cubicBezTo>
                  <a:pt x="50" y="1972"/>
                  <a:pt x="63" y="1961"/>
                  <a:pt x="85" y="1983"/>
                </a:cubicBezTo>
                <a:cubicBezTo>
                  <a:pt x="153" y="2051"/>
                  <a:pt x="205" y="2090"/>
                  <a:pt x="301" y="2109"/>
                </a:cubicBezTo>
                <a:cubicBezTo>
                  <a:pt x="753" y="2105"/>
                  <a:pt x="1194" y="2107"/>
                  <a:pt x="1642" y="2073"/>
                </a:cubicBezTo>
                <a:cubicBezTo>
                  <a:pt x="1766" y="2052"/>
                  <a:pt x="1902" y="2039"/>
                  <a:pt x="2020" y="1992"/>
                </a:cubicBezTo>
                <a:cubicBezTo>
                  <a:pt x="2102" y="1959"/>
                  <a:pt x="2179" y="1912"/>
                  <a:pt x="2263" y="1884"/>
                </a:cubicBezTo>
                <a:cubicBezTo>
                  <a:pt x="2301" y="1846"/>
                  <a:pt x="2309" y="1817"/>
                  <a:pt x="2326" y="1767"/>
                </a:cubicBezTo>
                <a:cubicBezTo>
                  <a:pt x="2322" y="1749"/>
                  <a:pt x="2320" y="1656"/>
                  <a:pt x="2290" y="1686"/>
                </a:cubicBezTo>
                <a:close/>
              </a:path>
            </a:pathLst>
          </a:custGeom>
          <a:solidFill>
            <a:schemeClr val="bg1"/>
          </a:solidFill>
          <a:ln w="9525">
            <a:noFill/>
            <a:round/>
            <a:headEnd/>
            <a:tailEnd/>
          </a:ln>
        </p:spPr>
        <p:txBody>
          <a:bodyPr/>
          <a:lstStyle/>
          <a:p>
            <a:endParaRPr lang="en-US"/>
          </a:p>
        </p:txBody>
      </p:sp>
      <p:sp>
        <p:nvSpPr>
          <p:cNvPr id="7176" name="Text Box 9"/>
          <p:cNvSpPr txBox="1">
            <a:spLocks noChangeArrowheads="1"/>
          </p:cNvSpPr>
          <p:nvPr/>
        </p:nvSpPr>
        <p:spPr bwMode="auto">
          <a:xfrm>
            <a:off x="381000" y="1066800"/>
            <a:ext cx="7086600" cy="366713"/>
          </a:xfrm>
          <a:prstGeom prst="rect">
            <a:avLst/>
          </a:prstGeom>
          <a:noFill/>
          <a:ln w="9525">
            <a:noFill/>
            <a:miter lim="800000"/>
            <a:headEnd/>
            <a:tailEnd/>
          </a:ln>
        </p:spPr>
        <p:txBody>
          <a:bodyPr>
            <a:spAutoFit/>
          </a:bodyPr>
          <a:lstStyle/>
          <a:p>
            <a:r>
              <a:rPr lang="en-US">
                <a:solidFill>
                  <a:schemeClr val="accent2"/>
                </a:solidFill>
              </a:rPr>
              <a:t>Sumerians</a:t>
            </a:r>
            <a:r>
              <a:rPr lang="en-US" u="none"/>
              <a:t> were first to settle in this region, attracted by the rich soil.</a:t>
            </a:r>
            <a:endParaRPr lang="en-US"/>
          </a:p>
        </p:txBody>
      </p:sp>
      <p:sp>
        <p:nvSpPr>
          <p:cNvPr id="7177" name="Oval 10"/>
          <p:cNvSpPr>
            <a:spLocks noChangeArrowheads="1"/>
          </p:cNvSpPr>
          <p:nvPr/>
        </p:nvSpPr>
        <p:spPr bwMode="auto">
          <a:xfrm>
            <a:off x="5638800" y="5410200"/>
            <a:ext cx="2286000" cy="1447800"/>
          </a:xfrm>
          <a:prstGeom prst="ellipse">
            <a:avLst/>
          </a:prstGeom>
          <a:noFill/>
          <a:ln w="28575">
            <a:solidFill>
              <a:srgbClr val="CC3300"/>
            </a:solidFill>
            <a:round/>
            <a:headEnd/>
            <a:tailEnd/>
          </a:ln>
        </p:spPr>
        <p:txBody>
          <a:bodyPr wrap="none" anchor="ctr"/>
          <a:lstStyle/>
          <a:p>
            <a:endParaRPr lang="en-US"/>
          </a:p>
        </p:txBody>
      </p:sp>
      <p:sp>
        <p:nvSpPr>
          <p:cNvPr id="7178" name="Text Box 11"/>
          <p:cNvSpPr txBox="1">
            <a:spLocks noChangeArrowheads="1"/>
          </p:cNvSpPr>
          <p:nvPr/>
        </p:nvSpPr>
        <p:spPr bwMode="auto">
          <a:xfrm>
            <a:off x="381000" y="1447800"/>
            <a:ext cx="7254875" cy="396875"/>
          </a:xfrm>
          <a:prstGeom prst="rect">
            <a:avLst/>
          </a:prstGeom>
          <a:noFill/>
          <a:ln w="9525">
            <a:noFill/>
            <a:miter lim="800000"/>
            <a:headEnd/>
            <a:tailEnd/>
          </a:ln>
        </p:spPr>
        <p:txBody>
          <a:bodyPr>
            <a:spAutoFit/>
          </a:bodyPr>
          <a:lstStyle/>
          <a:p>
            <a:r>
              <a:rPr lang="en-US" sz="2000" b="0" u="none">
                <a:solidFill>
                  <a:srgbClr val="CC3300"/>
                </a:solidFill>
              </a:rPr>
              <a:t>B.  Three Disadvantages / Environmental </a:t>
            </a:r>
            <a:r>
              <a:rPr lang="en-US" sz="2000" u="none">
                <a:solidFill>
                  <a:srgbClr val="CC3300"/>
                </a:solidFill>
              </a:rPr>
              <a:t>Challenges</a:t>
            </a:r>
          </a:p>
        </p:txBody>
      </p:sp>
      <p:sp>
        <p:nvSpPr>
          <p:cNvPr id="7179" name="Text Box 12"/>
          <p:cNvSpPr txBox="1">
            <a:spLocks noChangeArrowheads="1"/>
          </p:cNvSpPr>
          <p:nvPr/>
        </p:nvSpPr>
        <p:spPr bwMode="auto">
          <a:xfrm>
            <a:off x="609600" y="1828800"/>
            <a:ext cx="7407275" cy="396875"/>
          </a:xfrm>
          <a:prstGeom prst="rect">
            <a:avLst/>
          </a:prstGeom>
          <a:noFill/>
          <a:ln w="9525">
            <a:noFill/>
            <a:miter lim="800000"/>
            <a:headEnd/>
            <a:tailEnd/>
          </a:ln>
        </p:spPr>
        <p:txBody>
          <a:bodyPr>
            <a:spAutoFit/>
          </a:bodyPr>
          <a:lstStyle/>
          <a:p>
            <a:r>
              <a:rPr lang="en-US" sz="2000" b="0" u="none"/>
              <a:t>1. </a:t>
            </a:r>
            <a:r>
              <a:rPr lang="en-US" sz="2000" b="0"/>
              <a:t>Unpredictable flooding</a:t>
            </a:r>
            <a:r>
              <a:rPr lang="en-US" sz="2000" b="0" u="none"/>
              <a:t> / dry summer months</a:t>
            </a:r>
          </a:p>
        </p:txBody>
      </p:sp>
      <p:sp>
        <p:nvSpPr>
          <p:cNvPr id="7180" name="Freeform 13"/>
          <p:cNvSpPr>
            <a:spLocks/>
          </p:cNvSpPr>
          <p:nvPr/>
        </p:nvSpPr>
        <p:spPr bwMode="auto">
          <a:xfrm>
            <a:off x="3821113" y="3771900"/>
            <a:ext cx="3581400" cy="884238"/>
          </a:xfrm>
          <a:custGeom>
            <a:avLst/>
            <a:gdLst>
              <a:gd name="T0" fmla="*/ 329 w 2256"/>
              <a:gd name="T1" fmla="*/ 549 h 557"/>
              <a:gd name="T2" fmla="*/ 590 w 2256"/>
              <a:gd name="T3" fmla="*/ 468 h 557"/>
              <a:gd name="T4" fmla="*/ 707 w 2256"/>
              <a:gd name="T5" fmla="*/ 441 h 557"/>
              <a:gd name="T6" fmla="*/ 1166 w 2256"/>
              <a:gd name="T7" fmla="*/ 396 h 557"/>
              <a:gd name="T8" fmla="*/ 1256 w 2256"/>
              <a:gd name="T9" fmla="*/ 369 h 557"/>
              <a:gd name="T10" fmla="*/ 1355 w 2256"/>
              <a:gd name="T11" fmla="*/ 333 h 557"/>
              <a:gd name="T12" fmla="*/ 1490 w 2256"/>
              <a:gd name="T13" fmla="*/ 324 h 557"/>
              <a:gd name="T14" fmla="*/ 1841 w 2256"/>
              <a:gd name="T15" fmla="*/ 315 h 557"/>
              <a:gd name="T16" fmla="*/ 2174 w 2256"/>
              <a:gd name="T17" fmla="*/ 279 h 557"/>
              <a:gd name="T18" fmla="*/ 2210 w 2256"/>
              <a:gd name="T19" fmla="*/ 225 h 557"/>
              <a:gd name="T20" fmla="*/ 2228 w 2256"/>
              <a:gd name="T21" fmla="*/ 198 h 557"/>
              <a:gd name="T22" fmla="*/ 2201 w 2256"/>
              <a:gd name="T23" fmla="*/ 99 h 557"/>
              <a:gd name="T24" fmla="*/ 1814 w 2256"/>
              <a:gd name="T25" fmla="*/ 90 h 557"/>
              <a:gd name="T26" fmla="*/ 1490 w 2256"/>
              <a:gd name="T27" fmla="*/ 45 h 557"/>
              <a:gd name="T28" fmla="*/ 1355 w 2256"/>
              <a:gd name="T29" fmla="*/ 27 h 557"/>
              <a:gd name="T30" fmla="*/ 1211 w 2256"/>
              <a:gd name="T31" fmla="*/ 0 h 557"/>
              <a:gd name="T32" fmla="*/ 518 w 2256"/>
              <a:gd name="T33" fmla="*/ 72 h 557"/>
              <a:gd name="T34" fmla="*/ 50 w 2256"/>
              <a:gd name="T35" fmla="*/ 126 h 557"/>
              <a:gd name="T36" fmla="*/ 95 w 2256"/>
              <a:gd name="T37" fmla="*/ 297 h 557"/>
              <a:gd name="T38" fmla="*/ 311 w 2256"/>
              <a:gd name="T39" fmla="*/ 441 h 557"/>
              <a:gd name="T40" fmla="*/ 338 w 2256"/>
              <a:gd name="T41" fmla="*/ 522 h 557"/>
              <a:gd name="T42" fmla="*/ 356 w 2256"/>
              <a:gd name="T43" fmla="*/ 549 h 557"/>
              <a:gd name="T44" fmla="*/ 329 w 2256"/>
              <a:gd name="T45" fmla="*/ 540 h 557"/>
              <a:gd name="T46" fmla="*/ 329 w 2256"/>
              <a:gd name="T47" fmla="*/ 549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557"/>
              <a:gd name="T74" fmla="*/ 2256 w 2256"/>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557">
                <a:moveTo>
                  <a:pt x="329" y="549"/>
                </a:moveTo>
                <a:cubicBezTo>
                  <a:pt x="407" y="497"/>
                  <a:pt x="499" y="486"/>
                  <a:pt x="590" y="468"/>
                </a:cubicBezTo>
                <a:cubicBezTo>
                  <a:pt x="629" y="460"/>
                  <a:pt x="667" y="448"/>
                  <a:pt x="707" y="441"/>
                </a:cubicBezTo>
                <a:cubicBezTo>
                  <a:pt x="857" y="462"/>
                  <a:pt x="1016" y="415"/>
                  <a:pt x="1166" y="396"/>
                </a:cubicBezTo>
                <a:cubicBezTo>
                  <a:pt x="1196" y="386"/>
                  <a:pt x="1227" y="380"/>
                  <a:pt x="1256" y="369"/>
                </a:cubicBezTo>
                <a:cubicBezTo>
                  <a:pt x="1290" y="356"/>
                  <a:pt x="1318" y="337"/>
                  <a:pt x="1355" y="333"/>
                </a:cubicBezTo>
                <a:cubicBezTo>
                  <a:pt x="1400" y="328"/>
                  <a:pt x="1445" y="327"/>
                  <a:pt x="1490" y="324"/>
                </a:cubicBezTo>
                <a:cubicBezTo>
                  <a:pt x="1611" y="294"/>
                  <a:pt x="1709" y="310"/>
                  <a:pt x="1841" y="315"/>
                </a:cubicBezTo>
                <a:cubicBezTo>
                  <a:pt x="1938" y="310"/>
                  <a:pt x="2084" y="324"/>
                  <a:pt x="2174" y="279"/>
                </a:cubicBezTo>
                <a:cubicBezTo>
                  <a:pt x="2186" y="261"/>
                  <a:pt x="2198" y="243"/>
                  <a:pt x="2210" y="225"/>
                </a:cubicBezTo>
                <a:cubicBezTo>
                  <a:pt x="2216" y="216"/>
                  <a:pt x="2228" y="198"/>
                  <a:pt x="2228" y="198"/>
                </a:cubicBezTo>
                <a:cubicBezTo>
                  <a:pt x="2236" y="143"/>
                  <a:pt x="2256" y="117"/>
                  <a:pt x="2201" y="99"/>
                </a:cubicBezTo>
                <a:cubicBezTo>
                  <a:pt x="2072" y="112"/>
                  <a:pt x="1944" y="96"/>
                  <a:pt x="1814" y="90"/>
                </a:cubicBezTo>
                <a:cubicBezTo>
                  <a:pt x="1705" y="78"/>
                  <a:pt x="1598" y="57"/>
                  <a:pt x="1490" y="45"/>
                </a:cubicBezTo>
                <a:cubicBezTo>
                  <a:pt x="1407" y="24"/>
                  <a:pt x="1507" y="47"/>
                  <a:pt x="1355" y="27"/>
                </a:cubicBezTo>
                <a:cubicBezTo>
                  <a:pt x="1307" y="21"/>
                  <a:pt x="1259" y="7"/>
                  <a:pt x="1211" y="0"/>
                </a:cubicBezTo>
                <a:cubicBezTo>
                  <a:pt x="979" y="12"/>
                  <a:pt x="749" y="48"/>
                  <a:pt x="518" y="72"/>
                </a:cubicBezTo>
                <a:cubicBezTo>
                  <a:pt x="365" y="88"/>
                  <a:pt x="198" y="77"/>
                  <a:pt x="50" y="126"/>
                </a:cubicBezTo>
                <a:cubicBezTo>
                  <a:pt x="0" y="201"/>
                  <a:pt x="36" y="238"/>
                  <a:pt x="95" y="297"/>
                </a:cubicBezTo>
                <a:cubicBezTo>
                  <a:pt x="159" y="361"/>
                  <a:pt x="248" y="378"/>
                  <a:pt x="311" y="441"/>
                </a:cubicBezTo>
                <a:cubicBezTo>
                  <a:pt x="320" y="468"/>
                  <a:pt x="329" y="495"/>
                  <a:pt x="338" y="522"/>
                </a:cubicBezTo>
                <a:cubicBezTo>
                  <a:pt x="341" y="532"/>
                  <a:pt x="361" y="539"/>
                  <a:pt x="356" y="549"/>
                </a:cubicBezTo>
                <a:cubicBezTo>
                  <a:pt x="352" y="557"/>
                  <a:pt x="338" y="540"/>
                  <a:pt x="329" y="540"/>
                </a:cubicBezTo>
                <a:cubicBezTo>
                  <a:pt x="326" y="540"/>
                  <a:pt x="329" y="546"/>
                  <a:pt x="329" y="549"/>
                </a:cubicBezTo>
                <a:close/>
              </a:path>
            </a:pathLst>
          </a:custGeom>
          <a:solidFill>
            <a:schemeClr val="bg1"/>
          </a:solidFill>
          <a:ln w="9525">
            <a:noFill/>
            <a:round/>
            <a:headEnd/>
            <a:tailEnd/>
          </a:ln>
        </p:spPr>
        <p:txBody>
          <a:bodyPr/>
          <a:lstStyle/>
          <a:p>
            <a:endParaRPr lang="en-US"/>
          </a:p>
        </p:txBody>
      </p:sp>
      <p:sp>
        <p:nvSpPr>
          <p:cNvPr id="7181" name="Text Box 14"/>
          <p:cNvSpPr txBox="1">
            <a:spLocks noChangeArrowheads="1"/>
          </p:cNvSpPr>
          <p:nvPr/>
        </p:nvSpPr>
        <p:spPr bwMode="auto">
          <a:xfrm>
            <a:off x="609600" y="2209800"/>
            <a:ext cx="7407275" cy="701675"/>
          </a:xfrm>
          <a:prstGeom prst="rect">
            <a:avLst/>
          </a:prstGeom>
          <a:noFill/>
          <a:ln w="9525">
            <a:noFill/>
            <a:miter lim="800000"/>
            <a:headEnd/>
            <a:tailEnd/>
          </a:ln>
        </p:spPr>
        <p:txBody>
          <a:bodyPr>
            <a:spAutoFit/>
          </a:bodyPr>
          <a:lstStyle/>
          <a:p>
            <a:r>
              <a:rPr lang="en-US" sz="2000" b="0" u="none"/>
              <a:t>2. </a:t>
            </a:r>
            <a:r>
              <a:rPr lang="en-US" sz="2000" b="0"/>
              <a:t>No natural barriers</a:t>
            </a:r>
            <a:r>
              <a:rPr lang="en-US" sz="2000" b="0" u="none"/>
              <a:t> for protection</a:t>
            </a:r>
          </a:p>
          <a:p>
            <a:r>
              <a:rPr lang="en-US" sz="2000" b="0" u="none"/>
              <a:t>      - small villages lying in open plain were defenseless</a:t>
            </a:r>
          </a:p>
        </p:txBody>
      </p:sp>
      <p:sp>
        <p:nvSpPr>
          <p:cNvPr id="7182" name="Text Box 15"/>
          <p:cNvSpPr txBox="1">
            <a:spLocks noChangeArrowheads="1"/>
          </p:cNvSpPr>
          <p:nvPr/>
        </p:nvSpPr>
        <p:spPr bwMode="auto">
          <a:xfrm>
            <a:off x="609600" y="2819400"/>
            <a:ext cx="7407275" cy="396875"/>
          </a:xfrm>
          <a:prstGeom prst="rect">
            <a:avLst/>
          </a:prstGeom>
          <a:noFill/>
          <a:ln w="9525">
            <a:noFill/>
            <a:miter lim="800000"/>
            <a:headEnd/>
            <a:tailEnd/>
          </a:ln>
        </p:spPr>
        <p:txBody>
          <a:bodyPr>
            <a:spAutoFit/>
          </a:bodyPr>
          <a:lstStyle/>
          <a:p>
            <a:r>
              <a:rPr lang="en-US" sz="2000" b="0" u="none"/>
              <a:t>3. </a:t>
            </a:r>
            <a:r>
              <a:rPr lang="en-US" sz="2000" b="0"/>
              <a:t>Limited natural resources</a:t>
            </a:r>
            <a:r>
              <a:rPr lang="en-US" sz="2000" b="0" u="none"/>
              <a:t>  (stone, wood, metal)</a:t>
            </a:r>
          </a:p>
        </p:txBody>
      </p:sp>
      <p:sp>
        <p:nvSpPr>
          <p:cNvPr id="7183" name="Text Box 16"/>
          <p:cNvSpPr txBox="1">
            <a:spLocks noChangeArrowheads="1"/>
          </p:cNvSpPr>
          <p:nvPr/>
        </p:nvSpPr>
        <p:spPr bwMode="auto">
          <a:xfrm>
            <a:off x="-76200" y="6629400"/>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
        <p:nvSpPr>
          <p:cNvPr id="9233" name="Text Box 17"/>
          <p:cNvSpPr txBox="1">
            <a:spLocks noChangeArrowheads="1"/>
          </p:cNvSpPr>
          <p:nvPr/>
        </p:nvSpPr>
        <p:spPr bwMode="auto">
          <a:xfrm>
            <a:off x="152400" y="3200400"/>
            <a:ext cx="7178675" cy="396875"/>
          </a:xfrm>
          <a:prstGeom prst="rect">
            <a:avLst/>
          </a:prstGeom>
          <a:noFill/>
          <a:ln w="9525">
            <a:noFill/>
            <a:miter lim="800000"/>
            <a:headEnd/>
            <a:tailEnd/>
          </a:ln>
        </p:spPr>
        <p:txBody>
          <a:bodyPr>
            <a:spAutoFit/>
          </a:bodyPr>
          <a:lstStyle/>
          <a:p>
            <a:r>
              <a:rPr lang="en-US" sz="2000" b="0" u="none">
                <a:solidFill>
                  <a:srgbClr val="CC3300"/>
                </a:solidFill>
              </a:rPr>
              <a:t>C.  </a:t>
            </a:r>
            <a:r>
              <a:rPr lang="en-US" sz="2000" u="none">
                <a:solidFill>
                  <a:srgbClr val="CC3300"/>
                </a:solidFill>
              </a:rPr>
              <a:t>Solutions</a:t>
            </a:r>
            <a:r>
              <a:rPr lang="en-US" sz="2000" b="0" u="none">
                <a:solidFill>
                  <a:srgbClr val="CC3300"/>
                </a:solidFill>
              </a:rPr>
              <a:t> </a:t>
            </a:r>
          </a:p>
        </p:txBody>
      </p:sp>
      <p:sp>
        <p:nvSpPr>
          <p:cNvPr id="9234" name="Text Box 18"/>
          <p:cNvSpPr txBox="1">
            <a:spLocks noChangeArrowheads="1"/>
          </p:cNvSpPr>
          <p:nvPr/>
        </p:nvSpPr>
        <p:spPr bwMode="auto">
          <a:xfrm>
            <a:off x="304800" y="3505200"/>
            <a:ext cx="7331075" cy="396875"/>
          </a:xfrm>
          <a:prstGeom prst="rect">
            <a:avLst/>
          </a:prstGeom>
          <a:noFill/>
          <a:ln w="9525">
            <a:noFill/>
            <a:miter lim="800000"/>
            <a:headEnd/>
            <a:tailEnd/>
          </a:ln>
        </p:spPr>
        <p:txBody>
          <a:bodyPr>
            <a:spAutoFit/>
          </a:bodyPr>
          <a:lstStyle/>
          <a:p>
            <a:r>
              <a:rPr lang="en-US" sz="2000" b="0" u="none"/>
              <a:t>1. Irrigation ditches</a:t>
            </a:r>
          </a:p>
        </p:txBody>
      </p:sp>
      <p:sp>
        <p:nvSpPr>
          <p:cNvPr id="9235" name="Text Box 19"/>
          <p:cNvSpPr txBox="1">
            <a:spLocks noChangeArrowheads="1"/>
          </p:cNvSpPr>
          <p:nvPr/>
        </p:nvSpPr>
        <p:spPr bwMode="auto">
          <a:xfrm>
            <a:off x="304800" y="3886200"/>
            <a:ext cx="7331075" cy="701675"/>
          </a:xfrm>
          <a:prstGeom prst="rect">
            <a:avLst/>
          </a:prstGeom>
          <a:noFill/>
          <a:ln w="9525">
            <a:noFill/>
            <a:miter lim="800000"/>
            <a:headEnd/>
            <a:tailEnd/>
          </a:ln>
        </p:spPr>
        <p:txBody>
          <a:bodyPr>
            <a:spAutoFit/>
          </a:bodyPr>
          <a:lstStyle/>
          <a:p>
            <a:r>
              <a:rPr lang="en-US" sz="2000" b="0" u="none"/>
              <a:t>2. Built city walls with </a:t>
            </a:r>
          </a:p>
          <a:p>
            <a:r>
              <a:rPr lang="en-US" sz="2000" b="0" u="none"/>
              <a:t>     mud bricks</a:t>
            </a:r>
          </a:p>
        </p:txBody>
      </p:sp>
      <p:sp>
        <p:nvSpPr>
          <p:cNvPr id="9236" name="Text Box 20"/>
          <p:cNvSpPr txBox="1">
            <a:spLocks noChangeArrowheads="1"/>
          </p:cNvSpPr>
          <p:nvPr/>
        </p:nvSpPr>
        <p:spPr bwMode="auto">
          <a:xfrm>
            <a:off x="304800" y="4495800"/>
            <a:ext cx="2667000" cy="1920875"/>
          </a:xfrm>
          <a:prstGeom prst="rect">
            <a:avLst/>
          </a:prstGeom>
          <a:noFill/>
          <a:ln w="9525">
            <a:noFill/>
            <a:miter lim="800000"/>
            <a:headEnd/>
            <a:tailEnd/>
          </a:ln>
        </p:spPr>
        <p:txBody>
          <a:bodyPr>
            <a:spAutoFit/>
          </a:bodyPr>
          <a:lstStyle/>
          <a:p>
            <a:r>
              <a:rPr lang="en-US" sz="2000" b="0" u="none"/>
              <a:t>3. Traded with people </a:t>
            </a:r>
          </a:p>
          <a:p>
            <a:r>
              <a:rPr lang="en-US" sz="2000" b="0" u="none"/>
              <a:t>    around them</a:t>
            </a:r>
          </a:p>
          <a:p>
            <a:r>
              <a:rPr lang="en-US" sz="2000" b="0" u="none"/>
              <a:t>    for the products </a:t>
            </a:r>
          </a:p>
          <a:p>
            <a:r>
              <a:rPr lang="en-US" sz="2000" b="0" u="none"/>
              <a:t>    they lacked.</a:t>
            </a:r>
          </a:p>
          <a:p>
            <a:r>
              <a:rPr lang="en-US" sz="2000" b="0" u="none"/>
              <a:t>    </a:t>
            </a:r>
          </a:p>
          <a:p>
            <a:r>
              <a:rPr lang="en-US" sz="2000" b="0" u="none"/>
              <a:t>    Initiated Bronze Age.</a:t>
            </a:r>
          </a:p>
        </p:txBody>
      </p:sp>
      <p:sp>
        <p:nvSpPr>
          <p:cNvPr id="9237" name="AutoShape 21"/>
          <p:cNvSpPr>
            <a:spLocks/>
          </p:cNvSpPr>
          <p:nvPr/>
        </p:nvSpPr>
        <p:spPr bwMode="auto">
          <a:xfrm>
            <a:off x="0" y="1676400"/>
            <a:ext cx="304800" cy="4191000"/>
          </a:xfrm>
          <a:prstGeom prst="leftBrace">
            <a:avLst>
              <a:gd name="adj1" fmla="val 114583"/>
              <a:gd name="adj2" fmla="val 50000"/>
            </a:avLst>
          </a:prstGeom>
          <a:noFill/>
          <a:ln w="41275">
            <a:solidFill>
              <a:srgbClr val="CC3300"/>
            </a:solidFill>
            <a:round/>
            <a:headEnd/>
            <a:tailEnd/>
          </a:ln>
        </p:spPr>
        <p:txBody>
          <a:bodyPr wrap="none" anchor="ctr"/>
          <a:lstStyle/>
          <a:p>
            <a:endParaRPr lang="en-US"/>
          </a:p>
        </p:txBody>
      </p:sp>
      <p:pic>
        <p:nvPicPr>
          <p:cNvPr id="9239" name="Picture 23" descr="D:\home\twloessin\My Pictures\SumerianCity.jpg"/>
          <p:cNvPicPr>
            <a:picLocks noChangeAspect="1" noChangeArrowheads="1"/>
          </p:cNvPicPr>
          <p:nvPr/>
        </p:nvPicPr>
        <p:blipFill>
          <a:blip r:embed="rId4" cstate="print"/>
          <a:srcRect/>
          <a:stretch>
            <a:fillRect/>
          </a:stretch>
        </p:blipFill>
        <p:spPr bwMode="auto">
          <a:xfrm>
            <a:off x="2971800" y="3225800"/>
            <a:ext cx="6172200" cy="3632200"/>
          </a:xfrm>
          <a:prstGeom prst="rect">
            <a:avLst/>
          </a:prstGeom>
          <a:noFill/>
          <a:ln w="9525">
            <a:noFill/>
            <a:miter lim="800000"/>
            <a:headEnd/>
            <a:tailEnd/>
          </a:ln>
        </p:spPr>
      </p:pic>
      <p:pic>
        <p:nvPicPr>
          <p:cNvPr id="9240" name="Picture 24" descr="D:\home\twloessin\School\Pics\SumerianTrade.jpg"/>
          <p:cNvPicPr>
            <a:picLocks noChangeAspect="1" noChangeArrowheads="1"/>
          </p:cNvPicPr>
          <p:nvPr/>
        </p:nvPicPr>
        <p:blipFill>
          <a:blip r:embed="rId5" cstate="print"/>
          <a:srcRect/>
          <a:stretch>
            <a:fillRect/>
          </a:stretch>
        </p:blipFill>
        <p:spPr bwMode="auto">
          <a:xfrm>
            <a:off x="2971800" y="3233738"/>
            <a:ext cx="6172200" cy="3827462"/>
          </a:xfrm>
          <a:prstGeom prst="rect">
            <a:avLst/>
          </a:prstGeom>
          <a:noFill/>
          <a:ln w="9525">
            <a:noFill/>
            <a:miter lim="800000"/>
            <a:headEnd/>
            <a:tailEnd/>
          </a:ln>
        </p:spPr>
      </p:pic>
      <p:sp>
        <p:nvSpPr>
          <p:cNvPr id="9241" name="Text Box 25"/>
          <p:cNvSpPr txBox="1">
            <a:spLocks noChangeArrowheads="1"/>
          </p:cNvSpPr>
          <p:nvPr/>
        </p:nvSpPr>
        <p:spPr bwMode="auto">
          <a:xfrm>
            <a:off x="2895600" y="3200400"/>
            <a:ext cx="6248400" cy="3716338"/>
          </a:xfrm>
          <a:prstGeom prst="rect">
            <a:avLst/>
          </a:prstGeom>
          <a:solidFill>
            <a:srgbClr val="C0C0C0"/>
          </a:solidFill>
          <a:ln w="9525">
            <a:solidFill>
              <a:srgbClr val="FF0000"/>
            </a:solidFill>
            <a:miter lim="800000"/>
            <a:headEnd/>
            <a:tailEnd/>
          </a:ln>
        </p:spPr>
        <p:txBody>
          <a:bodyPr>
            <a:spAutoFit/>
          </a:bodyPr>
          <a:lstStyle/>
          <a:p>
            <a:pPr>
              <a:spcBef>
                <a:spcPct val="50000"/>
              </a:spcBef>
            </a:pPr>
            <a:r>
              <a:rPr lang="en-US" b="0" u="none"/>
              <a:t>                </a:t>
            </a:r>
          </a:p>
          <a:p>
            <a:pPr>
              <a:spcBef>
                <a:spcPct val="50000"/>
              </a:spcBef>
            </a:pPr>
            <a:r>
              <a:rPr lang="en-US" b="0" u="none"/>
              <a:t>            </a:t>
            </a:r>
            <a:r>
              <a:rPr lang="en-US" sz="2000" b="0"/>
              <a:t>Sumerian innovations</a:t>
            </a:r>
            <a:r>
              <a:rPr lang="en-US" sz="2000" b="0" u="none"/>
              <a:t> in achieving civilization </a:t>
            </a:r>
          </a:p>
          <a:p>
            <a:pPr>
              <a:spcBef>
                <a:spcPct val="50000"/>
              </a:spcBef>
            </a:pPr>
            <a:r>
              <a:rPr lang="en-US" sz="2000" b="0" u="none"/>
              <a:t>           </a:t>
            </a:r>
            <a:r>
              <a:rPr lang="en-US" sz="2000" b="0"/>
              <a:t>set example</a:t>
            </a:r>
            <a:r>
              <a:rPr lang="en-US" sz="2000" b="0" u="none"/>
              <a:t> others would follow.</a:t>
            </a:r>
          </a:p>
          <a:p>
            <a:pPr>
              <a:spcBef>
                <a:spcPct val="50000"/>
              </a:spcBef>
            </a:pPr>
            <a:endParaRPr lang="en-US" sz="2000" b="0" u="none"/>
          </a:p>
          <a:p>
            <a:pPr>
              <a:spcBef>
                <a:spcPct val="50000"/>
              </a:spcBef>
            </a:pPr>
            <a:r>
              <a:rPr lang="en-US" sz="2000" b="0" u="none"/>
              <a:t>           But to arrive at these solutions,</a:t>
            </a:r>
          </a:p>
          <a:p>
            <a:pPr>
              <a:spcBef>
                <a:spcPct val="50000"/>
              </a:spcBef>
            </a:pPr>
            <a:r>
              <a:rPr lang="en-US" sz="2000" b="0" u="none"/>
              <a:t>           required organized government.</a:t>
            </a:r>
          </a:p>
          <a:p>
            <a:pPr algn="ctr">
              <a:spcBef>
                <a:spcPct val="50000"/>
              </a:spcBef>
            </a:pPr>
            <a:r>
              <a:rPr lang="en-US" b="0" i="1" u="none">
                <a:solidFill>
                  <a:srgbClr val="333399"/>
                </a:solidFill>
              </a:rPr>
              <a:t>Let’s now look at the type of government the Sumerians had.</a:t>
            </a:r>
          </a:p>
          <a:p>
            <a:pPr algn="ctr">
              <a:spcBef>
                <a:spcPct val="50000"/>
              </a:spcBef>
            </a:pPr>
            <a:endParaRPr lang="en-US" b="0" i="1" u="none"/>
          </a:p>
          <a:p>
            <a:pPr algn="ctr">
              <a:spcBef>
                <a:spcPct val="50000"/>
              </a:spcBef>
            </a:pPr>
            <a:endParaRPr lang="en-US" sz="1000" b="0" i="1" u="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0-#ppt_w/2"/>
                                          </p:val>
                                        </p:tav>
                                        <p:tav tm="100000">
                                          <p:val>
                                            <p:strVal val="#ppt_x"/>
                                          </p:val>
                                        </p:tav>
                                      </p:tavLst>
                                    </p:anim>
                                    <p:anim calcmode="lin" valueType="num">
                                      <p:cBhvr additive="base">
                                        <p:cTn id="8" dur="500" fill="hold"/>
                                        <p:tgtEl>
                                          <p:spTgt spid="92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34"/>
                                        </p:tgtEl>
                                        <p:attrNameLst>
                                          <p:attrName>style.visibility</p:attrName>
                                        </p:attrNameLst>
                                      </p:cBhvr>
                                      <p:to>
                                        <p:strVal val="visible"/>
                                      </p:to>
                                    </p:set>
                                    <p:anim calcmode="lin" valueType="num">
                                      <p:cBhvr additive="base">
                                        <p:cTn id="13" dur="500" fill="hold"/>
                                        <p:tgtEl>
                                          <p:spTgt spid="9234"/>
                                        </p:tgtEl>
                                        <p:attrNameLst>
                                          <p:attrName>ppt_x</p:attrName>
                                        </p:attrNameLst>
                                      </p:cBhvr>
                                      <p:tavLst>
                                        <p:tav tm="0">
                                          <p:val>
                                            <p:strVal val="0-#ppt_w/2"/>
                                          </p:val>
                                        </p:tav>
                                        <p:tav tm="100000">
                                          <p:val>
                                            <p:strVal val="#ppt_x"/>
                                          </p:val>
                                        </p:tav>
                                      </p:tavLst>
                                    </p:anim>
                                    <p:anim calcmode="lin" valueType="num">
                                      <p:cBhvr additive="base">
                                        <p:cTn id="14" dur="500" fill="hold"/>
                                        <p:tgtEl>
                                          <p:spTgt spid="92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35"/>
                                        </p:tgtEl>
                                        <p:attrNameLst>
                                          <p:attrName>style.visibility</p:attrName>
                                        </p:attrNameLst>
                                      </p:cBhvr>
                                      <p:to>
                                        <p:strVal val="visible"/>
                                      </p:to>
                                    </p:set>
                                    <p:anim calcmode="lin" valueType="num">
                                      <p:cBhvr additive="base">
                                        <p:cTn id="19" dur="500" fill="hold"/>
                                        <p:tgtEl>
                                          <p:spTgt spid="9235"/>
                                        </p:tgtEl>
                                        <p:attrNameLst>
                                          <p:attrName>ppt_x</p:attrName>
                                        </p:attrNameLst>
                                      </p:cBhvr>
                                      <p:tavLst>
                                        <p:tav tm="0">
                                          <p:val>
                                            <p:strVal val="0-#ppt_w/2"/>
                                          </p:val>
                                        </p:tav>
                                        <p:tav tm="100000">
                                          <p:val>
                                            <p:strVal val="#ppt_x"/>
                                          </p:val>
                                        </p:tav>
                                      </p:tavLst>
                                    </p:anim>
                                    <p:anim calcmode="lin" valueType="num">
                                      <p:cBhvr additive="base">
                                        <p:cTn id="20" dur="500" fill="hold"/>
                                        <p:tgtEl>
                                          <p:spTgt spid="92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9239"/>
                                        </p:tgtEl>
                                        <p:attrNameLst>
                                          <p:attrName>style.visibility</p:attrName>
                                        </p:attrNameLst>
                                      </p:cBhvr>
                                      <p:to>
                                        <p:strVal val="visible"/>
                                      </p:to>
                                    </p:set>
                                    <p:anim calcmode="lin" valueType="num">
                                      <p:cBhvr>
                                        <p:cTn id="25" dur="500" fill="hold"/>
                                        <p:tgtEl>
                                          <p:spTgt spid="9239"/>
                                        </p:tgtEl>
                                        <p:attrNameLst>
                                          <p:attrName>ppt_w</p:attrName>
                                        </p:attrNameLst>
                                      </p:cBhvr>
                                      <p:tavLst>
                                        <p:tav tm="0">
                                          <p:val>
                                            <p:fltVal val="0"/>
                                          </p:val>
                                        </p:tav>
                                        <p:tav tm="100000">
                                          <p:val>
                                            <p:strVal val="#ppt_w"/>
                                          </p:val>
                                        </p:tav>
                                      </p:tavLst>
                                    </p:anim>
                                    <p:anim calcmode="lin" valueType="num">
                                      <p:cBhvr>
                                        <p:cTn id="26"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36"/>
                                        </p:tgtEl>
                                        <p:attrNameLst>
                                          <p:attrName>style.visibility</p:attrName>
                                        </p:attrNameLst>
                                      </p:cBhvr>
                                      <p:to>
                                        <p:strVal val="visible"/>
                                      </p:to>
                                    </p:set>
                                    <p:anim calcmode="lin" valueType="num">
                                      <p:cBhvr additive="base">
                                        <p:cTn id="31" dur="500" fill="hold"/>
                                        <p:tgtEl>
                                          <p:spTgt spid="9236"/>
                                        </p:tgtEl>
                                        <p:attrNameLst>
                                          <p:attrName>ppt_x</p:attrName>
                                        </p:attrNameLst>
                                      </p:cBhvr>
                                      <p:tavLst>
                                        <p:tav tm="0">
                                          <p:val>
                                            <p:strVal val="0-#ppt_w/2"/>
                                          </p:val>
                                        </p:tav>
                                        <p:tav tm="100000">
                                          <p:val>
                                            <p:strVal val="#ppt_x"/>
                                          </p:val>
                                        </p:tav>
                                      </p:tavLst>
                                    </p:anim>
                                    <p:anim calcmode="lin" valueType="num">
                                      <p:cBhvr additive="base">
                                        <p:cTn id="32" dur="500" fill="hold"/>
                                        <p:tgtEl>
                                          <p:spTgt spid="923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240"/>
                                        </p:tgtEl>
                                        <p:attrNameLst>
                                          <p:attrName>style.visibility</p:attrName>
                                        </p:attrNameLst>
                                      </p:cBhvr>
                                      <p:to>
                                        <p:strVal val="visible"/>
                                      </p:to>
                                    </p:set>
                                    <p:animEffect transition="in" filter="checkerboard(across)">
                                      <p:cBhvr>
                                        <p:cTn id="37" dur="500"/>
                                        <p:tgtEl>
                                          <p:spTgt spid="924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237"/>
                                        </p:tgtEl>
                                        <p:attrNameLst>
                                          <p:attrName>style.visibility</p:attrName>
                                        </p:attrNameLst>
                                      </p:cBhvr>
                                      <p:to>
                                        <p:strVal val="visible"/>
                                      </p:to>
                                    </p:set>
                                    <p:anim calcmode="lin" valueType="num">
                                      <p:cBhvr additive="base">
                                        <p:cTn id="42" dur="500" fill="hold"/>
                                        <p:tgtEl>
                                          <p:spTgt spid="9237"/>
                                        </p:tgtEl>
                                        <p:attrNameLst>
                                          <p:attrName>ppt_x</p:attrName>
                                        </p:attrNameLst>
                                      </p:cBhvr>
                                      <p:tavLst>
                                        <p:tav tm="0">
                                          <p:val>
                                            <p:strVal val="0-#ppt_w/2"/>
                                          </p:val>
                                        </p:tav>
                                        <p:tav tm="100000">
                                          <p:val>
                                            <p:strVal val="#ppt_x"/>
                                          </p:val>
                                        </p:tav>
                                      </p:tavLst>
                                    </p:anim>
                                    <p:anim calcmode="lin" valueType="num">
                                      <p:cBhvr additive="base">
                                        <p:cTn id="43" dur="500" fill="hold"/>
                                        <p:tgtEl>
                                          <p:spTgt spid="923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iterate type="lt">
                                    <p:tmPct val="100000"/>
                                  </p:iterate>
                                  <p:childTnLst>
                                    <p:set>
                                      <p:cBhvr>
                                        <p:cTn id="47" dur="1" fill="hold">
                                          <p:stCondLst>
                                            <p:cond delay="0"/>
                                          </p:stCondLst>
                                        </p:cTn>
                                        <p:tgtEl>
                                          <p:spTgt spid="9241"/>
                                        </p:tgtEl>
                                        <p:attrNameLst>
                                          <p:attrName>style.visibility</p:attrName>
                                        </p:attrNameLst>
                                      </p:cBhvr>
                                      <p:to>
                                        <p:strVal val="visible"/>
                                      </p:to>
                                    </p:set>
                                    <p:anim calcmode="lin" valueType="num">
                                      <p:cBhvr additive="base">
                                        <p:cTn id="48" dur="75" fill="hold"/>
                                        <p:tgtEl>
                                          <p:spTgt spid="9241"/>
                                        </p:tgtEl>
                                        <p:attrNameLst>
                                          <p:attrName>ppt_x</p:attrName>
                                        </p:attrNameLst>
                                      </p:cBhvr>
                                      <p:tavLst>
                                        <p:tav tm="0">
                                          <p:val>
                                            <p:strVal val="0-#ppt_w/2"/>
                                          </p:val>
                                        </p:tav>
                                        <p:tav tm="100000">
                                          <p:val>
                                            <p:strVal val="#ppt_x"/>
                                          </p:val>
                                        </p:tav>
                                      </p:tavLst>
                                    </p:anim>
                                    <p:anim calcmode="lin" valueType="num">
                                      <p:cBhvr additive="base">
                                        <p:cTn id="49" dur="75" fill="hold"/>
                                        <p:tgtEl>
                                          <p:spTgt spid="92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utoUpdateAnimBg="0"/>
      <p:bldP spid="9234" grpId="0" autoUpdateAnimBg="0"/>
      <p:bldP spid="9235" grpId="0" autoUpdateAnimBg="0"/>
      <p:bldP spid="9236" grpId="0" autoUpdateAnimBg="0"/>
      <p:bldP spid="9237" grpId="0" animBg="1"/>
      <p:bldP spid="924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5126" name="Text Box 6"/>
          <p:cNvSpPr txBox="1">
            <a:spLocks noChangeArrowheads="1"/>
          </p:cNvSpPr>
          <p:nvPr/>
        </p:nvSpPr>
        <p:spPr bwMode="auto">
          <a:xfrm>
            <a:off x="152400" y="685800"/>
            <a:ext cx="6797675" cy="396875"/>
          </a:xfrm>
          <a:prstGeom prst="rect">
            <a:avLst/>
          </a:prstGeom>
          <a:noFill/>
          <a:ln w="9525">
            <a:noFill/>
            <a:miter lim="800000"/>
            <a:headEnd/>
            <a:tailEnd/>
          </a:ln>
        </p:spPr>
        <p:txBody>
          <a:bodyPr>
            <a:spAutoFit/>
          </a:bodyPr>
          <a:lstStyle/>
          <a:p>
            <a:r>
              <a:rPr lang="en-US" sz="2000" b="0" u="none"/>
              <a:t>II.  The </a:t>
            </a:r>
            <a:r>
              <a:rPr lang="en-US" sz="2000">
                <a:solidFill>
                  <a:srgbClr val="CC3300"/>
                </a:solidFill>
              </a:rPr>
              <a:t>City-State</a:t>
            </a:r>
            <a:r>
              <a:rPr lang="en-US" sz="2000" b="0" u="none"/>
              <a:t> Structure of Government</a:t>
            </a:r>
          </a:p>
        </p:txBody>
      </p:sp>
      <p:sp>
        <p:nvSpPr>
          <p:cNvPr id="5127" name="Text Box 7"/>
          <p:cNvSpPr txBox="1">
            <a:spLocks noChangeArrowheads="1"/>
          </p:cNvSpPr>
          <p:nvPr/>
        </p:nvSpPr>
        <p:spPr bwMode="auto">
          <a:xfrm>
            <a:off x="304800" y="990600"/>
            <a:ext cx="6569075" cy="396875"/>
          </a:xfrm>
          <a:prstGeom prst="rect">
            <a:avLst/>
          </a:prstGeom>
          <a:noFill/>
          <a:ln w="9525">
            <a:noFill/>
            <a:miter lim="800000"/>
            <a:headEnd/>
            <a:tailEnd/>
          </a:ln>
        </p:spPr>
        <p:txBody>
          <a:bodyPr>
            <a:spAutoFit/>
          </a:bodyPr>
          <a:lstStyle/>
          <a:p>
            <a:r>
              <a:rPr lang="en-US" sz="2000" b="0" u="none"/>
              <a:t>A.  Although all the cities shared the same culture …</a:t>
            </a:r>
          </a:p>
        </p:txBody>
      </p:sp>
      <p:sp>
        <p:nvSpPr>
          <p:cNvPr id="5128" name="Text Box 8"/>
          <p:cNvSpPr txBox="1">
            <a:spLocks noChangeArrowheads="1"/>
          </p:cNvSpPr>
          <p:nvPr/>
        </p:nvSpPr>
        <p:spPr bwMode="auto">
          <a:xfrm>
            <a:off x="304800" y="1295400"/>
            <a:ext cx="7239000" cy="701675"/>
          </a:xfrm>
          <a:prstGeom prst="rect">
            <a:avLst/>
          </a:prstGeom>
          <a:noFill/>
          <a:ln w="9525">
            <a:noFill/>
            <a:miter lim="800000"/>
            <a:headEnd/>
            <a:tailEnd/>
          </a:ln>
        </p:spPr>
        <p:txBody>
          <a:bodyPr>
            <a:spAutoFit/>
          </a:bodyPr>
          <a:lstStyle/>
          <a:p>
            <a:pPr marL="457200" indent="-457200">
              <a:buFontTx/>
              <a:buAutoNum type="alphaUcPeriod" startAt="2"/>
            </a:pPr>
            <a:r>
              <a:rPr lang="en-US" sz="2000" b="0" u="none"/>
              <a:t>each city had its own government / rulers, warriors,  </a:t>
            </a:r>
          </a:p>
          <a:p>
            <a:pPr marL="457200" indent="-457200"/>
            <a:r>
              <a:rPr lang="en-US" sz="2000" b="0" u="none"/>
              <a:t>        it’s own patron god, and functioned like an independent country</a:t>
            </a:r>
          </a:p>
        </p:txBody>
      </p:sp>
      <p:sp>
        <p:nvSpPr>
          <p:cNvPr id="5129" name="Text Box 9"/>
          <p:cNvSpPr txBox="1">
            <a:spLocks noChangeArrowheads="1"/>
          </p:cNvSpPr>
          <p:nvPr/>
        </p:nvSpPr>
        <p:spPr bwMode="auto">
          <a:xfrm>
            <a:off x="304800" y="1905000"/>
            <a:ext cx="7315200" cy="396875"/>
          </a:xfrm>
          <a:prstGeom prst="rect">
            <a:avLst/>
          </a:prstGeom>
          <a:noFill/>
          <a:ln w="9525">
            <a:noFill/>
            <a:miter lim="800000"/>
            <a:headEnd/>
            <a:tailEnd/>
          </a:ln>
        </p:spPr>
        <p:txBody>
          <a:bodyPr>
            <a:spAutoFit/>
          </a:bodyPr>
          <a:lstStyle/>
          <a:p>
            <a:r>
              <a:rPr lang="en-US" sz="2000" b="0" u="none"/>
              <a:t>C.   includes within the city walls and also the surrounding farm land</a:t>
            </a:r>
          </a:p>
        </p:txBody>
      </p:sp>
      <p:sp>
        <p:nvSpPr>
          <p:cNvPr id="5130" name="AutoShape 10"/>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p:spPr>
        <p:txBody>
          <a:bodyPr wrap="none" anchor="ctr"/>
          <a:lstStyle/>
          <a:p>
            <a:endParaRPr lang="en-US"/>
          </a:p>
        </p:txBody>
      </p:sp>
      <p:sp>
        <p:nvSpPr>
          <p:cNvPr id="5132" name="Text Box 12"/>
          <p:cNvSpPr txBox="1">
            <a:spLocks noChangeArrowheads="1"/>
          </p:cNvSpPr>
          <p:nvPr/>
        </p:nvSpPr>
        <p:spPr bwMode="auto">
          <a:xfrm>
            <a:off x="304800" y="2209800"/>
            <a:ext cx="6950075" cy="396875"/>
          </a:xfrm>
          <a:prstGeom prst="rect">
            <a:avLst/>
          </a:prstGeom>
          <a:noFill/>
          <a:ln w="9525">
            <a:noFill/>
            <a:miter lim="800000"/>
            <a:headEnd/>
            <a:tailEnd/>
          </a:ln>
        </p:spPr>
        <p:txBody>
          <a:bodyPr>
            <a:spAutoFit/>
          </a:bodyPr>
          <a:lstStyle/>
          <a:p>
            <a:r>
              <a:rPr lang="en-US" sz="2000" b="0" u="none"/>
              <a:t>D.  Examples include Sumerian cities of Ur, Uruk, Kish, Lagesh</a:t>
            </a:r>
          </a:p>
        </p:txBody>
      </p:sp>
      <p:sp>
        <p:nvSpPr>
          <p:cNvPr id="5133" name="Text Box 13"/>
          <p:cNvSpPr txBox="1">
            <a:spLocks noChangeArrowheads="1"/>
          </p:cNvSpPr>
          <p:nvPr/>
        </p:nvSpPr>
        <p:spPr bwMode="auto">
          <a:xfrm>
            <a:off x="304800" y="2514600"/>
            <a:ext cx="6950075" cy="701675"/>
          </a:xfrm>
          <a:prstGeom prst="rect">
            <a:avLst/>
          </a:prstGeom>
          <a:noFill/>
          <a:ln w="9525">
            <a:noFill/>
            <a:miter lim="800000"/>
            <a:headEnd/>
            <a:tailEnd/>
          </a:ln>
        </p:spPr>
        <p:txBody>
          <a:bodyPr>
            <a:spAutoFit/>
          </a:bodyPr>
          <a:lstStyle/>
          <a:p>
            <a:pPr marL="457200" indent="-457200"/>
            <a:r>
              <a:rPr lang="en-US" sz="2000" b="0" u="none"/>
              <a:t>E.  At center of each city was the walled temple with a </a:t>
            </a:r>
            <a:r>
              <a:rPr lang="en-US" sz="2000" b="0">
                <a:solidFill>
                  <a:srgbClr val="CC3300"/>
                </a:solidFill>
              </a:rPr>
              <a:t>ziggurat</a:t>
            </a:r>
            <a:r>
              <a:rPr lang="en-US" sz="2000" b="0" u="none"/>
              <a:t> – a massive, tiered, pyramid-shaped structure.</a:t>
            </a:r>
          </a:p>
        </p:txBody>
      </p:sp>
      <p:pic>
        <p:nvPicPr>
          <p:cNvPr id="5134" name="Picture 14" descr="http://ragz-international.com/reconstruction_ur.gif"/>
          <p:cNvPicPr>
            <a:picLocks noChangeAspect="1" noChangeArrowheads="1"/>
          </p:cNvPicPr>
          <p:nvPr/>
        </p:nvPicPr>
        <p:blipFill>
          <a:blip r:embed="rId3" cstate="print"/>
          <a:srcRect/>
          <a:stretch>
            <a:fillRect/>
          </a:stretch>
        </p:blipFill>
        <p:spPr bwMode="auto">
          <a:xfrm>
            <a:off x="3276600" y="3429000"/>
            <a:ext cx="5600700" cy="3178175"/>
          </a:xfrm>
          <a:prstGeom prst="rect">
            <a:avLst/>
          </a:prstGeom>
          <a:noFill/>
          <a:ln w="9525">
            <a:noFill/>
            <a:miter lim="800000"/>
            <a:headEnd/>
            <a:tailEnd/>
          </a:ln>
        </p:spPr>
      </p:pic>
      <p:sp>
        <p:nvSpPr>
          <p:cNvPr id="8204" name="Text Box 15"/>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5136" name="Rectangle 16"/>
          <p:cNvSpPr>
            <a:spLocks noChangeArrowheads="1"/>
          </p:cNvSpPr>
          <p:nvPr/>
        </p:nvSpPr>
        <p:spPr bwMode="auto">
          <a:xfrm>
            <a:off x="7815263" y="1062038"/>
            <a:ext cx="1285875" cy="925512"/>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 calcmode="lin" valueType="num">
                                      <p:cBhvr additive="base">
                                        <p:cTn id="13" dur="500" fill="hold"/>
                                        <p:tgtEl>
                                          <p:spTgt spid="5127"/>
                                        </p:tgtEl>
                                        <p:attrNameLst>
                                          <p:attrName>ppt_x</p:attrName>
                                        </p:attrNameLst>
                                      </p:cBhvr>
                                      <p:tavLst>
                                        <p:tav tm="0">
                                          <p:val>
                                            <p:strVal val="0-#ppt_w/2"/>
                                          </p:val>
                                        </p:tav>
                                        <p:tav tm="100000">
                                          <p:val>
                                            <p:strVal val="#ppt_x"/>
                                          </p:val>
                                        </p:tav>
                                      </p:tavLst>
                                    </p:anim>
                                    <p:anim calcmode="lin" valueType="num">
                                      <p:cBhvr additive="base">
                                        <p:cTn id="14"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additive="base">
                                        <p:cTn id="19" dur="500" fill="hold"/>
                                        <p:tgtEl>
                                          <p:spTgt spid="5128"/>
                                        </p:tgtEl>
                                        <p:attrNameLst>
                                          <p:attrName>ppt_x</p:attrName>
                                        </p:attrNameLst>
                                      </p:cBhvr>
                                      <p:tavLst>
                                        <p:tav tm="0">
                                          <p:val>
                                            <p:strVal val="0-#ppt_w/2"/>
                                          </p:val>
                                        </p:tav>
                                        <p:tav tm="100000">
                                          <p:val>
                                            <p:strVal val="#ppt_x"/>
                                          </p:val>
                                        </p:tav>
                                      </p:tavLst>
                                    </p:anim>
                                    <p:anim calcmode="lin" valueType="num">
                                      <p:cBhvr additive="base">
                                        <p:cTn id="20"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9"/>
                                        </p:tgtEl>
                                        <p:attrNameLst>
                                          <p:attrName>style.visibility</p:attrName>
                                        </p:attrNameLst>
                                      </p:cBhvr>
                                      <p:to>
                                        <p:strVal val="visible"/>
                                      </p:to>
                                    </p:set>
                                    <p:anim calcmode="lin" valueType="num">
                                      <p:cBhvr additive="base">
                                        <p:cTn id="25" dur="500" fill="hold"/>
                                        <p:tgtEl>
                                          <p:spTgt spid="5129"/>
                                        </p:tgtEl>
                                        <p:attrNameLst>
                                          <p:attrName>ppt_x</p:attrName>
                                        </p:attrNameLst>
                                      </p:cBhvr>
                                      <p:tavLst>
                                        <p:tav tm="0">
                                          <p:val>
                                            <p:strVal val="0-#ppt_w/2"/>
                                          </p:val>
                                        </p:tav>
                                        <p:tav tm="100000">
                                          <p:val>
                                            <p:strVal val="#ppt_x"/>
                                          </p:val>
                                        </p:tav>
                                      </p:tavLst>
                                    </p:anim>
                                    <p:anim calcmode="lin" valueType="num">
                                      <p:cBhvr additive="base">
                                        <p:cTn id="26"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30"/>
                                        </p:tgtEl>
                                        <p:attrNameLst>
                                          <p:attrName>style.visibility</p:attrName>
                                        </p:attrNameLst>
                                      </p:cBhvr>
                                      <p:to>
                                        <p:strVal val="visible"/>
                                      </p:to>
                                    </p:set>
                                    <p:anim calcmode="lin" valueType="num">
                                      <p:cBhvr additive="base">
                                        <p:cTn id="31" dur="500" fill="hold"/>
                                        <p:tgtEl>
                                          <p:spTgt spid="5130"/>
                                        </p:tgtEl>
                                        <p:attrNameLst>
                                          <p:attrName>ppt_x</p:attrName>
                                        </p:attrNameLst>
                                      </p:cBhvr>
                                      <p:tavLst>
                                        <p:tav tm="0">
                                          <p:val>
                                            <p:strVal val="0-#ppt_w/2"/>
                                          </p:val>
                                        </p:tav>
                                        <p:tav tm="100000">
                                          <p:val>
                                            <p:strVal val="#ppt_x"/>
                                          </p:val>
                                        </p:tav>
                                      </p:tavLst>
                                    </p:anim>
                                    <p:anim calcmode="lin" valueType="num">
                                      <p:cBhvr additive="base">
                                        <p:cTn id="32"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36"/>
                                        </p:tgtEl>
                                        <p:attrNameLst>
                                          <p:attrName>style.visibility</p:attrName>
                                        </p:attrNameLst>
                                      </p:cBhvr>
                                      <p:to>
                                        <p:strVal val="visible"/>
                                      </p:to>
                                    </p:set>
                                    <p:anim calcmode="lin" valueType="num">
                                      <p:cBhvr additive="base">
                                        <p:cTn id="37" dur="500" fill="hold"/>
                                        <p:tgtEl>
                                          <p:spTgt spid="5136"/>
                                        </p:tgtEl>
                                        <p:attrNameLst>
                                          <p:attrName>ppt_x</p:attrName>
                                        </p:attrNameLst>
                                      </p:cBhvr>
                                      <p:tavLst>
                                        <p:tav tm="0">
                                          <p:val>
                                            <p:strVal val="0-#ppt_w/2"/>
                                          </p:val>
                                        </p:tav>
                                        <p:tav tm="100000">
                                          <p:val>
                                            <p:strVal val="#ppt_x"/>
                                          </p:val>
                                        </p:tav>
                                      </p:tavLst>
                                    </p:anim>
                                    <p:anim calcmode="lin" valueType="num">
                                      <p:cBhvr additive="base">
                                        <p:cTn id="38"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32"/>
                                        </p:tgtEl>
                                        <p:attrNameLst>
                                          <p:attrName>style.visibility</p:attrName>
                                        </p:attrNameLst>
                                      </p:cBhvr>
                                      <p:to>
                                        <p:strVal val="visible"/>
                                      </p:to>
                                    </p:set>
                                    <p:anim calcmode="lin" valueType="num">
                                      <p:cBhvr additive="base">
                                        <p:cTn id="43" dur="500" fill="hold"/>
                                        <p:tgtEl>
                                          <p:spTgt spid="5132"/>
                                        </p:tgtEl>
                                        <p:attrNameLst>
                                          <p:attrName>ppt_x</p:attrName>
                                        </p:attrNameLst>
                                      </p:cBhvr>
                                      <p:tavLst>
                                        <p:tav tm="0">
                                          <p:val>
                                            <p:strVal val="0-#ppt_w/2"/>
                                          </p:val>
                                        </p:tav>
                                        <p:tav tm="100000">
                                          <p:val>
                                            <p:strVal val="#ppt_x"/>
                                          </p:val>
                                        </p:tav>
                                      </p:tavLst>
                                    </p:anim>
                                    <p:anim calcmode="lin" valueType="num">
                                      <p:cBhvr additive="base">
                                        <p:cTn id="44"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33"/>
                                        </p:tgtEl>
                                        <p:attrNameLst>
                                          <p:attrName>style.visibility</p:attrName>
                                        </p:attrNameLst>
                                      </p:cBhvr>
                                      <p:to>
                                        <p:strVal val="visible"/>
                                      </p:to>
                                    </p:set>
                                    <p:anim calcmode="lin" valueType="num">
                                      <p:cBhvr additive="base">
                                        <p:cTn id="49" dur="500" fill="hold"/>
                                        <p:tgtEl>
                                          <p:spTgt spid="5133"/>
                                        </p:tgtEl>
                                        <p:attrNameLst>
                                          <p:attrName>ppt_x</p:attrName>
                                        </p:attrNameLst>
                                      </p:cBhvr>
                                      <p:tavLst>
                                        <p:tav tm="0">
                                          <p:val>
                                            <p:strVal val="0-#ppt_w/2"/>
                                          </p:val>
                                        </p:tav>
                                        <p:tav tm="100000">
                                          <p:val>
                                            <p:strVal val="#ppt_x"/>
                                          </p:val>
                                        </p:tav>
                                      </p:tavLst>
                                    </p:anim>
                                    <p:anim calcmode="lin" valueType="num">
                                      <p:cBhvr additive="base">
                                        <p:cTn id="50"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5134"/>
                                        </p:tgtEl>
                                        <p:attrNameLst>
                                          <p:attrName>style.visibility</p:attrName>
                                        </p:attrNameLst>
                                      </p:cBhvr>
                                      <p:to>
                                        <p:strVal val="visible"/>
                                      </p:to>
                                    </p:set>
                                    <p:animEffect transition="in" filter="box(in)">
                                      <p:cBhvr>
                                        <p:cTn id="55"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P spid="5128" grpId="0" autoUpdateAnimBg="0"/>
      <p:bldP spid="5129" grpId="0" autoUpdateAnimBg="0"/>
      <p:bldP spid="5130" grpId="0" animBg="1"/>
      <p:bldP spid="5132" grpId="0" autoUpdateAnimBg="0"/>
      <p:bldP spid="5133" grpId="0" autoUpdateAnimBg="0"/>
      <p:bldP spid="513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home\twloessin\School\Pics\ZigguratQuestions.jpg"/>
          <p:cNvPicPr>
            <a:picLocks noChangeAspect="1" noChangeArrowheads="1"/>
          </p:cNvPicPr>
          <p:nvPr/>
        </p:nvPicPr>
        <p:blipFill>
          <a:blip r:embed="rId4" cstate="print"/>
          <a:srcRect/>
          <a:stretch>
            <a:fillRect/>
          </a:stretch>
        </p:blipFill>
        <p:spPr bwMode="auto">
          <a:xfrm>
            <a:off x="228600" y="0"/>
            <a:ext cx="8724900" cy="6184900"/>
          </a:xfrm>
          <a:prstGeom prst="rect">
            <a:avLst/>
          </a:prstGeom>
          <a:noFill/>
          <a:ln w="9525">
            <a:noFill/>
            <a:miter lim="800000"/>
            <a:headEnd/>
            <a:tailEnd/>
          </a:ln>
        </p:spPr>
      </p:pic>
      <p:pic>
        <p:nvPicPr>
          <p:cNvPr id="10244" name="Picture 4" descr="D:\home\twloessin\School\Pics\ziggurat_at_ur.jpg"/>
          <p:cNvPicPr>
            <a:picLocks noChangeAspect="1" noChangeArrowheads="1"/>
          </p:cNvPicPr>
          <p:nvPr/>
        </p:nvPicPr>
        <p:blipFill>
          <a:blip r:embed="rId5" cstate="print"/>
          <a:srcRect/>
          <a:stretch>
            <a:fillRect/>
          </a:stretch>
        </p:blipFill>
        <p:spPr bwMode="auto">
          <a:xfrm>
            <a:off x="0" y="381000"/>
            <a:ext cx="9144000" cy="5791200"/>
          </a:xfrm>
          <a:prstGeom prst="rect">
            <a:avLst/>
          </a:prstGeom>
          <a:noFill/>
          <a:ln w="9525">
            <a:noFill/>
            <a:miter lim="800000"/>
            <a:headEnd/>
            <a:tailEnd/>
          </a:ln>
        </p:spPr>
      </p:pic>
      <p:sp>
        <p:nvSpPr>
          <p:cNvPr id="10245" name="Text Box 5"/>
          <p:cNvSpPr txBox="1">
            <a:spLocks noChangeArrowheads="1"/>
          </p:cNvSpPr>
          <p:nvPr/>
        </p:nvSpPr>
        <p:spPr bwMode="auto">
          <a:xfrm>
            <a:off x="0" y="6126163"/>
            <a:ext cx="8702675" cy="731837"/>
          </a:xfrm>
          <a:prstGeom prst="rect">
            <a:avLst/>
          </a:prstGeom>
          <a:noFill/>
          <a:ln w="9525">
            <a:noFill/>
            <a:miter lim="800000"/>
            <a:headEnd/>
            <a:tailEnd/>
          </a:ln>
        </p:spPr>
        <p:txBody>
          <a:bodyPr>
            <a:spAutoFit/>
          </a:bodyPr>
          <a:lstStyle/>
          <a:p>
            <a:r>
              <a:rPr lang="en-US" u="none">
                <a:solidFill>
                  <a:srgbClr val="663300"/>
                </a:solidFill>
              </a:rPr>
              <a:t>The Ziggurat at Ur was first excavated by British archaeologist Woolley in 1923.</a:t>
            </a:r>
            <a:r>
              <a:rPr lang="en-US" sz="2400" u="none">
                <a:solidFill>
                  <a:srgbClr val="663300"/>
                </a:solidFill>
              </a:rPr>
              <a:t> </a:t>
            </a:r>
          </a:p>
          <a:p>
            <a:r>
              <a:rPr lang="en-US" u="none">
                <a:solidFill>
                  <a:srgbClr val="663300"/>
                </a:solidFill>
              </a:rPr>
              <a:t>The Iraqi Directorate of Antiquities restored its lower stages in the 1980s.</a:t>
            </a:r>
            <a:endParaRPr lang="en-US" sz="2400" u="none">
              <a:solidFill>
                <a:srgbClr val="66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0-#ppt_w/2"/>
                                          </p:val>
                                        </p:tav>
                                        <p:tav tm="100000">
                                          <p:val>
                                            <p:strVal val="#ppt_x"/>
                                          </p:val>
                                        </p:tav>
                                      </p:tavLst>
                                    </p:anim>
                                    <p:anim calcmode="lin" valueType="num">
                                      <p:cBhvr additive="base">
                                        <p:cTn id="14"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75" fill="hold"/>
                                        <p:tgtEl>
                                          <p:spTgt spid="10245"/>
                                        </p:tgtEl>
                                        <p:attrNameLst>
                                          <p:attrName>ppt_x</p:attrName>
                                        </p:attrNameLst>
                                      </p:cBhvr>
                                      <p:tavLst>
                                        <p:tav tm="0">
                                          <p:val>
                                            <p:strVal val="0-#ppt_w/2"/>
                                          </p:val>
                                        </p:tav>
                                        <p:tav tm="100000">
                                          <p:val>
                                            <p:strVal val="#ppt_x"/>
                                          </p:val>
                                        </p:tav>
                                      </p:tavLst>
                                    </p:anim>
                                    <p:anim calcmode="lin" valueType="num">
                                      <p:cBhvr additive="base">
                                        <p:cTn id="20" dur="75"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0244" name="Text Box 4"/>
          <p:cNvSpPr txBox="1">
            <a:spLocks noChangeArrowheads="1"/>
          </p:cNvSpPr>
          <p:nvPr/>
        </p:nvSpPr>
        <p:spPr bwMode="auto">
          <a:xfrm>
            <a:off x="152400" y="685800"/>
            <a:ext cx="6797675" cy="396875"/>
          </a:xfrm>
          <a:prstGeom prst="rect">
            <a:avLst/>
          </a:prstGeom>
          <a:noFill/>
          <a:ln w="9525">
            <a:noFill/>
            <a:miter lim="800000"/>
            <a:headEnd/>
            <a:tailEnd/>
          </a:ln>
        </p:spPr>
        <p:txBody>
          <a:bodyPr>
            <a:spAutoFit/>
          </a:bodyPr>
          <a:lstStyle/>
          <a:p>
            <a:r>
              <a:rPr lang="en-US" sz="2000" b="0" u="none"/>
              <a:t>II.  The </a:t>
            </a:r>
            <a:r>
              <a:rPr lang="en-US" sz="2000">
                <a:solidFill>
                  <a:srgbClr val="CC3300"/>
                </a:solidFill>
              </a:rPr>
              <a:t>City-State</a:t>
            </a:r>
            <a:r>
              <a:rPr lang="en-US" sz="2000" b="0" u="none"/>
              <a:t> Structure of Government</a:t>
            </a:r>
          </a:p>
        </p:txBody>
      </p:sp>
      <p:sp>
        <p:nvSpPr>
          <p:cNvPr id="10245" name="Text Box 5"/>
          <p:cNvSpPr txBox="1">
            <a:spLocks noChangeArrowheads="1"/>
          </p:cNvSpPr>
          <p:nvPr/>
        </p:nvSpPr>
        <p:spPr bwMode="auto">
          <a:xfrm>
            <a:off x="304800" y="990600"/>
            <a:ext cx="6569075" cy="396875"/>
          </a:xfrm>
          <a:prstGeom prst="rect">
            <a:avLst/>
          </a:prstGeom>
          <a:noFill/>
          <a:ln w="9525">
            <a:noFill/>
            <a:miter lim="800000"/>
            <a:headEnd/>
            <a:tailEnd/>
          </a:ln>
        </p:spPr>
        <p:txBody>
          <a:bodyPr>
            <a:spAutoFit/>
          </a:bodyPr>
          <a:lstStyle/>
          <a:p>
            <a:r>
              <a:rPr lang="en-US" sz="2000" b="0" u="none"/>
              <a:t>A.  Although all the cities shared the same culture …</a:t>
            </a:r>
          </a:p>
        </p:txBody>
      </p:sp>
      <p:sp>
        <p:nvSpPr>
          <p:cNvPr id="10246" name="Text Box 6"/>
          <p:cNvSpPr txBox="1">
            <a:spLocks noChangeArrowheads="1"/>
          </p:cNvSpPr>
          <p:nvPr/>
        </p:nvSpPr>
        <p:spPr bwMode="auto">
          <a:xfrm>
            <a:off x="304800" y="1295400"/>
            <a:ext cx="7239000" cy="701675"/>
          </a:xfrm>
          <a:prstGeom prst="rect">
            <a:avLst/>
          </a:prstGeom>
          <a:noFill/>
          <a:ln w="9525">
            <a:noFill/>
            <a:miter lim="800000"/>
            <a:headEnd/>
            <a:tailEnd/>
          </a:ln>
        </p:spPr>
        <p:txBody>
          <a:bodyPr>
            <a:spAutoFit/>
          </a:bodyPr>
          <a:lstStyle/>
          <a:p>
            <a:pPr marL="457200" indent="-457200">
              <a:buFontTx/>
              <a:buAutoNum type="alphaUcPeriod" startAt="2"/>
            </a:pPr>
            <a:r>
              <a:rPr lang="en-US" sz="2000" b="0" u="none"/>
              <a:t>each city had its own government / rulers, warriors,  </a:t>
            </a:r>
          </a:p>
          <a:p>
            <a:pPr marL="457200" indent="-457200"/>
            <a:r>
              <a:rPr lang="en-US" sz="2000" b="0" u="none"/>
              <a:t>        it’s own patron god, and functioned like an independent country</a:t>
            </a:r>
          </a:p>
        </p:txBody>
      </p:sp>
      <p:sp>
        <p:nvSpPr>
          <p:cNvPr id="10247" name="Text Box 7"/>
          <p:cNvSpPr txBox="1">
            <a:spLocks noChangeArrowheads="1"/>
          </p:cNvSpPr>
          <p:nvPr/>
        </p:nvSpPr>
        <p:spPr bwMode="auto">
          <a:xfrm>
            <a:off x="304800" y="1905000"/>
            <a:ext cx="7315200" cy="396875"/>
          </a:xfrm>
          <a:prstGeom prst="rect">
            <a:avLst/>
          </a:prstGeom>
          <a:noFill/>
          <a:ln w="9525">
            <a:noFill/>
            <a:miter lim="800000"/>
            <a:headEnd/>
            <a:tailEnd/>
          </a:ln>
        </p:spPr>
        <p:txBody>
          <a:bodyPr>
            <a:spAutoFit/>
          </a:bodyPr>
          <a:lstStyle/>
          <a:p>
            <a:r>
              <a:rPr lang="en-US" sz="2000" b="0" u="none"/>
              <a:t>C.   includes within the city walls and also the surrounding farm land</a:t>
            </a:r>
          </a:p>
        </p:txBody>
      </p:sp>
      <p:sp>
        <p:nvSpPr>
          <p:cNvPr id="10248" name="AutoShape 8"/>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p:spPr>
        <p:txBody>
          <a:bodyPr wrap="none" anchor="ctr"/>
          <a:lstStyle/>
          <a:p>
            <a:endParaRPr lang="en-US"/>
          </a:p>
        </p:txBody>
      </p:sp>
      <p:sp>
        <p:nvSpPr>
          <p:cNvPr id="10249" name="Text Box 10"/>
          <p:cNvSpPr txBox="1">
            <a:spLocks noChangeArrowheads="1"/>
          </p:cNvSpPr>
          <p:nvPr/>
        </p:nvSpPr>
        <p:spPr bwMode="auto">
          <a:xfrm>
            <a:off x="304800" y="2209800"/>
            <a:ext cx="6950075" cy="396875"/>
          </a:xfrm>
          <a:prstGeom prst="rect">
            <a:avLst/>
          </a:prstGeom>
          <a:noFill/>
          <a:ln w="9525">
            <a:noFill/>
            <a:miter lim="800000"/>
            <a:headEnd/>
            <a:tailEnd/>
          </a:ln>
        </p:spPr>
        <p:txBody>
          <a:bodyPr>
            <a:spAutoFit/>
          </a:bodyPr>
          <a:lstStyle/>
          <a:p>
            <a:r>
              <a:rPr lang="en-US" sz="2000" b="0" u="none"/>
              <a:t>D.  Examples include Sumerian cities of Ur, Uruk, Kish, Lagesh</a:t>
            </a:r>
          </a:p>
        </p:txBody>
      </p:sp>
      <p:sp>
        <p:nvSpPr>
          <p:cNvPr id="10250" name="Text Box 11"/>
          <p:cNvSpPr txBox="1">
            <a:spLocks noChangeArrowheads="1"/>
          </p:cNvSpPr>
          <p:nvPr/>
        </p:nvSpPr>
        <p:spPr bwMode="auto">
          <a:xfrm>
            <a:off x="304800" y="2514600"/>
            <a:ext cx="6950075" cy="701675"/>
          </a:xfrm>
          <a:prstGeom prst="rect">
            <a:avLst/>
          </a:prstGeom>
          <a:noFill/>
          <a:ln w="9525">
            <a:noFill/>
            <a:miter lim="800000"/>
            <a:headEnd/>
            <a:tailEnd/>
          </a:ln>
        </p:spPr>
        <p:txBody>
          <a:bodyPr>
            <a:spAutoFit/>
          </a:bodyPr>
          <a:lstStyle/>
          <a:p>
            <a:pPr marL="457200" indent="-457200">
              <a:buFontTx/>
              <a:buAutoNum type="alphaUcPeriod" startAt="5"/>
            </a:pPr>
            <a:r>
              <a:rPr lang="en-US" sz="2000" b="0" u="none"/>
              <a:t>At center of each city was the walled temple with a </a:t>
            </a:r>
          </a:p>
          <a:p>
            <a:pPr marL="457200" indent="-457200"/>
            <a:r>
              <a:rPr lang="en-US" sz="2000" u="none">
                <a:solidFill>
                  <a:srgbClr val="CC3300"/>
                </a:solidFill>
              </a:rPr>
              <a:t>        </a:t>
            </a:r>
            <a:r>
              <a:rPr lang="en-US" sz="2000">
                <a:solidFill>
                  <a:srgbClr val="CC3300"/>
                </a:solidFill>
              </a:rPr>
              <a:t>ziggurat</a:t>
            </a:r>
            <a:r>
              <a:rPr lang="en-US" sz="2000" u="none"/>
              <a:t> – </a:t>
            </a:r>
            <a:r>
              <a:rPr lang="en-US" sz="2000" u="none">
                <a:solidFill>
                  <a:schemeClr val="accent2"/>
                </a:solidFill>
              </a:rPr>
              <a:t>a massive, tiered, pyramid-shaped structure.</a:t>
            </a:r>
          </a:p>
        </p:txBody>
      </p:sp>
      <p:pic>
        <p:nvPicPr>
          <p:cNvPr id="10251" name="Picture 12" descr="http://ragz-international.com/reconstruction_ur.gif"/>
          <p:cNvPicPr>
            <a:picLocks noChangeAspect="1" noChangeArrowheads="1"/>
          </p:cNvPicPr>
          <p:nvPr/>
        </p:nvPicPr>
        <p:blipFill>
          <a:blip r:embed="rId3" cstate="print"/>
          <a:srcRect/>
          <a:stretch>
            <a:fillRect/>
          </a:stretch>
        </p:blipFill>
        <p:spPr bwMode="auto">
          <a:xfrm>
            <a:off x="0" y="3679825"/>
            <a:ext cx="5600700" cy="3178175"/>
          </a:xfrm>
          <a:prstGeom prst="rect">
            <a:avLst/>
          </a:prstGeom>
          <a:noFill/>
          <a:ln w="9525">
            <a:noFill/>
            <a:miter lim="800000"/>
            <a:headEnd/>
            <a:tailEnd/>
          </a:ln>
        </p:spPr>
      </p:pic>
      <p:sp>
        <p:nvSpPr>
          <p:cNvPr id="10252" name="Text Box 13"/>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11278" name="Text Box 14"/>
          <p:cNvSpPr txBox="1">
            <a:spLocks noChangeArrowheads="1"/>
          </p:cNvSpPr>
          <p:nvPr/>
        </p:nvSpPr>
        <p:spPr bwMode="auto">
          <a:xfrm>
            <a:off x="304800" y="3124200"/>
            <a:ext cx="6950075" cy="396875"/>
          </a:xfrm>
          <a:prstGeom prst="rect">
            <a:avLst/>
          </a:prstGeom>
          <a:noFill/>
          <a:ln w="9525">
            <a:noFill/>
            <a:miter lim="800000"/>
            <a:headEnd/>
            <a:tailEnd/>
          </a:ln>
        </p:spPr>
        <p:txBody>
          <a:bodyPr>
            <a:spAutoFit/>
          </a:bodyPr>
          <a:lstStyle/>
          <a:p>
            <a:r>
              <a:rPr lang="en-US" sz="2000" b="0" u="none"/>
              <a:t>F.  Powerful priests held much political power in the beginning.</a:t>
            </a:r>
          </a:p>
        </p:txBody>
      </p:sp>
      <p:pic>
        <p:nvPicPr>
          <p:cNvPr id="11279" name="Picture 15" descr="D:\home\twloessin\School\Pics\BasRelief_Gods.jpg"/>
          <p:cNvPicPr>
            <a:picLocks noChangeAspect="1" noChangeArrowheads="1"/>
          </p:cNvPicPr>
          <p:nvPr/>
        </p:nvPicPr>
        <p:blipFill>
          <a:blip r:embed="rId4" cstate="print"/>
          <a:srcRect/>
          <a:stretch>
            <a:fillRect/>
          </a:stretch>
        </p:blipFill>
        <p:spPr bwMode="auto">
          <a:xfrm>
            <a:off x="0" y="3717925"/>
            <a:ext cx="5562600" cy="3140075"/>
          </a:xfrm>
          <a:prstGeom prst="rect">
            <a:avLst/>
          </a:prstGeom>
          <a:noFill/>
          <a:ln w="9525">
            <a:noFill/>
            <a:miter lim="800000"/>
            <a:headEnd/>
            <a:tailEnd/>
          </a:ln>
        </p:spPr>
      </p:pic>
      <p:sp>
        <p:nvSpPr>
          <p:cNvPr id="11280" name="Text Box 16"/>
          <p:cNvSpPr txBox="1">
            <a:spLocks noChangeArrowheads="1"/>
          </p:cNvSpPr>
          <p:nvPr/>
        </p:nvSpPr>
        <p:spPr bwMode="auto">
          <a:xfrm>
            <a:off x="5486400" y="3810000"/>
            <a:ext cx="3657600" cy="2382838"/>
          </a:xfrm>
          <a:prstGeom prst="rect">
            <a:avLst/>
          </a:prstGeom>
          <a:noFill/>
          <a:ln w="9525">
            <a:noFill/>
            <a:miter lim="800000"/>
            <a:headEnd/>
            <a:tailEnd/>
          </a:ln>
        </p:spPr>
        <p:txBody>
          <a:bodyPr>
            <a:spAutoFit/>
          </a:bodyPr>
          <a:lstStyle/>
          <a:p>
            <a:r>
              <a:rPr lang="en-US" b="0" i="1" u="none">
                <a:solidFill>
                  <a:srgbClr val="333399"/>
                </a:solidFill>
                <a:latin typeface="Arial" charset="0"/>
              </a:rPr>
              <a:t>Right: </a:t>
            </a:r>
            <a:r>
              <a:rPr lang="en-US" sz="1600" b="0" u="none">
                <a:solidFill>
                  <a:srgbClr val="333399"/>
                </a:solidFill>
                <a:latin typeface="Arial" charset="0"/>
              </a:rPr>
              <a:t>Standing nude </a:t>
            </a:r>
          </a:p>
          <a:p>
            <a:r>
              <a:rPr lang="en-US" sz="1600" b="0" u="none">
                <a:solidFill>
                  <a:srgbClr val="333399"/>
                </a:solidFill>
                <a:latin typeface="Arial" charset="0"/>
              </a:rPr>
              <a:t>"priest-king," </a:t>
            </a:r>
          </a:p>
          <a:p>
            <a:r>
              <a:rPr lang="en-US" sz="1600" b="0" u="none">
                <a:solidFill>
                  <a:srgbClr val="333399"/>
                </a:solidFill>
                <a:latin typeface="Arial" charset="0"/>
              </a:rPr>
              <a:t>ca. 3300–3000 B.C.; </a:t>
            </a:r>
          </a:p>
          <a:p>
            <a:r>
              <a:rPr lang="en-US" sz="1600" b="0" u="none">
                <a:solidFill>
                  <a:srgbClr val="333399"/>
                </a:solidFill>
                <a:latin typeface="Arial" charset="0"/>
              </a:rPr>
              <a:t>Uruk.</a:t>
            </a:r>
          </a:p>
          <a:p>
            <a:endParaRPr lang="en-US" b="0" u="none">
              <a:solidFill>
                <a:schemeClr val="accent2"/>
              </a:solidFill>
              <a:latin typeface="Arial" charset="0"/>
            </a:endParaRPr>
          </a:p>
          <a:p>
            <a:r>
              <a:rPr lang="en-US" b="0" i="1" u="none">
                <a:solidFill>
                  <a:schemeClr val="accent2"/>
                </a:solidFill>
                <a:latin typeface="Arial" charset="0"/>
              </a:rPr>
              <a:t>Left:</a:t>
            </a:r>
            <a:r>
              <a:rPr lang="en-US" b="0" u="none">
                <a:solidFill>
                  <a:schemeClr val="accent2"/>
                </a:solidFill>
                <a:latin typeface="Arial" charset="0"/>
              </a:rPr>
              <a:t>  </a:t>
            </a:r>
            <a:r>
              <a:rPr lang="en-US" sz="1600" b="0" u="none">
                <a:solidFill>
                  <a:schemeClr val="accent2"/>
                </a:solidFill>
                <a:latin typeface="Arial" charset="0"/>
              </a:rPr>
              <a:t>Bas-relief </a:t>
            </a:r>
          </a:p>
          <a:p>
            <a:r>
              <a:rPr lang="en-US" sz="1600" b="0" u="none">
                <a:solidFill>
                  <a:schemeClr val="accent2"/>
                </a:solidFill>
                <a:latin typeface="Arial" charset="0"/>
              </a:rPr>
              <a:t>depicting priests </a:t>
            </a:r>
          </a:p>
          <a:p>
            <a:r>
              <a:rPr lang="en-US" sz="1600" b="0" u="none">
                <a:solidFill>
                  <a:schemeClr val="accent2"/>
                </a:solidFill>
                <a:latin typeface="Arial" charset="0"/>
              </a:rPr>
              <a:t>intervening between </a:t>
            </a:r>
          </a:p>
          <a:p>
            <a:r>
              <a:rPr lang="en-US" sz="1600" b="0" u="none">
                <a:solidFill>
                  <a:schemeClr val="accent2"/>
                </a:solidFill>
                <a:latin typeface="Arial" charset="0"/>
              </a:rPr>
              <a:t>worshipers and gods.</a:t>
            </a:r>
          </a:p>
        </p:txBody>
      </p:sp>
      <p:sp>
        <p:nvSpPr>
          <p:cNvPr id="10256" name="Rectangle 17"/>
          <p:cNvSpPr>
            <a:spLocks noChangeArrowheads="1"/>
          </p:cNvSpPr>
          <p:nvPr/>
        </p:nvSpPr>
        <p:spPr bwMode="auto">
          <a:xfrm>
            <a:off x="7815263" y="1062038"/>
            <a:ext cx="1285875" cy="925512"/>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pic>
        <p:nvPicPr>
          <p:cNvPr id="11283" name="Picture 19" descr="http://www.metmuseum.org/explore/First_Cities/images/008AR4.R.jpg">
            <a:hlinkClick r:id="rId5"/>
          </p:cNvPr>
          <p:cNvPicPr>
            <a:picLocks noChangeAspect="1" noChangeArrowheads="1"/>
          </p:cNvPicPr>
          <p:nvPr/>
        </p:nvPicPr>
        <p:blipFill>
          <a:blip r:embed="rId6" cstate="print"/>
          <a:srcRect/>
          <a:stretch>
            <a:fillRect/>
          </a:stretch>
        </p:blipFill>
        <p:spPr bwMode="auto">
          <a:xfrm>
            <a:off x="7658100" y="2286000"/>
            <a:ext cx="14859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1278"/>
                                        </p:tgtEl>
                                        <p:attrNameLst>
                                          <p:attrName>style.visibility</p:attrName>
                                        </p:attrNameLst>
                                      </p:cBhvr>
                                      <p:to>
                                        <p:strVal val="visible"/>
                                      </p:to>
                                    </p:set>
                                    <p:anim calcmode="lin" valueType="num">
                                      <p:cBhvr additive="base">
                                        <p:cTn id="7" dur="75" fill="hold"/>
                                        <p:tgtEl>
                                          <p:spTgt spid="11278"/>
                                        </p:tgtEl>
                                        <p:attrNameLst>
                                          <p:attrName>ppt_x</p:attrName>
                                        </p:attrNameLst>
                                      </p:cBhvr>
                                      <p:tavLst>
                                        <p:tav tm="0">
                                          <p:val>
                                            <p:strVal val="0-#ppt_w/2"/>
                                          </p:val>
                                        </p:tav>
                                        <p:tav tm="100000">
                                          <p:val>
                                            <p:strVal val="#ppt_x"/>
                                          </p:val>
                                        </p:tav>
                                      </p:tavLst>
                                    </p:anim>
                                    <p:anim calcmode="lin" valueType="num">
                                      <p:cBhvr additive="base">
                                        <p:cTn id="8" dur="75"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283"/>
                                        </p:tgtEl>
                                        <p:attrNameLst>
                                          <p:attrName>style.visibility</p:attrName>
                                        </p:attrNameLst>
                                      </p:cBhvr>
                                      <p:to>
                                        <p:strVal val="visible"/>
                                      </p:to>
                                    </p:set>
                                    <p:anim calcmode="lin" valueType="num">
                                      <p:cBhvr additive="base">
                                        <p:cTn id="13" dur="500" fill="hold"/>
                                        <p:tgtEl>
                                          <p:spTgt spid="11283"/>
                                        </p:tgtEl>
                                        <p:attrNameLst>
                                          <p:attrName>ppt_x</p:attrName>
                                        </p:attrNameLst>
                                      </p:cBhvr>
                                      <p:tavLst>
                                        <p:tav tm="0">
                                          <p:val>
                                            <p:strVal val="0-#ppt_w/2"/>
                                          </p:val>
                                        </p:tav>
                                        <p:tav tm="100000">
                                          <p:val>
                                            <p:strVal val="#ppt_x"/>
                                          </p:val>
                                        </p:tav>
                                      </p:tavLst>
                                    </p:anim>
                                    <p:anim calcmode="lin" valueType="num">
                                      <p:cBhvr additive="base">
                                        <p:cTn id="14" dur="500" fill="hold"/>
                                        <p:tgtEl>
                                          <p:spTgt spid="112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80"/>
                                        </p:tgtEl>
                                        <p:attrNameLst>
                                          <p:attrName>style.visibility</p:attrName>
                                        </p:attrNameLst>
                                      </p:cBhvr>
                                      <p:to>
                                        <p:strVal val="visible"/>
                                      </p:to>
                                    </p:set>
                                    <p:anim calcmode="lin" valueType="num">
                                      <p:cBhvr additive="base">
                                        <p:cTn id="19" dur="500" fill="hold"/>
                                        <p:tgtEl>
                                          <p:spTgt spid="11280"/>
                                        </p:tgtEl>
                                        <p:attrNameLst>
                                          <p:attrName>ppt_x</p:attrName>
                                        </p:attrNameLst>
                                      </p:cBhvr>
                                      <p:tavLst>
                                        <p:tav tm="0">
                                          <p:val>
                                            <p:strVal val="0-#ppt_w/2"/>
                                          </p:val>
                                        </p:tav>
                                        <p:tav tm="100000">
                                          <p:val>
                                            <p:strVal val="#ppt_x"/>
                                          </p:val>
                                        </p:tav>
                                      </p:tavLst>
                                    </p:anim>
                                    <p:anim calcmode="lin" valueType="num">
                                      <p:cBhvr additive="base">
                                        <p:cTn id="20"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279"/>
                                        </p:tgtEl>
                                        <p:attrNameLst>
                                          <p:attrName>style.visibility</p:attrName>
                                        </p:attrNameLst>
                                      </p:cBhvr>
                                      <p:to>
                                        <p:strVal val="visible"/>
                                      </p:to>
                                    </p:set>
                                    <p:anim calcmode="lin" valueType="num">
                                      <p:cBhvr additive="base">
                                        <p:cTn id="25" dur="500" fill="hold"/>
                                        <p:tgtEl>
                                          <p:spTgt spid="11279"/>
                                        </p:tgtEl>
                                        <p:attrNameLst>
                                          <p:attrName>ppt_x</p:attrName>
                                        </p:attrNameLst>
                                      </p:cBhvr>
                                      <p:tavLst>
                                        <p:tav tm="0">
                                          <p:val>
                                            <p:strVal val="0-#ppt_w/2"/>
                                          </p:val>
                                        </p:tav>
                                        <p:tav tm="100000">
                                          <p:val>
                                            <p:strVal val="#ppt_x"/>
                                          </p:val>
                                        </p:tav>
                                      </p:tavLst>
                                    </p:anim>
                                    <p:anim calcmode="lin" valueType="num">
                                      <p:cBhvr additive="base">
                                        <p:cTn id="26"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autoUpdateAnimBg="0"/>
      <p:bldP spid="1128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1268" name="Text Box 4"/>
          <p:cNvSpPr txBox="1">
            <a:spLocks noChangeArrowheads="1"/>
          </p:cNvSpPr>
          <p:nvPr/>
        </p:nvSpPr>
        <p:spPr bwMode="auto">
          <a:xfrm>
            <a:off x="152400" y="685800"/>
            <a:ext cx="6797675" cy="396875"/>
          </a:xfrm>
          <a:prstGeom prst="rect">
            <a:avLst/>
          </a:prstGeom>
          <a:noFill/>
          <a:ln w="9525">
            <a:noFill/>
            <a:miter lim="800000"/>
            <a:headEnd/>
            <a:tailEnd/>
          </a:ln>
        </p:spPr>
        <p:txBody>
          <a:bodyPr>
            <a:spAutoFit/>
          </a:bodyPr>
          <a:lstStyle/>
          <a:p>
            <a:r>
              <a:rPr lang="en-US" sz="2000" b="0" u="none"/>
              <a:t>II.  The </a:t>
            </a:r>
            <a:r>
              <a:rPr lang="en-US" sz="2000">
                <a:solidFill>
                  <a:srgbClr val="CC3300"/>
                </a:solidFill>
              </a:rPr>
              <a:t>City-State</a:t>
            </a:r>
            <a:r>
              <a:rPr lang="en-US" sz="2000" b="0" u="none"/>
              <a:t> Structure of Government</a:t>
            </a:r>
          </a:p>
        </p:txBody>
      </p:sp>
      <p:sp>
        <p:nvSpPr>
          <p:cNvPr id="11269" name="Text Box 5"/>
          <p:cNvSpPr txBox="1">
            <a:spLocks noChangeArrowheads="1"/>
          </p:cNvSpPr>
          <p:nvPr/>
        </p:nvSpPr>
        <p:spPr bwMode="auto">
          <a:xfrm>
            <a:off x="304800" y="990600"/>
            <a:ext cx="6569075" cy="396875"/>
          </a:xfrm>
          <a:prstGeom prst="rect">
            <a:avLst/>
          </a:prstGeom>
          <a:noFill/>
          <a:ln w="9525">
            <a:noFill/>
            <a:miter lim="800000"/>
            <a:headEnd/>
            <a:tailEnd/>
          </a:ln>
        </p:spPr>
        <p:txBody>
          <a:bodyPr>
            <a:spAutoFit/>
          </a:bodyPr>
          <a:lstStyle/>
          <a:p>
            <a:r>
              <a:rPr lang="en-US" sz="2000" b="0" u="none"/>
              <a:t>A.  Although all the cities shared the same culture …</a:t>
            </a:r>
          </a:p>
        </p:txBody>
      </p:sp>
      <p:sp>
        <p:nvSpPr>
          <p:cNvPr id="11270" name="Text Box 6"/>
          <p:cNvSpPr txBox="1">
            <a:spLocks noChangeArrowheads="1"/>
          </p:cNvSpPr>
          <p:nvPr/>
        </p:nvSpPr>
        <p:spPr bwMode="auto">
          <a:xfrm>
            <a:off x="304800" y="1295400"/>
            <a:ext cx="7239000" cy="701675"/>
          </a:xfrm>
          <a:prstGeom prst="rect">
            <a:avLst/>
          </a:prstGeom>
          <a:noFill/>
          <a:ln w="9525">
            <a:noFill/>
            <a:miter lim="800000"/>
            <a:headEnd/>
            <a:tailEnd/>
          </a:ln>
        </p:spPr>
        <p:txBody>
          <a:bodyPr>
            <a:spAutoFit/>
          </a:bodyPr>
          <a:lstStyle/>
          <a:p>
            <a:pPr marL="457200" indent="-457200">
              <a:buFontTx/>
              <a:buAutoNum type="alphaUcPeriod" startAt="2"/>
            </a:pPr>
            <a:r>
              <a:rPr lang="en-US" sz="2000" b="0" u="none"/>
              <a:t>each city had its own government / rulers, warriors,  </a:t>
            </a:r>
          </a:p>
          <a:p>
            <a:pPr marL="457200" indent="-457200"/>
            <a:r>
              <a:rPr lang="en-US" sz="2000" b="0" u="none"/>
              <a:t>        it’s own patron god, and functioned like an independent country</a:t>
            </a:r>
          </a:p>
        </p:txBody>
      </p:sp>
      <p:sp>
        <p:nvSpPr>
          <p:cNvPr id="11271" name="Text Box 7"/>
          <p:cNvSpPr txBox="1">
            <a:spLocks noChangeArrowheads="1"/>
          </p:cNvSpPr>
          <p:nvPr/>
        </p:nvSpPr>
        <p:spPr bwMode="auto">
          <a:xfrm>
            <a:off x="304800" y="1905000"/>
            <a:ext cx="7315200" cy="396875"/>
          </a:xfrm>
          <a:prstGeom prst="rect">
            <a:avLst/>
          </a:prstGeom>
          <a:noFill/>
          <a:ln w="9525">
            <a:noFill/>
            <a:miter lim="800000"/>
            <a:headEnd/>
            <a:tailEnd/>
          </a:ln>
        </p:spPr>
        <p:txBody>
          <a:bodyPr>
            <a:spAutoFit/>
          </a:bodyPr>
          <a:lstStyle/>
          <a:p>
            <a:r>
              <a:rPr lang="en-US" sz="2000" b="0" u="none"/>
              <a:t>C.   includes within the city walls and also the surrounding farm land</a:t>
            </a:r>
          </a:p>
        </p:txBody>
      </p:sp>
      <p:sp>
        <p:nvSpPr>
          <p:cNvPr id="11272" name="AutoShape 8"/>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p:spPr>
        <p:txBody>
          <a:bodyPr wrap="none" anchor="ctr"/>
          <a:lstStyle/>
          <a:p>
            <a:endParaRPr lang="en-US"/>
          </a:p>
        </p:txBody>
      </p:sp>
      <p:sp>
        <p:nvSpPr>
          <p:cNvPr id="11273" name="Rectangle 9"/>
          <p:cNvSpPr>
            <a:spLocks noChangeArrowheads="1"/>
          </p:cNvSpPr>
          <p:nvPr/>
        </p:nvSpPr>
        <p:spPr bwMode="auto">
          <a:xfrm>
            <a:off x="7815263" y="1062038"/>
            <a:ext cx="1285875" cy="925512"/>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11274" name="Text Box 10"/>
          <p:cNvSpPr txBox="1">
            <a:spLocks noChangeArrowheads="1"/>
          </p:cNvSpPr>
          <p:nvPr/>
        </p:nvSpPr>
        <p:spPr bwMode="auto">
          <a:xfrm>
            <a:off x="304800" y="2209800"/>
            <a:ext cx="6950075" cy="396875"/>
          </a:xfrm>
          <a:prstGeom prst="rect">
            <a:avLst/>
          </a:prstGeom>
          <a:noFill/>
          <a:ln w="9525">
            <a:noFill/>
            <a:miter lim="800000"/>
            <a:headEnd/>
            <a:tailEnd/>
          </a:ln>
        </p:spPr>
        <p:txBody>
          <a:bodyPr>
            <a:spAutoFit/>
          </a:bodyPr>
          <a:lstStyle/>
          <a:p>
            <a:r>
              <a:rPr lang="en-US" sz="2000" b="0" u="none"/>
              <a:t>D.  Examples include Sumerian cities of Ur, Uruk, Kish, Lagesh</a:t>
            </a:r>
          </a:p>
        </p:txBody>
      </p:sp>
      <p:sp>
        <p:nvSpPr>
          <p:cNvPr id="11275" name="Text Box 11"/>
          <p:cNvSpPr txBox="1">
            <a:spLocks noChangeArrowheads="1"/>
          </p:cNvSpPr>
          <p:nvPr/>
        </p:nvSpPr>
        <p:spPr bwMode="auto">
          <a:xfrm>
            <a:off x="304800" y="2514600"/>
            <a:ext cx="6950075" cy="701675"/>
          </a:xfrm>
          <a:prstGeom prst="rect">
            <a:avLst/>
          </a:prstGeom>
          <a:noFill/>
          <a:ln w="9525">
            <a:noFill/>
            <a:miter lim="800000"/>
            <a:headEnd/>
            <a:tailEnd/>
          </a:ln>
        </p:spPr>
        <p:txBody>
          <a:bodyPr>
            <a:spAutoFit/>
          </a:bodyPr>
          <a:lstStyle/>
          <a:p>
            <a:pPr marL="457200" indent="-457200"/>
            <a:r>
              <a:rPr lang="en-US" sz="2000" b="0" u="none"/>
              <a:t>E.  At center of each city was the walled temple with a ziggurat – a massive, tiered, pyramid-shaped structure.</a:t>
            </a:r>
          </a:p>
        </p:txBody>
      </p:sp>
      <p:sp>
        <p:nvSpPr>
          <p:cNvPr id="11276" name="Text Box 13"/>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11277" name="Text Box 14"/>
          <p:cNvSpPr txBox="1">
            <a:spLocks noChangeArrowheads="1"/>
          </p:cNvSpPr>
          <p:nvPr/>
        </p:nvSpPr>
        <p:spPr bwMode="auto">
          <a:xfrm>
            <a:off x="304800" y="3124200"/>
            <a:ext cx="6950075" cy="396875"/>
          </a:xfrm>
          <a:prstGeom prst="rect">
            <a:avLst/>
          </a:prstGeom>
          <a:noFill/>
          <a:ln w="9525">
            <a:noFill/>
            <a:miter lim="800000"/>
            <a:headEnd/>
            <a:tailEnd/>
          </a:ln>
        </p:spPr>
        <p:txBody>
          <a:bodyPr>
            <a:spAutoFit/>
          </a:bodyPr>
          <a:lstStyle/>
          <a:p>
            <a:r>
              <a:rPr lang="en-US" sz="2000" b="0" u="none"/>
              <a:t>F.  Powerful priests held much political power in the beginning.</a:t>
            </a:r>
          </a:p>
        </p:txBody>
      </p:sp>
      <p:sp>
        <p:nvSpPr>
          <p:cNvPr id="12305" name="Text Box 17"/>
          <p:cNvSpPr txBox="1">
            <a:spLocks noChangeArrowheads="1"/>
          </p:cNvSpPr>
          <p:nvPr/>
        </p:nvSpPr>
        <p:spPr bwMode="auto">
          <a:xfrm>
            <a:off x="304800" y="3505200"/>
            <a:ext cx="7239000" cy="1616075"/>
          </a:xfrm>
          <a:prstGeom prst="rect">
            <a:avLst/>
          </a:prstGeom>
          <a:noFill/>
          <a:ln w="9525">
            <a:noFill/>
            <a:miter lim="800000"/>
            <a:headEnd/>
            <a:tailEnd/>
          </a:ln>
        </p:spPr>
        <p:txBody>
          <a:bodyPr>
            <a:spAutoFit/>
          </a:bodyPr>
          <a:lstStyle/>
          <a:p>
            <a:r>
              <a:rPr lang="en-US" sz="2000" b="0" u="none"/>
              <a:t>G. Military commanders eventually became ruler / monarch </a:t>
            </a:r>
          </a:p>
          <a:p>
            <a:r>
              <a:rPr lang="en-US" sz="2000" b="0" u="none"/>
              <a:t>     - then began passing rule to their own heirs, </a:t>
            </a:r>
          </a:p>
          <a:p>
            <a:r>
              <a:rPr lang="en-US" sz="2000" b="0" u="none"/>
              <a:t>       creating a new structure of government called a</a:t>
            </a:r>
          </a:p>
          <a:p>
            <a:r>
              <a:rPr lang="en-US" sz="2000" b="0" u="none"/>
              <a:t>     </a:t>
            </a:r>
            <a:r>
              <a:rPr lang="en-US" sz="2000">
                <a:solidFill>
                  <a:srgbClr val="CC3300"/>
                </a:solidFill>
              </a:rPr>
              <a:t>Dynasty</a:t>
            </a:r>
            <a:r>
              <a:rPr lang="en-US" sz="2000" b="0" u="none"/>
              <a:t> </a:t>
            </a:r>
            <a:r>
              <a:rPr lang="en-US" sz="2000" b="0" u="none">
                <a:solidFill>
                  <a:schemeClr val="accent2"/>
                </a:solidFill>
              </a:rPr>
              <a:t>– a series of rulers descending from a single family line. </a:t>
            </a:r>
          </a:p>
          <a:p>
            <a:r>
              <a:rPr lang="en-US" sz="2000" b="0" u="none">
                <a:solidFill>
                  <a:schemeClr val="accent2"/>
                </a:solidFill>
              </a:rPr>
              <a:t>  </a:t>
            </a:r>
          </a:p>
        </p:txBody>
      </p:sp>
      <p:sp>
        <p:nvSpPr>
          <p:cNvPr id="12306" name="AutoShape 18"/>
          <p:cNvSpPr>
            <a:spLocks/>
          </p:cNvSpPr>
          <p:nvPr/>
        </p:nvSpPr>
        <p:spPr bwMode="auto">
          <a:xfrm>
            <a:off x="7239000" y="4267200"/>
            <a:ext cx="381000" cy="685800"/>
          </a:xfrm>
          <a:prstGeom prst="rightBrace">
            <a:avLst>
              <a:gd name="adj1" fmla="val 15000"/>
              <a:gd name="adj2" fmla="val 51787"/>
            </a:avLst>
          </a:prstGeom>
          <a:noFill/>
          <a:ln w="25400">
            <a:solidFill>
              <a:srgbClr val="CC3300"/>
            </a:solidFill>
            <a:round/>
            <a:headEnd/>
            <a:tailEnd/>
          </a:ln>
        </p:spPr>
        <p:txBody>
          <a:bodyPr wrap="none" anchor="ctr"/>
          <a:lstStyle/>
          <a:p>
            <a:endParaRPr lang="en-US"/>
          </a:p>
        </p:txBody>
      </p:sp>
      <p:sp>
        <p:nvSpPr>
          <p:cNvPr id="12307" name="Rectangle 19"/>
          <p:cNvSpPr>
            <a:spLocks noChangeArrowheads="1"/>
          </p:cNvSpPr>
          <p:nvPr/>
        </p:nvSpPr>
        <p:spPr bwMode="auto">
          <a:xfrm>
            <a:off x="7620000" y="4191000"/>
            <a:ext cx="1285875" cy="925513"/>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11281" name="Rectangle 20"/>
          <p:cNvSpPr>
            <a:spLocks noGrp="1" noChangeArrowheads="1"/>
          </p:cNvSpPr>
          <p:nvPr>
            <p:ph type="title" idx="4294967295"/>
          </p:nvPr>
        </p:nvSpPr>
        <p:spPr/>
        <p:txBody>
          <a:bodyPr/>
          <a:lstStyle/>
          <a:p>
            <a:pPr eaLnBrk="1" hangingPunct="1"/>
            <a:r>
              <a:rPr lang="en-US" smtClean="0"/>
              <a:t> </a:t>
            </a:r>
          </a:p>
        </p:txBody>
      </p:sp>
      <p:pic>
        <p:nvPicPr>
          <p:cNvPr id="12309" name="Picture 21" descr="A Sumerian horseman "/>
          <p:cNvPicPr>
            <a:picLocks noChangeAspect="1" noChangeArrowheads="1"/>
          </p:cNvPicPr>
          <p:nvPr/>
        </p:nvPicPr>
        <p:blipFill>
          <a:blip r:embed="rId4" cstate="print"/>
          <a:srcRect/>
          <a:stretch>
            <a:fillRect/>
          </a:stretch>
        </p:blipFill>
        <p:spPr bwMode="auto">
          <a:xfrm>
            <a:off x="0" y="4876800"/>
            <a:ext cx="1785938" cy="1981200"/>
          </a:xfrm>
          <a:prstGeom prst="rect">
            <a:avLst/>
          </a:prstGeom>
          <a:noFill/>
          <a:ln w="9525">
            <a:noFill/>
            <a:miter lim="800000"/>
            <a:headEnd/>
            <a:tailEnd/>
          </a:ln>
        </p:spPr>
      </p:pic>
      <p:sp>
        <p:nvSpPr>
          <p:cNvPr id="12310" name="Text Box 22"/>
          <p:cNvSpPr txBox="1">
            <a:spLocks noChangeArrowheads="1"/>
          </p:cNvSpPr>
          <p:nvPr/>
        </p:nvSpPr>
        <p:spPr bwMode="auto">
          <a:xfrm>
            <a:off x="1828800" y="5181600"/>
            <a:ext cx="7102475" cy="1300163"/>
          </a:xfrm>
          <a:prstGeom prst="rect">
            <a:avLst/>
          </a:prstGeom>
          <a:noFill/>
          <a:ln w="19050">
            <a:solidFill>
              <a:schemeClr val="tx1"/>
            </a:solidFill>
            <a:miter lim="800000"/>
            <a:headEnd/>
            <a:tailEnd/>
          </a:ln>
        </p:spPr>
        <p:txBody>
          <a:bodyPr>
            <a:spAutoFit/>
          </a:bodyPr>
          <a:lstStyle/>
          <a:p>
            <a:r>
              <a:rPr lang="en-US" sz="2400" b="0" u="none">
                <a:solidFill>
                  <a:srgbClr val="333399"/>
                </a:solidFill>
                <a:latin typeface="Monotype Corsiva" pitchFamily="66" charset="0"/>
              </a:rPr>
              <a:t>           Historians wonder…</a:t>
            </a:r>
          </a:p>
          <a:p>
            <a:r>
              <a:rPr lang="en-US" b="0" u="none">
                <a:solidFill>
                  <a:srgbClr val="333399"/>
                </a:solidFill>
              </a:rPr>
              <a:t>Did the Sumerians develop this new type of government on their own, or did they learn and adopt it only after contact with other peoples – </a:t>
            </a:r>
          </a:p>
          <a:p>
            <a:r>
              <a:rPr lang="en-US" b="0" u="none">
                <a:solidFill>
                  <a:srgbClr val="333399"/>
                </a:solidFill>
              </a:rPr>
              <a:t>cultural diffusion?</a:t>
            </a:r>
          </a:p>
        </p:txBody>
      </p:sp>
      <p:pic>
        <p:nvPicPr>
          <p:cNvPr id="12311" name="Picture 23" descr="D:\home\twloessin\My Pictures\question mark.gif"/>
          <p:cNvPicPr>
            <a:picLocks noChangeAspect="1" noChangeArrowheads="1"/>
          </p:cNvPicPr>
          <p:nvPr/>
        </p:nvPicPr>
        <p:blipFill>
          <a:blip r:embed="rId5" cstate="print"/>
          <a:srcRect/>
          <a:stretch>
            <a:fillRect/>
          </a:stretch>
        </p:blipFill>
        <p:spPr bwMode="auto">
          <a:xfrm>
            <a:off x="1905000" y="5181600"/>
            <a:ext cx="617538" cy="503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2309"/>
                                        </p:tgtEl>
                                        <p:attrNameLst>
                                          <p:attrName>style.visibility</p:attrName>
                                        </p:attrNameLst>
                                      </p:cBhvr>
                                      <p:to>
                                        <p:strVal val="visible"/>
                                      </p:to>
                                    </p:set>
                                    <p:anim calcmode="lin" valueType="num">
                                      <p:cBhvr additive="base">
                                        <p:cTn id="7" dur="5000" fill="hold"/>
                                        <p:tgtEl>
                                          <p:spTgt spid="12309"/>
                                        </p:tgtEl>
                                        <p:attrNameLst>
                                          <p:attrName>ppt_x</p:attrName>
                                        </p:attrNameLst>
                                      </p:cBhvr>
                                      <p:tavLst>
                                        <p:tav tm="0">
                                          <p:val>
                                            <p:strVal val="#ppt_x"/>
                                          </p:val>
                                        </p:tav>
                                        <p:tav tm="100000">
                                          <p:val>
                                            <p:strVal val="#ppt_x"/>
                                          </p:val>
                                        </p:tav>
                                      </p:tavLst>
                                    </p:anim>
                                    <p:anim calcmode="lin" valueType="num">
                                      <p:cBhvr additive="base">
                                        <p:cTn id="8" dur="5000" fill="hold"/>
                                        <p:tgtEl>
                                          <p:spTgt spid="123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05"/>
                                        </p:tgtEl>
                                        <p:attrNameLst>
                                          <p:attrName>style.visibility</p:attrName>
                                        </p:attrNameLst>
                                      </p:cBhvr>
                                      <p:to>
                                        <p:strVal val="visible"/>
                                      </p:to>
                                    </p:set>
                                    <p:anim calcmode="lin" valueType="num">
                                      <p:cBhvr additive="base">
                                        <p:cTn id="13" dur="500" fill="hold"/>
                                        <p:tgtEl>
                                          <p:spTgt spid="12305"/>
                                        </p:tgtEl>
                                        <p:attrNameLst>
                                          <p:attrName>ppt_x</p:attrName>
                                        </p:attrNameLst>
                                      </p:cBhvr>
                                      <p:tavLst>
                                        <p:tav tm="0">
                                          <p:val>
                                            <p:strVal val="0-#ppt_w/2"/>
                                          </p:val>
                                        </p:tav>
                                        <p:tav tm="100000">
                                          <p:val>
                                            <p:strVal val="#ppt_x"/>
                                          </p:val>
                                        </p:tav>
                                      </p:tavLst>
                                    </p:anim>
                                    <p:anim calcmode="lin" valueType="num">
                                      <p:cBhvr additive="base">
                                        <p:cTn id="14" dur="500" fill="hold"/>
                                        <p:tgtEl>
                                          <p:spTgt spid="12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06"/>
                                        </p:tgtEl>
                                        <p:attrNameLst>
                                          <p:attrName>style.visibility</p:attrName>
                                        </p:attrNameLst>
                                      </p:cBhvr>
                                      <p:to>
                                        <p:strVal val="visible"/>
                                      </p:to>
                                    </p:set>
                                    <p:anim calcmode="lin" valueType="num">
                                      <p:cBhvr additive="base">
                                        <p:cTn id="19" dur="500" fill="hold"/>
                                        <p:tgtEl>
                                          <p:spTgt spid="12306"/>
                                        </p:tgtEl>
                                        <p:attrNameLst>
                                          <p:attrName>ppt_x</p:attrName>
                                        </p:attrNameLst>
                                      </p:cBhvr>
                                      <p:tavLst>
                                        <p:tav tm="0">
                                          <p:val>
                                            <p:strVal val="0-#ppt_w/2"/>
                                          </p:val>
                                        </p:tav>
                                        <p:tav tm="100000">
                                          <p:val>
                                            <p:strVal val="#ppt_x"/>
                                          </p:val>
                                        </p:tav>
                                      </p:tavLst>
                                    </p:anim>
                                    <p:anim calcmode="lin" valueType="num">
                                      <p:cBhvr additive="base">
                                        <p:cTn id="20" dur="500" fill="hold"/>
                                        <p:tgtEl>
                                          <p:spTgt spid="123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07"/>
                                        </p:tgtEl>
                                        <p:attrNameLst>
                                          <p:attrName>style.visibility</p:attrName>
                                        </p:attrNameLst>
                                      </p:cBhvr>
                                      <p:to>
                                        <p:strVal val="visible"/>
                                      </p:to>
                                    </p:set>
                                    <p:anim calcmode="lin" valueType="num">
                                      <p:cBhvr additive="base">
                                        <p:cTn id="25" dur="500" fill="hold"/>
                                        <p:tgtEl>
                                          <p:spTgt spid="12307"/>
                                        </p:tgtEl>
                                        <p:attrNameLst>
                                          <p:attrName>ppt_x</p:attrName>
                                        </p:attrNameLst>
                                      </p:cBhvr>
                                      <p:tavLst>
                                        <p:tav tm="0">
                                          <p:val>
                                            <p:strVal val="0-#ppt_w/2"/>
                                          </p:val>
                                        </p:tav>
                                        <p:tav tm="100000">
                                          <p:val>
                                            <p:strVal val="#ppt_x"/>
                                          </p:val>
                                        </p:tav>
                                      </p:tavLst>
                                    </p:anim>
                                    <p:anim calcmode="lin" valueType="num">
                                      <p:cBhvr additive="base">
                                        <p:cTn id="26" dur="500" fill="hold"/>
                                        <p:tgtEl>
                                          <p:spTgt spid="1230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311"/>
                                        </p:tgtEl>
                                        <p:attrNameLst>
                                          <p:attrName>style.visibility</p:attrName>
                                        </p:attrNameLst>
                                      </p:cBhvr>
                                      <p:to>
                                        <p:strVal val="visible"/>
                                      </p:to>
                                    </p:set>
                                    <p:anim calcmode="lin" valueType="num">
                                      <p:cBhvr additive="base">
                                        <p:cTn id="31" dur="500" fill="hold"/>
                                        <p:tgtEl>
                                          <p:spTgt spid="12311"/>
                                        </p:tgtEl>
                                        <p:attrNameLst>
                                          <p:attrName>ppt_x</p:attrName>
                                        </p:attrNameLst>
                                      </p:cBhvr>
                                      <p:tavLst>
                                        <p:tav tm="0">
                                          <p:val>
                                            <p:strVal val="0-#ppt_w/2"/>
                                          </p:val>
                                        </p:tav>
                                        <p:tav tm="100000">
                                          <p:val>
                                            <p:strVal val="#ppt_x"/>
                                          </p:val>
                                        </p:tav>
                                      </p:tavLst>
                                    </p:anim>
                                    <p:anim calcmode="lin" valueType="num">
                                      <p:cBhvr additive="base">
                                        <p:cTn id="32" dur="500" fill="hold"/>
                                        <p:tgtEl>
                                          <p:spTgt spid="12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310"/>
                                        </p:tgtEl>
                                        <p:attrNameLst>
                                          <p:attrName>style.visibility</p:attrName>
                                        </p:attrNameLst>
                                      </p:cBhvr>
                                      <p:to>
                                        <p:strVal val="visible"/>
                                      </p:to>
                                    </p:set>
                                    <p:anim calcmode="lin" valueType="num">
                                      <p:cBhvr additive="base">
                                        <p:cTn id="37" dur="500" fill="hold"/>
                                        <p:tgtEl>
                                          <p:spTgt spid="12310"/>
                                        </p:tgtEl>
                                        <p:attrNameLst>
                                          <p:attrName>ppt_x</p:attrName>
                                        </p:attrNameLst>
                                      </p:cBhvr>
                                      <p:tavLst>
                                        <p:tav tm="0">
                                          <p:val>
                                            <p:strVal val="0-#ppt_w/2"/>
                                          </p:val>
                                        </p:tav>
                                        <p:tav tm="100000">
                                          <p:val>
                                            <p:strVal val="#ppt_x"/>
                                          </p:val>
                                        </p:tav>
                                      </p:tavLst>
                                    </p:anim>
                                    <p:anim calcmode="lin" valueType="num">
                                      <p:cBhvr additive="base">
                                        <p:cTn id="38" dur="500" fill="hold"/>
                                        <p:tgtEl>
                                          <p:spTgt spid="123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utoUpdateAnimBg="0"/>
      <p:bldP spid="12306" grpId="0" animBg="1"/>
      <p:bldP spid="12307" grpId="0" animBg="1" autoUpdateAnimBg="0"/>
      <p:bldP spid="12310" grpId="0" animBg="1"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7834</TotalTime>
  <Words>2129</Words>
  <Application>Microsoft Office PowerPoint</Application>
  <PresentationFormat>On-screen Show (4:3)</PresentationFormat>
  <Paragraphs>302</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Times New Roman</vt:lpstr>
      <vt:lpstr>Arial</vt:lpstr>
      <vt:lpstr>Monotype Corsiva</vt:lpstr>
      <vt:lpstr>Verdana</vt:lpstr>
      <vt:lpstr>Akbar</vt:lpstr>
      <vt:lpstr>Tahoma</vt:lpstr>
      <vt:lpstr>Default Design</vt:lpstr>
      <vt:lpstr>Slide 1</vt:lpstr>
      <vt:lpstr>Slide 2</vt:lpstr>
      <vt:lpstr>Slide 3</vt:lpstr>
      <vt:lpstr>Slide 4</vt:lpstr>
      <vt:lpstr>Slide 5</vt:lpstr>
      <vt:lpstr>Slide 6</vt:lpstr>
      <vt:lpstr>Slide 7</vt:lpstr>
      <vt:lpstr>Slide 8</vt:lpstr>
      <vt:lpstr> </vt:lpstr>
      <vt:lpstr> </vt:lpstr>
      <vt:lpstr>Slide 11</vt:lpstr>
      <vt:lpstr>Slide 12</vt:lpstr>
      <vt:lpstr>Slide 13</vt:lpstr>
      <vt:lpstr>Slide 14</vt:lpstr>
      <vt:lpstr>Slide 15</vt:lpstr>
      <vt:lpstr>Slide 16</vt:lpstr>
      <vt:lpstr>Slide 17</vt:lpstr>
      <vt:lpstr>Slide 18</vt:lpstr>
      <vt:lpstr>Slide 19</vt:lpstr>
      <vt:lpstr>Answers to Slide 19</vt:lpstr>
    </vt:vector>
  </TitlesOfParts>
  <Company>Algodonia Industries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twloessin</dc:creator>
  <cp:lastModifiedBy>Anthony</cp:lastModifiedBy>
  <cp:revision>149</cp:revision>
  <dcterms:created xsi:type="dcterms:W3CDTF">2004-08-06T03:07:48Z</dcterms:created>
  <dcterms:modified xsi:type="dcterms:W3CDTF">2010-07-17T23:21:20Z</dcterms:modified>
</cp:coreProperties>
</file>