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66" r:id="rId4"/>
    <p:sldId id="267" r:id="rId5"/>
    <p:sldId id="258" r:id="rId6"/>
    <p:sldId id="265" r:id="rId7"/>
    <p:sldId id="259" r:id="rId8"/>
    <p:sldId id="261" r:id="rId9"/>
    <p:sldId id="269" r:id="rId10"/>
    <p:sldId id="272" r:id="rId11"/>
    <p:sldId id="273" r:id="rId12"/>
    <p:sldId id="260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86764-04A6-4EF4-A924-C0177E2E7220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C0E60E-B356-426A-ADBB-02A0ADADC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34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2669E6-5BC6-4DA2-8F64-081B65BA9BC7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9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418E-05F1-4A53-88AF-814203DCE6F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8656-4228-4494-B0DA-F7BA7F312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6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C8-5EE0-472E-ACB7-A2C1DFC417C8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69FAA-876F-43BE-8E36-3189CCAC4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5D9A-F15E-4B73-9922-F4574BA9451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BC9A-2653-4AD2-9D44-BF8F4C429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030F-E5FB-496E-A143-F7C77AB62629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2A88-AB9C-4DBB-8970-5904A1F44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2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F57CF-AE23-4FFC-B825-F3E4CCB7F11B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B4029-AFA2-47B1-AD3E-FDD8E6D8C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6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28DE-23DB-44FA-929C-8D7FD3917BFA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E97B0-7033-40CE-A90E-0DB57B2D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8C793-AA77-4A02-8910-B165C53E0EB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55879-8F4C-4317-AF6F-1260DE3E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0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22C58-2532-4654-BE2D-1A9543465E2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0B233-9220-4F5B-AE9B-D38BA2DD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AAEB-C42E-4A36-9FC9-B87CF23A62D7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1625B-411C-4133-9450-7F49FE3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F3814-260A-4F10-97CC-B0B2DE74C5A0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86C42-4FC8-4D9A-BD0A-740EC609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BF3F-C6B8-46F8-AE6E-B46C71F32F5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007ED-091A-4569-8ABB-7BC218C33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5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B28428CA-6C21-4E4E-9FF4-5716C3579913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987DFED-A269-4B7F-9B96-84BAC6A6B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lencoe.com/sec/science/physics/ppp_09/animation/Chapter%2013/Pascals%20Principle.sw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O8qCA2mZvV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m7J5T7c6i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Wg4qKzrUo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000" y="533400"/>
            <a:ext cx="8534400" cy="2209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600" dirty="0" smtClean="0"/>
              <a:t>Physical Science</a:t>
            </a:r>
            <a:br>
              <a:rPr lang="en-US" sz="6600" dirty="0" smtClean="0"/>
            </a:br>
            <a:r>
              <a:rPr lang="en-US" sz="6600" dirty="0" smtClean="0"/>
              <a:t>Chapter 13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09600" y="4800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8000" b="1" dirty="0" smtClean="0"/>
              <a:t>Forces in Fluids</a:t>
            </a:r>
            <a:endParaRPr 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r>
              <a:rPr lang="en-US" dirty="0" smtClean="0"/>
              <a:t>13.1 Self-Check Quiz </a:t>
            </a:r>
            <a:r>
              <a:rPr lang="en-US" sz="2000" dirty="0" smtClean="0">
                <a:solidFill>
                  <a:schemeClr val="tx1"/>
                </a:solidFill>
              </a:rPr>
              <a:t>(true/false)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4191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Air pressure increases as altitude increases.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False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When your altitude increases, the pressure inside your ears equalizes with atmospheric pressure.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True</a:t>
            </a:r>
          </a:p>
          <a:p>
            <a:pPr marL="514350" indent="-514350">
              <a:buAutoNum type="arabicPeriod" startAt="3"/>
            </a:pPr>
            <a:r>
              <a:rPr lang="en-US" sz="2800" dirty="0" smtClean="0"/>
              <a:t>When inside air pressure has equalized with atmospheric pressure, the balanced forces result in a net force of zero.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True</a:t>
            </a:r>
          </a:p>
          <a:p>
            <a:pPr marL="514350" indent="-514350">
              <a:buAutoNum type="arabicPeriod" startAt="4"/>
            </a:pPr>
            <a:r>
              <a:rPr lang="en-US" sz="2800" dirty="0" smtClean="0"/>
              <a:t>Fluid pressure depends on amount.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False, depth</a:t>
            </a: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2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r>
              <a:rPr lang="en-US" dirty="0" smtClean="0"/>
              <a:t>Quiz contd..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191000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sz="2800" dirty="0" smtClean="0"/>
              <a:t>True or False? You must know force and mass to calculate pressure.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False; need to know force and area</a:t>
            </a:r>
          </a:p>
          <a:p>
            <a:pPr marL="514350" indent="-514350">
              <a:buAutoNum type="arabicPeriod" startAt="6"/>
            </a:pPr>
            <a:r>
              <a:rPr lang="en-US" sz="2800" dirty="0"/>
              <a:t>True or False? Water </a:t>
            </a:r>
            <a:r>
              <a:rPr lang="en-US" sz="2800" dirty="0" smtClean="0"/>
              <a:t>pressure decreases as depth increases.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False; as you go deeper, pressure increases</a:t>
            </a:r>
          </a:p>
          <a:p>
            <a:pPr marL="514350" indent="-514350">
              <a:buAutoNum type="arabicPeriod" startAt="7"/>
            </a:pPr>
            <a:r>
              <a:rPr lang="en-US" sz="2800" dirty="0" smtClean="0"/>
              <a:t>You cannot feel atmospheric pressure acting on your body because the pressure inside your body balances the pressure outside.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True</a:t>
            </a:r>
          </a:p>
          <a:p>
            <a:pPr marL="514350" indent="-514350">
              <a:buAutoNum type="arabicPeriod" startAt="8"/>
            </a:pPr>
            <a:r>
              <a:rPr lang="en-US" sz="2800" dirty="0" smtClean="0"/>
              <a:t>Liquids can be compressed into smaller spaces.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False, gases can be compressed, liquids can’t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4572000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latin typeface="Times-Bold"/>
              </a:rPr>
              <a:t>Pascal’s Principle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724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-Roman"/>
              </a:rPr>
              <a:t>When force is applied to a CONFINED FLUID, an increase in pressure is transmitted equally to ALL parts of the fluid.</a:t>
            </a:r>
            <a:endParaRPr lang="en-US" sz="2400" dirty="0"/>
          </a:p>
        </p:txBody>
      </p:sp>
      <p:pic>
        <p:nvPicPr>
          <p:cNvPr id="8196" name="Picture 3" descr="C:\Users\user\Desktop\New Misc Webstuff\physical_chap_1_2_3\pasca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4498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14049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438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145732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4191000"/>
            <a:ext cx="36703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that uses pressurized fluid acting on pistons of different sizes to change a force</a:t>
            </a:r>
          </a:p>
          <a:p>
            <a:r>
              <a:rPr lang="en-US" dirty="0" smtClean="0"/>
              <a:t>Increased output force is produced because a constant fluid pressure is exerted on the larger area of the output piston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1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Pascal’s Principle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14" y="457200"/>
            <a:ext cx="5111750" cy="38338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965700"/>
          </a:xfrm>
        </p:spPr>
        <p:txBody>
          <a:bodyPr/>
          <a:lstStyle/>
          <a:p>
            <a:r>
              <a:rPr lang="en-US" sz="2400" dirty="0">
                <a:effectLst/>
              </a:rPr>
              <a:t>Hydraulic jacks are used to lift a heavy load such as when changing a car </a:t>
            </a:r>
            <a:r>
              <a:rPr lang="en-US" sz="2400" dirty="0" smtClean="0">
                <a:effectLst/>
              </a:rPr>
              <a:t>tire</a:t>
            </a:r>
            <a:r>
              <a:rPr lang="en-US" sz="2400" dirty="0">
                <a:effectLst/>
              </a:rPr>
              <a:t>. When the handle is pressed down, a valve closes and the small piston forces hydraulic fluid through another valve to the larger cylinder. The pressure transmitted results in a large force on the load.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Pascal’s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007350" cy="44196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Hydraulic pumps are used to raise cars in a motor workshop.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The machine is equipped with a small cylinder connected to a large cylinder. Both cylinders are filled with oil.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Compressed air is introduced into the small cylinder in which the compressed air exerts a pressure on the surface of the oil.</a:t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r>
              <a:rPr lang="en-US" sz="2400" dirty="0" smtClean="0">
                <a:effectLst/>
              </a:rPr>
              <a:t>This pressure is transmitted by the oil to the large cylinder where the pressure acts on a large piston to produce a force which is large enough to lift a car.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82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Pascal’s Principle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glencoe.com/sec/science/physics/ppp_09/animation/Chapter%2013/Pascals%20Principle.swf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-Bold"/>
              </a:rPr>
              <a:t>Bernoulli’s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800735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-Roman"/>
              </a:rPr>
              <a:t>The pressure exerted by a moving stream of a fluid is less than the pressure of the surrounding fluid.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-Roman"/>
              </a:rPr>
              <a:t>The faster the fluid moves, the less pressure it exerts on the surface of the object</a:t>
            </a:r>
            <a:endParaRPr lang="en-US" sz="24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19812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6765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41148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00"/>
            <a:ext cx="3810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Bernoulli’s Principle Examples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paper </a:t>
            </a:r>
            <a:r>
              <a:rPr lang="en-US" dirty="0"/>
              <a:t>goes up when you blow over it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fast air over the top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still air on the bottom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lower pressure on the top</a:t>
            </a:r>
          </a:p>
          <a:p>
            <a:pPr marL="0" indent="0">
              <a:buNone/>
            </a:pPr>
            <a:r>
              <a:rPr lang="en-US" dirty="0"/>
              <a:t>2. narrow river flow faster than wide rivers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same volume of water must pass </a:t>
            </a:r>
            <a:r>
              <a:rPr lang="en-US" dirty="0" smtClean="0"/>
              <a:t>	through </a:t>
            </a:r>
            <a:r>
              <a:rPr lang="en-US" dirty="0"/>
              <a:t>the </a:t>
            </a:r>
            <a:r>
              <a:rPr lang="en-US" dirty="0" smtClean="0"/>
              <a:t>gap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</a:t>
            </a:r>
            <a:r>
              <a:rPr lang="en-US" dirty="0"/>
              <a:t>more water goes through less area</a:t>
            </a:r>
          </a:p>
        </p:txBody>
      </p:sp>
    </p:spTree>
    <p:extLst>
      <p:ext uri="{BB962C8B-B14F-4D97-AF65-F5344CB8AC3E}">
        <p14:creationId xmlns:p14="http://schemas.microsoft.com/office/powerpoint/2010/main" val="3934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"/>
            <a:ext cx="8385175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00735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 tornadoes </a:t>
            </a:r>
            <a:r>
              <a:rPr lang="en-US" dirty="0"/>
              <a:t>and hurricanes blow the roofs off houses and blow out windows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</a:t>
            </a:r>
            <a:r>
              <a:rPr lang="en-US" dirty="0"/>
              <a:t>fast moving air outside has very low </a:t>
            </a:r>
            <a:r>
              <a:rPr lang="en-US" dirty="0" smtClean="0"/>
              <a:t>	pressure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the faster the air, the lower </a:t>
            </a:r>
            <a:r>
              <a:rPr lang="en-US" dirty="0" smtClean="0"/>
              <a:t>the 	pressure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air inside has higher relative </a:t>
            </a:r>
            <a:r>
              <a:rPr lang="en-US" dirty="0" smtClean="0"/>
              <a:t>	pressure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everything blows out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prevent it by opening up </a:t>
            </a:r>
            <a:r>
              <a:rPr lang="en-US" dirty="0" smtClean="0"/>
              <a:t>the 	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5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dirty="0" smtClean="0">
                <a:latin typeface="Times-Roman"/>
              </a:rPr>
              <a:t>Pressure = Force / Area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0735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Times-Bold"/>
              </a:rPr>
              <a:t>Pressure: a force pushing on a surface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-Bold"/>
              </a:rPr>
              <a:t>Pressure = Force / area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-Roman"/>
              </a:rPr>
              <a:t>Unit of measure for Pressure is the Pascal:    </a:t>
            </a:r>
            <a:r>
              <a:rPr lang="en-US" sz="2800" dirty="0" smtClean="0">
                <a:solidFill>
                  <a:srgbClr val="FF0000"/>
                </a:solidFill>
                <a:latin typeface="Times-Roman"/>
              </a:rPr>
              <a:t>1Pa = 1N/m</a:t>
            </a:r>
            <a:r>
              <a:rPr lang="en-US" sz="2800" baseline="30000" dirty="0" smtClean="0">
                <a:solidFill>
                  <a:srgbClr val="FF0000"/>
                </a:solidFill>
                <a:latin typeface="Times-Roman"/>
              </a:rPr>
              <a:t>2</a:t>
            </a:r>
          </a:p>
          <a:p>
            <a:pPr eaLnBrk="1" hangingPunct="1">
              <a:defRPr/>
            </a:pPr>
            <a:r>
              <a:rPr lang="en-US" sz="2800" dirty="0" smtClean="0">
                <a:latin typeface="Times-Roman"/>
              </a:rPr>
              <a:t>Remember 1 N = 1kg m/ sec</a:t>
            </a:r>
            <a:r>
              <a:rPr lang="en-US" sz="2800" baseline="30000" dirty="0" smtClean="0">
                <a:latin typeface="Times-Roman"/>
              </a:rPr>
              <a:t>2</a:t>
            </a:r>
            <a:endParaRPr lang="en-US" sz="2800" baseline="30000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32400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73" y="2514600"/>
            <a:ext cx="2316163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159067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86400"/>
            <a:ext cx="20574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 the </a:t>
            </a:r>
            <a:r>
              <a:rPr lang="en-US" dirty="0"/>
              <a:t>shower curtain blows in when you run the water</a:t>
            </a: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water moving inside causes air to </a:t>
            </a:r>
            <a:r>
              <a:rPr lang="en-US" dirty="0" smtClean="0"/>
              <a:t>	move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dirty="0"/>
              <a:t>higher pressure outside pushes </a:t>
            </a:r>
            <a:r>
              <a:rPr lang="en-US" dirty="0" smtClean="0"/>
              <a:t>	curtain </a:t>
            </a:r>
            <a:r>
              <a:rPr lang="en-US" dirty="0"/>
              <a:t>inward</a:t>
            </a:r>
          </a:p>
        </p:txBody>
      </p:sp>
    </p:spTree>
    <p:extLst>
      <p:ext uri="{BB962C8B-B14F-4D97-AF65-F5344CB8AC3E}">
        <p14:creationId xmlns:p14="http://schemas.microsoft.com/office/powerpoint/2010/main" val="353977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difference between top and bottom of wings creates an upward force</a:t>
            </a:r>
          </a:p>
          <a:p>
            <a:r>
              <a:rPr lang="en-US" dirty="0" smtClean="0"/>
              <a:t>Stems from Bernoulli’s Principle</a:t>
            </a:r>
          </a:p>
          <a:p>
            <a:r>
              <a:rPr lang="en-US" dirty="0" smtClean="0"/>
              <a:t>Birds have extra capability of flapping </a:t>
            </a:r>
            <a:r>
              <a:rPr lang="en-US" dirty="0" smtClean="0">
                <a:sym typeface="Wingdings" panose="05000000000000000000" pitchFamily="2" charset="2"/>
              </a:rPr>
              <a:t> forward motion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Spoilers (on cars) creates downward force to push tires onto ground and create better traction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9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Bernoulli’s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www.youtube.com/watch?v=O8qCA2mZvVI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8985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-Bold"/>
              </a:rPr>
              <a:t>Archimedes’ </a:t>
            </a:r>
            <a:r>
              <a:rPr lang="en-US" dirty="0" smtClean="0">
                <a:latin typeface="Times-Bold"/>
              </a:rPr>
              <a:t>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00735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Times-Roman"/>
              </a:rPr>
              <a:t>The buoyant force on an object is equal to the weight of the fluid displaced by the object.</a:t>
            </a:r>
          </a:p>
          <a:p>
            <a:pPr eaLnBrk="1" hangingPunct="1">
              <a:defRPr/>
            </a:pPr>
            <a:r>
              <a:rPr lang="en-US" sz="2400" dirty="0" smtClean="0">
                <a:latin typeface="Times-Roman"/>
              </a:rPr>
              <a:t>The buoyant force is opposite (pushes up) to the force of gravity (pulls down)</a:t>
            </a:r>
            <a:endParaRPr lang="en-US" sz="2400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57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8004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1676400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0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00735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The </a:t>
            </a:r>
            <a:r>
              <a:rPr lang="en-US" dirty="0"/>
              <a:t>hydraulic lift on the truck raises a person. The weight of the person is 850N. The person has an area of 0.25m² under their feet. Calculate the pressure needed to lift the worker.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3400 Pa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The </a:t>
            </a:r>
            <a:r>
              <a:rPr lang="en-US" dirty="0"/>
              <a:t>entire truck covers an area of 30m².  </a:t>
            </a:r>
            <a:r>
              <a:rPr lang="en-US" dirty="0" smtClean="0"/>
              <a:t>  The </a:t>
            </a:r>
            <a:r>
              <a:rPr lang="en-US" dirty="0"/>
              <a:t>force on the ground is 85,000N. Calculate the pressure on the </a:t>
            </a:r>
            <a:r>
              <a:rPr lang="en-US" dirty="0" smtClean="0"/>
              <a:t>ground.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2833.3 Pa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07350" cy="4191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 Under </a:t>
            </a:r>
            <a:r>
              <a:rPr lang="en-US" dirty="0"/>
              <a:t>one of the tires on the truck the area is 0.5m². </a:t>
            </a:r>
            <a:r>
              <a:rPr lang="en-US" dirty="0" smtClean="0"/>
              <a:t>The pressure under that tire is 25,000 Pa.  Calculate </a:t>
            </a:r>
            <a:r>
              <a:rPr lang="en-US" dirty="0"/>
              <a:t>the </a:t>
            </a:r>
            <a:r>
              <a:rPr lang="en-US" dirty="0" smtClean="0"/>
              <a:t>force on </a:t>
            </a:r>
            <a:r>
              <a:rPr lang="en-US" dirty="0"/>
              <a:t>the </a:t>
            </a:r>
            <a:r>
              <a:rPr lang="en-US" dirty="0" smtClean="0"/>
              <a:t>tire.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12500N</a:t>
            </a:r>
            <a:endParaRPr lang="en-US" dirty="0" smtClean="0"/>
          </a:p>
          <a:p>
            <a:pPr marL="514350" indent="-514350">
              <a:buAutoNum type="arabicPeriod" startAt="4"/>
            </a:pPr>
            <a:r>
              <a:rPr lang="en-US" dirty="0" smtClean="0"/>
              <a:t>The </a:t>
            </a:r>
            <a:r>
              <a:rPr lang="en-US" dirty="0"/>
              <a:t>force that a</a:t>
            </a:r>
            <a:r>
              <a:rPr lang="en-US" dirty="0" smtClean="0"/>
              <a:t> </a:t>
            </a:r>
            <a:r>
              <a:rPr lang="en-US" dirty="0"/>
              <a:t>dog pushes down on the ground is 225N. </a:t>
            </a:r>
            <a:r>
              <a:rPr lang="en-US" dirty="0" smtClean="0"/>
              <a:t>If the pressure is 250 Pa, what is the area that the dog covers?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0.9m²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669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-Roman"/>
              </a:rPr>
              <a:t>Fluid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735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Times-Roman"/>
              </a:rPr>
              <a:t>Fluid is a substance that can flow easily.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Times-Roman"/>
              </a:rPr>
              <a:t>Scientifically liquids &amp; gases are considered “fluids”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-Roman"/>
              </a:rPr>
              <a:t>In fluids, molecules are constantly moving in all directions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-Roman"/>
              </a:rPr>
              <a:t>As a molecule moves and collides w/ a surface, it exerts a force on that surface</a:t>
            </a:r>
          </a:p>
          <a:p>
            <a:pPr eaLnBrk="1" hangingPunct="1">
              <a:defRPr/>
            </a:pPr>
            <a:r>
              <a:rPr lang="en-US" sz="2000" dirty="0" smtClean="0">
                <a:latin typeface="Times-Roman"/>
              </a:rPr>
              <a:t>All of the forces exerted by the individual molecules are added together to make up the pressure exerted by the fluid.</a:t>
            </a: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  <a:latin typeface="Times-Roman"/>
              </a:rPr>
              <a:t>Pressure = Force / Area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1784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7162800" y="3124200"/>
            <a:ext cx="1752600" cy="11699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 i="1"/>
              <a:t>Pascal's Vase - demonstrating that depth, not shape, determines fluid pressure...</a:t>
            </a:r>
            <a:endParaRPr lang="en-US" altLang="en-US" sz="1400"/>
          </a:p>
        </p:txBody>
      </p:sp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34691"/>
            <a:ext cx="2857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-Roman"/>
              </a:rPr>
              <a:t>Fluid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http://www.youtube.com/watch?v=7m7J5T7c6ig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5181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-Bold"/>
                <a:ea typeface="+mj-ea"/>
                <a:cs typeface="+mj-cs"/>
              </a:rPr>
              <a:t>Air Pressure</a:t>
            </a:r>
            <a:endParaRPr lang="en-US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562600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Times-Bold"/>
              </a:rPr>
              <a:t>Air pressure </a:t>
            </a:r>
            <a:r>
              <a:rPr lang="en-US" sz="2400" b="1" dirty="0" smtClean="0">
                <a:latin typeface="Times-Roman"/>
              </a:rPr>
              <a:t>is the result of the </a:t>
            </a:r>
            <a:r>
              <a:rPr lang="en-US" sz="2400" dirty="0" smtClean="0">
                <a:latin typeface="Times-Roman"/>
              </a:rPr>
              <a:t>weight of a column of air pushing down on an area.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1 Pa = 1 N/m</a:t>
            </a:r>
            <a:r>
              <a:rPr lang="en-US" sz="2000" b="1" baseline="30000" dirty="0" smtClean="0">
                <a:latin typeface="Aharoni" pitchFamily="2" charset="-79"/>
                <a:cs typeface="Aharoni" pitchFamily="2" charset="-79"/>
              </a:rPr>
              <a:t>2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1 Pa = 14.7 lbs/inch</a:t>
            </a:r>
            <a:r>
              <a:rPr lang="en-US" sz="2000" b="1" baseline="30000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 ( 10.13 N/cm</a:t>
            </a:r>
            <a:r>
              <a:rPr lang="en-US" sz="2000" b="1" baseline="30000" dirty="0" smtClean="0">
                <a:latin typeface="Aharoni" pitchFamily="2" charset="-79"/>
                <a:cs typeface="Aharoni" pitchFamily="2" charset="-79"/>
              </a:rPr>
              <a:t>2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1 </a:t>
            </a:r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atm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= 101,300 Pa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1 </a:t>
            </a:r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atm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= 760 mm Hg or </a:t>
            </a:r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Torr</a:t>
            </a:r>
            <a:endParaRPr lang="en-US" sz="20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7717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67600" y="533400"/>
            <a:ext cx="1143000" cy="11080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bg2"/>
                </a:solidFill>
                <a:latin typeface="Arial Black" pitchFamily="34" charset="0"/>
                <a:cs typeface="+mn-cs"/>
              </a:rPr>
              <a:t>1 in x 1 in square column of air weighs 14.7 lbs at sea level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91" y="3657600"/>
            <a:ext cx="35052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50" y="3657600"/>
            <a:ext cx="1516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381000" y="5181600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dirty="0"/>
              <a:t>Air exerts a balanced force when fluid is NOT moving: the pressure pushing down on your hand is balanced by the pressure pushing up on your hand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-Bold"/>
              </a:rPr>
              <a:t>Variations in Fluid Pressure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76800" cy="3429000"/>
          </a:xfrm>
        </p:spPr>
        <p:txBody>
          <a:bodyPr/>
          <a:lstStyle/>
          <a:p>
            <a:pPr eaLnBrk="1" hangingPunct="1"/>
            <a:r>
              <a:rPr lang="en-US" altLang="en-US" sz="1600" dirty="0" smtClean="0">
                <a:solidFill>
                  <a:srgbClr val="FFC000"/>
                </a:solidFill>
                <a:effectLst/>
              </a:rPr>
              <a:t>Elevation</a:t>
            </a:r>
            <a:r>
              <a:rPr lang="en-US" altLang="en-US" sz="1600" dirty="0" smtClean="0">
                <a:effectLst/>
              </a:rPr>
              <a:t> – the distance above sea level.</a:t>
            </a:r>
          </a:p>
          <a:p>
            <a:pPr eaLnBrk="1" hangingPunct="1"/>
            <a:r>
              <a:rPr lang="en-US" altLang="en-US" sz="1600" dirty="0" smtClean="0">
                <a:effectLst/>
              </a:rPr>
              <a:t>As altitude increases </a:t>
            </a:r>
            <a:r>
              <a:rPr lang="en-US" altLang="en-US" sz="1600" dirty="0" smtClean="0">
                <a:effectLst/>
                <a:sym typeface="Wingdings" pitchFamily="2" charset="2"/>
              </a:rPr>
              <a:t> </a:t>
            </a:r>
            <a:r>
              <a:rPr lang="en-US" altLang="en-US" sz="1600" dirty="0" smtClean="0">
                <a:effectLst/>
              </a:rPr>
              <a:t>Air pressure decreases</a:t>
            </a:r>
          </a:p>
          <a:p>
            <a:pPr eaLnBrk="1" hangingPunct="1"/>
            <a:r>
              <a:rPr lang="en-US" altLang="en-US" sz="1600" dirty="0" smtClean="0">
                <a:effectLst/>
              </a:rPr>
              <a:t>As air pressure </a:t>
            </a:r>
            <a:r>
              <a:rPr lang="en-US" altLang="en-US" sz="1600" dirty="0" smtClean="0">
                <a:solidFill>
                  <a:srgbClr val="FFFF00"/>
                </a:solidFill>
                <a:effectLst/>
              </a:rPr>
              <a:t>decreases</a:t>
            </a:r>
            <a:r>
              <a:rPr lang="en-US" altLang="en-US" sz="1600" dirty="0" smtClean="0">
                <a:effectLst/>
              </a:rPr>
              <a:t>, so does </a:t>
            </a:r>
            <a:r>
              <a:rPr lang="en-US" altLang="en-US" sz="1600" dirty="0" smtClean="0">
                <a:solidFill>
                  <a:srgbClr val="FFFF00"/>
                </a:solidFill>
                <a:effectLst/>
              </a:rPr>
              <a:t>density</a:t>
            </a:r>
            <a:r>
              <a:rPr lang="en-US" altLang="en-US" sz="1600" dirty="0" smtClean="0">
                <a:effectLst/>
              </a:rPr>
              <a:t>.</a:t>
            </a:r>
          </a:p>
          <a:p>
            <a:pPr eaLnBrk="1" hangingPunct="1"/>
            <a:r>
              <a:rPr lang="en-US" altLang="en-US" sz="1600" dirty="0" smtClean="0">
                <a:effectLst/>
              </a:rPr>
              <a:t>As water depth increases </a:t>
            </a:r>
            <a:r>
              <a:rPr lang="en-US" altLang="en-US" sz="1600" dirty="0" smtClean="0">
                <a:effectLst/>
                <a:sym typeface="Wingdings" pitchFamily="2" charset="2"/>
              </a:rPr>
              <a:t> </a:t>
            </a:r>
            <a:r>
              <a:rPr lang="en-US" altLang="en-US" sz="1600" dirty="0" smtClean="0">
                <a:effectLst/>
              </a:rPr>
              <a:t>water pressure increases</a:t>
            </a:r>
          </a:p>
          <a:p>
            <a:pPr eaLnBrk="1" hangingPunct="1"/>
            <a:r>
              <a:rPr lang="en-US" altLang="en-US" sz="1600" dirty="0" smtClean="0">
                <a:effectLst/>
              </a:rPr>
              <a:t>Water 800x more dense than air, so pressure increases dramatically w/ depth – every 33 </a:t>
            </a:r>
            <a:r>
              <a:rPr lang="en-US" altLang="en-US" sz="1600" dirty="0" err="1" smtClean="0">
                <a:effectLst/>
              </a:rPr>
              <a:t>ft</a:t>
            </a:r>
            <a:r>
              <a:rPr lang="en-US" altLang="en-US" sz="1600" dirty="0" smtClean="0">
                <a:effectLst/>
              </a:rPr>
              <a:t> in depth adds 1 “atmosphere “ of pressure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505200"/>
            <a:ext cx="4816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1295400"/>
            <a:ext cx="3635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your ears “pop” when on an airplane?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http://www.youtube.com/watch?v=SWg4qKzrUoo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6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5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Theme5</Template>
  <TotalTime>346</TotalTime>
  <Words>865</Words>
  <Application>Microsoft Office PowerPoint</Application>
  <PresentationFormat>On-screen Show (4:3)</PresentationFormat>
  <Paragraphs>103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Aharoni</vt:lpstr>
      <vt:lpstr>Arial</vt:lpstr>
      <vt:lpstr>Arial Black</vt:lpstr>
      <vt:lpstr>Calibri</vt:lpstr>
      <vt:lpstr>Helvetica-Bold</vt:lpstr>
      <vt:lpstr>Times-Bold</vt:lpstr>
      <vt:lpstr>Times-Roman</vt:lpstr>
      <vt:lpstr>Wingdings</vt:lpstr>
      <vt:lpstr>Theme5</vt:lpstr>
      <vt:lpstr>Physical Science Chapter 13</vt:lpstr>
      <vt:lpstr>Pressure = Force / Area</vt:lpstr>
      <vt:lpstr>Practice!</vt:lpstr>
      <vt:lpstr>Practice!</vt:lpstr>
      <vt:lpstr>Fluid Pressure</vt:lpstr>
      <vt:lpstr>Fluid Pressure</vt:lpstr>
      <vt:lpstr>PowerPoint Presentation</vt:lpstr>
      <vt:lpstr>Variations in Fluid Pressure</vt:lpstr>
      <vt:lpstr>Why do your ears “pop” when on an airplane?</vt:lpstr>
      <vt:lpstr>13.1 Self-Check Quiz (true/false)</vt:lpstr>
      <vt:lpstr>Quiz contd..</vt:lpstr>
      <vt:lpstr>Pascal’s Principle</vt:lpstr>
      <vt:lpstr>Hydraulic Systems</vt:lpstr>
      <vt:lpstr>Example of Pascal’s Principle</vt:lpstr>
      <vt:lpstr>Example of Pascal’s Principle</vt:lpstr>
      <vt:lpstr>Pascal’s Principle</vt:lpstr>
      <vt:lpstr>Bernoulli’s Principle</vt:lpstr>
      <vt:lpstr>Bernoulli’s Principle Examples Explained</vt:lpstr>
      <vt:lpstr>PowerPoint Presentation</vt:lpstr>
      <vt:lpstr>PowerPoint Presentation</vt:lpstr>
      <vt:lpstr>Lift</vt:lpstr>
      <vt:lpstr>Bernoulli’s Principle</vt:lpstr>
      <vt:lpstr>Archimedes’ Principle</vt:lpstr>
    </vt:vector>
  </TitlesOfParts>
  <Company>The Ehrheart Family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Science Chapter 3</dc:title>
  <dc:creator>user</dc:creator>
  <cp:lastModifiedBy>DAVID LURIE</cp:lastModifiedBy>
  <cp:revision>46</cp:revision>
  <dcterms:created xsi:type="dcterms:W3CDTF">2009-01-14T04:13:55Z</dcterms:created>
  <dcterms:modified xsi:type="dcterms:W3CDTF">2016-12-02T14:18:29Z</dcterms:modified>
</cp:coreProperties>
</file>