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24"/>
  </p:notesMasterIdLst>
  <p:handoutMasterIdLst>
    <p:handoutMasterId r:id="rId25"/>
  </p:handoutMasterIdLst>
  <p:sldIdLst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8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60FF6-4F02-41AF-9D79-9820270FCBD6}" type="datetimeFigureOut">
              <a:rPr lang="en-US" smtClean="0"/>
              <a:t>2/23/2016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7CFDA-6ECB-4984-BC1D-18C52F4245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25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609C5-75BB-4414-9338-7A1C0CAD17B5}" type="datetimeFigureOut">
              <a:rPr lang="en-US" smtClean="0"/>
              <a:t>2/23/2016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BF0A6-9DE7-4D4F-86C7-D6F614E29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9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6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E7ED-526C-43D7-BA41-7DEE51FD568E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6012180" y="1850064"/>
            <a:ext cx="57734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6012180" y="359898"/>
            <a:ext cx="57734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5864352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403F-04F5-4D09-800D-7870715B9ED9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847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687C-0397-4298-B160-26D34EC67BB0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40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5177-F084-49E7-ADEE-00812B3D582B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811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22400" y="-54"/>
            <a:ext cx="1076545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940" y="1066800"/>
            <a:ext cx="10166316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940" y="2600325"/>
            <a:ext cx="10166316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39ED-27B9-4997-BF90-3A238D0607E9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5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4FCC-F745-44A0-B2E4-C91714F31EB6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316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0EA4-DCC4-4D4C-953F-F31E92EE505C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85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2F08-6BA5-45A1-80AB-C11AC921B6C6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2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82A9-7CD7-4D15-868B-D8AF30864858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4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BC6A-4AB7-47F1-904A-90BC8DD816B4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108712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108712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323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BC9A-EBF0-4E12-A1D3-DD221366B0A1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/>
              <a:t>Click icon to add picture</a:t>
            </a:r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922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88952" cy="6858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45079" cy="6858000"/>
            </a:xfrm>
            <a:prstGeom prst="rect">
              <a:avLst/>
            </a:prstGeom>
          </p:spPr>
        </p:pic>
      </p:grp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  <a:extLst/>
          </a:lstStyle>
          <a:p>
            <a:fld id="{7157590A-740B-4548-A79B-F8E5167210D0}" type="datetime1">
              <a:rPr lang="en-US" smtClean="0"/>
              <a:t>2/23/2016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1"/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  <a:effectLst/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8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8479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0" kern="1200">
          <a:solidFill>
            <a:schemeClr val="accent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Anthony Salciccioli, </a:t>
            </a:r>
          </a:p>
          <a:p>
            <a:r>
              <a:rPr lang="en-US" i="1" dirty="0"/>
              <a:t>Clarenceville High School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IV KEY CONCEPTS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67" y="3053593"/>
            <a:ext cx="3263493" cy="261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195" y="1876280"/>
            <a:ext cx="4240549" cy="2016212"/>
          </a:xfr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is the idea of eliminating an old way of doing things and replacing it with another. It can apply to politics, culture, economies, and technology.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REVOLUTION </a:t>
            </a:r>
          </a:p>
        </p:txBody>
      </p:sp>
    </p:spTree>
    <p:extLst>
      <p:ext uri="{BB962C8B-B14F-4D97-AF65-F5344CB8AC3E}">
        <p14:creationId xmlns:p14="http://schemas.microsoft.com/office/powerpoint/2010/main" val="12489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This is an idea that began with the Magna Carta in 1215 and increased over time. </a:t>
            </a:r>
          </a:p>
          <a:p>
            <a:r>
              <a:rPr lang="en-US" dirty="0"/>
              <a:t>All people follow the law. </a:t>
            </a:r>
          </a:p>
          <a:p>
            <a:r>
              <a:rPr lang="en-US" dirty="0"/>
              <a:t>People will come and go, but the laws remain the same.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32" y="1524000"/>
            <a:ext cx="4859185" cy="46640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OF LAW</a:t>
            </a:r>
          </a:p>
        </p:txBody>
      </p:sp>
    </p:spTree>
    <p:extLst>
      <p:ext uri="{BB962C8B-B14F-4D97-AF65-F5344CB8AC3E}">
        <p14:creationId xmlns:p14="http://schemas.microsoft.com/office/powerpoint/2010/main" val="43362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098" y="1524000"/>
            <a:ext cx="3031310" cy="3573138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222222"/>
                </a:solidFill>
                <a:latin typeface="arial" panose="020B0604020202020204" pitchFamily="34" charset="0"/>
              </a:rPr>
              <a:t>Secularism is the principle of the separation of government institutions and people. </a:t>
            </a: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SECULARISM </a:t>
            </a:r>
          </a:p>
        </p:txBody>
      </p:sp>
    </p:spTree>
    <p:extLst>
      <p:ext uri="{BB962C8B-B14F-4D97-AF65-F5344CB8AC3E}">
        <p14:creationId xmlns:p14="http://schemas.microsoft.com/office/powerpoint/2010/main" val="421096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784" y="1599426"/>
            <a:ext cx="4876800" cy="390144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64" y="1599426"/>
            <a:ext cx="4742241" cy="246084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CONTRACT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6065" y="5544473"/>
            <a:ext cx="9875520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/>
              <a:t>On a smaller scale, the teacher and student relationship demonstrates that mutual </a:t>
            </a:r>
          </a:p>
          <a:p>
            <a:r>
              <a:rPr lang="en-US" dirty="0"/>
              <a:t>sacrifices result in mutual benefits.  </a:t>
            </a:r>
          </a:p>
        </p:txBody>
      </p:sp>
    </p:spTree>
    <p:extLst>
      <p:ext uri="{BB962C8B-B14F-4D97-AF65-F5344CB8AC3E}">
        <p14:creationId xmlns:p14="http://schemas.microsoft.com/office/powerpoint/2010/main" val="166450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An economic and political system in which a country's trade and industry are controlled by private owners for profit, rather than by the state.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21" y="1591621"/>
            <a:ext cx="3647464" cy="451418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CAPITALISM </a:t>
            </a:r>
          </a:p>
        </p:txBody>
      </p:sp>
    </p:spTree>
    <p:extLst>
      <p:ext uri="{BB962C8B-B14F-4D97-AF65-F5344CB8AC3E}">
        <p14:creationId xmlns:p14="http://schemas.microsoft.com/office/powerpoint/2010/main" val="243190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48" y="1749264"/>
            <a:ext cx="4194088" cy="3141518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  <a:latin typeface="Asap"/>
              </a:rPr>
              <a:t>The political and economic doctrine that aims to replace </a:t>
            </a:r>
            <a:r>
              <a:rPr lang="en-US" dirty="0">
                <a:latin typeface="Asap"/>
              </a:rPr>
              <a:t>private property and a profit based economy</a:t>
            </a:r>
            <a:r>
              <a:rPr lang="en-US" dirty="0">
                <a:solidFill>
                  <a:srgbClr val="444444"/>
                </a:solidFill>
                <a:latin typeface="Asap"/>
              </a:rPr>
              <a:t> with public ownership and communal control. In short, everyone shares the collective resources.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COMMUNISM </a:t>
            </a:r>
          </a:p>
        </p:txBody>
      </p:sp>
    </p:spTree>
    <p:extLst>
      <p:ext uri="{BB962C8B-B14F-4D97-AF65-F5344CB8AC3E}">
        <p14:creationId xmlns:p14="http://schemas.microsoft.com/office/powerpoint/2010/main" val="404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When economies switched from agriculture to factories. </a:t>
            </a:r>
          </a:p>
          <a:p>
            <a:r>
              <a:rPr lang="en-US" dirty="0"/>
              <a:t>This created large cities and major global changes in regards to economy, culture, and hegemony.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INDUSTRIALISM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19" y="1860550"/>
            <a:ext cx="2945760" cy="3012106"/>
          </a:xfrm>
        </p:spPr>
      </p:pic>
    </p:spTree>
    <p:extLst>
      <p:ext uri="{BB962C8B-B14F-4D97-AF65-F5344CB8AC3E}">
        <p14:creationId xmlns:p14="http://schemas.microsoft.com/office/powerpoint/2010/main" val="59932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589" y="1524000"/>
            <a:ext cx="4254067" cy="2301380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These are groups of workers that band together in solidarity in order to create better working conditions for themselves.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UNIONS</a:t>
            </a:r>
          </a:p>
        </p:txBody>
      </p:sp>
    </p:spTree>
    <p:extLst>
      <p:ext uri="{BB962C8B-B14F-4D97-AF65-F5344CB8AC3E}">
        <p14:creationId xmlns:p14="http://schemas.microsoft.com/office/powerpoint/2010/main" val="200565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17" y="1709155"/>
            <a:ext cx="4205750" cy="2854456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is the process of people abandoning their rural roots and moving into cities. </a:t>
            </a:r>
          </a:p>
          <a:p>
            <a:r>
              <a:rPr lang="en-US" dirty="0"/>
              <a:t>In Detroit, immigrants from Southern and Eastern Europe, Blacks from the south (Great Migration)and whites from Appalachia moved here to work in factories.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URBANIZATION </a:t>
            </a:r>
          </a:p>
        </p:txBody>
      </p:sp>
    </p:spTree>
    <p:extLst>
      <p:ext uri="{BB962C8B-B14F-4D97-AF65-F5344CB8AC3E}">
        <p14:creationId xmlns:p14="http://schemas.microsoft.com/office/powerpoint/2010/main" val="339447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713" y="2112645"/>
            <a:ext cx="3557364" cy="2358687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This class emerged during this time. </a:t>
            </a:r>
            <a:r>
              <a:rPr lang="en-US" dirty="0">
                <a:solidFill>
                  <a:srgbClr val="222222"/>
                </a:solidFill>
              </a:rPr>
              <a:t>The working class are the people employed for wages, especially in manual-labor occupations and in skilled, industrial work. Working-class occupations include blue-collar jobs, some white-collar jobs, and most service-work jobs.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CLASS</a:t>
            </a:r>
          </a:p>
        </p:txBody>
      </p:sp>
    </p:spTree>
    <p:extLst>
      <p:ext uri="{BB962C8B-B14F-4D97-AF65-F5344CB8AC3E}">
        <p14:creationId xmlns:p14="http://schemas.microsoft.com/office/powerpoint/2010/main" val="375770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Unit IV- “The Age of Global Revolutions:1750-1914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369" y="1735494"/>
            <a:ext cx="6228585" cy="4512906"/>
          </a:xfrm>
        </p:spPr>
      </p:pic>
    </p:spTree>
    <p:extLst>
      <p:ext uri="{BB962C8B-B14F-4D97-AF65-F5344CB8AC3E}">
        <p14:creationId xmlns:p14="http://schemas.microsoft.com/office/powerpoint/2010/main" val="88195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was the process of a large, well-armed nation going to a smaller, militarily weaker nation and imposing their economic and social will.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IMPERIALISM 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51" y="1803633"/>
            <a:ext cx="4205244" cy="2744924"/>
          </a:xfrm>
        </p:spPr>
      </p:pic>
    </p:spTree>
    <p:extLst>
      <p:ext uri="{BB962C8B-B14F-4D97-AF65-F5344CB8AC3E}">
        <p14:creationId xmlns:p14="http://schemas.microsoft.com/office/powerpoint/2010/main" val="312574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European imperial nations demonstrated significant racism during this time. </a:t>
            </a:r>
          </a:p>
          <a:p>
            <a:r>
              <a:rPr lang="en-US" dirty="0"/>
              <a:t>People of color throughout the world were subjugated by European nations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391" y="1965368"/>
            <a:ext cx="3585682" cy="200798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RACISM </a:t>
            </a:r>
          </a:p>
        </p:txBody>
      </p:sp>
    </p:spTree>
    <p:extLst>
      <p:ext uri="{BB962C8B-B14F-4D97-AF65-F5344CB8AC3E}">
        <p14:creationId xmlns:p14="http://schemas.microsoft.com/office/powerpoint/2010/main" val="104612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CONSTITUTIONALISM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was when nations adopted Constitutions to serve as, “rule books” for running nations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8" y="2874190"/>
            <a:ext cx="3890625" cy="29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96" y="2252602"/>
            <a:ext cx="3253793" cy="287307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DEMOCRACY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The word 'democracy' has its origins in the Greek language. It combines two shorter words: 'demos' meaning whole citizen living within a particular city-state and 'kratos' meaning power or rule. In short, it is a system where the majority rules.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/>
              <a:t>These are rights that are indelible and cannot be taken away. 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dirty="0"/>
              <a:t>For us, these are stated in the first Ten Amendments of our Constitution known as the Bill of Rights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INALIENABLE RIGHTS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001" y="1606650"/>
            <a:ext cx="3874578" cy="3930084"/>
          </a:xfrm>
        </p:spPr>
      </p:pic>
    </p:spTree>
    <p:extLst>
      <p:ext uri="{BB962C8B-B14F-4D97-AF65-F5344CB8AC3E}">
        <p14:creationId xmlns:p14="http://schemas.microsoft.com/office/powerpoint/2010/main" val="67912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36" y="1566862"/>
            <a:ext cx="7038363" cy="45624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LIBERALISM </a:t>
            </a:r>
          </a:p>
        </p:txBody>
      </p:sp>
    </p:spTree>
    <p:extLst>
      <p:ext uri="{BB962C8B-B14F-4D97-AF65-F5344CB8AC3E}">
        <p14:creationId xmlns:p14="http://schemas.microsoft.com/office/powerpoint/2010/main" val="388891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37" y="2390862"/>
            <a:ext cx="3726797" cy="2382473"/>
          </a:xfr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The strong belief that the interests of a particular nation-state are of primary importance. Also, the belief that a people who share a common language, history, and culture should constitute an independent nation, free of foreign domination.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NATIONALISM </a:t>
            </a:r>
          </a:p>
        </p:txBody>
      </p:sp>
    </p:spTree>
    <p:extLst>
      <p:ext uri="{BB962C8B-B14F-4D97-AF65-F5344CB8AC3E}">
        <p14:creationId xmlns:p14="http://schemas.microsoft.com/office/powerpoint/2010/main" val="213058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608" y="1524000"/>
            <a:ext cx="2503021" cy="3153806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Editor"/>
              </a:rPr>
              <a:t>It’s the idea that the power of this government comes from "We the People", that the American government, our government, is ruled by its people through their votes.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SOVEREIGNTY </a:t>
            </a:r>
          </a:p>
        </p:txBody>
      </p:sp>
    </p:spTree>
    <p:extLst>
      <p:ext uri="{BB962C8B-B14F-4D97-AF65-F5344CB8AC3E}">
        <p14:creationId xmlns:p14="http://schemas.microsoft.com/office/powerpoint/2010/main" val="296373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REPUBLICANISM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41" y="1258247"/>
            <a:ext cx="7216140" cy="4069080"/>
          </a:xfrm>
        </p:spPr>
      </p:pic>
      <p:sp>
        <p:nvSpPr>
          <p:cNvPr id="9" name="TextBox 8"/>
          <p:cNvSpPr txBox="1"/>
          <p:nvPr/>
        </p:nvSpPr>
        <p:spPr>
          <a:xfrm>
            <a:off x="2214694" y="5452655"/>
            <a:ext cx="9267281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Republicanism is a system of government where people vote for people to speak</a:t>
            </a:r>
          </a:p>
          <a:p>
            <a:r>
              <a:rPr lang="en-US" dirty="0"/>
              <a:t>on their behalf. Here is where our 435 seats are in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291461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dea design templat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dea design template" id="{C9C6C84C-31C8-4C76-8A44-8310A8257221}" vid="{45DD48F0-B408-4E69-8193-603DE231DF4E}"/>
    </a:ext>
  </a:extLst>
</a:theme>
</file>

<file path=ppt/theme/theme2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D081611-814B-4EEC-95CB-5163EF94DC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Idea design slides</Template>
  <TotalTime>0</TotalTime>
  <Words>476</Words>
  <Application>Microsoft Office PowerPoint</Application>
  <PresentationFormat>Widescreen</PresentationFormat>
  <Paragraphs>51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Asap</vt:lpstr>
      <vt:lpstr>Century Gothic</vt:lpstr>
      <vt:lpstr>Editor</vt:lpstr>
      <vt:lpstr>Verdana</vt:lpstr>
      <vt:lpstr>Wingdings 2</vt:lpstr>
      <vt:lpstr>Idea design template</vt:lpstr>
      <vt:lpstr>UNIT IV KEY CONCEPTS</vt:lpstr>
      <vt:lpstr>Unit IV- “The Age of Global Revolutions:1750-1914</vt:lpstr>
      <vt:lpstr>CONSTITUTIONALISM </vt:lpstr>
      <vt:lpstr>DEMOCRACY </vt:lpstr>
      <vt:lpstr>INALIENABLE RIGHTS </vt:lpstr>
      <vt:lpstr>CLASSICAL LIBERALISM </vt:lpstr>
      <vt:lpstr>NATIONALISM </vt:lpstr>
      <vt:lpstr>POPULAR SOVEREIGNTY </vt:lpstr>
      <vt:lpstr>REPUBLICANISM </vt:lpstr>
      <vt:lpstr>REVOLUTION </vt:lpstr>
      <vt:lpstr>RULE OF LAW</vt:lpstr>
      <vt:lpstr>SECULARISM </vt:lpstr>
      <vt:lpstr>SOCIAL CONTRACT </vt:lpstr>
      <vt:lpstr>CAPITALISM </vt:lpstr>
      <vt:lpstr>COMMUNISM </vt:lpstr>
      <vt:lpstr>INDUSTRIALISM</vt:lpstr>
      <vt:lpstr>LABOR UNIONS</vt:lpstr>
      <vt:lpstr>URBANIZATION </vt:lpstr>
      <vt:lpstr>WORKING CLASS</vt:lpstr>
      <vt:lpstr>IMPERIALISM </vt:lpstr>
      <vt:lpstr>RACISM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2016-02-24T01:48:11Z</dcterms:created>
  <dcterms:modified xsi:type="dcterms:W3CDTF">2016-02-24T03:35:52Z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TC034605219991</vt:lpwstr>
  </property>
</Properties>
</file>