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7" r:id="rId3"/>
    <p:sldId id="257" r:id="rId4"/>
    <p:sldId id="263" r:id="rId5"/>
    <p:sldId id="290" r:id="rId6"/>
    <p:sldId id="259" r:id="rId7"/>
    <p:sldId id="258" r:id="rId8"/>
    <p:sldId id="260" r:id="rId9"/>
    <p:sldId id="299" r:id="rId10"/>
    <p:sldId id="281" r:id="rId11"/>
    <p:sldId id="282" r:id="rId12"/>
    <p:sldId id="301" r:id="rId13"/>
    <p:sldId id="293" r:id="rId14"/>
    <p:sldId id="269" r:id="rId15"/>
    <p:sldId id="285" r:id="rId16"/>
    <p:sldId id="300" r:id="rId17"/>
    <p:sldId id="286" r:id="rId18"/>
    <p:sldId id="288" r:id="rId19"/>
    <p:sldId id="30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7F1FDD-8D36-4450-B97E-52CDDF52CC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0233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B6F901-DFAC-4D6A-A4A3-849541B31D8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0977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BA77EF22-0730-4790-8C34-FBBA2F8C06D3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3140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99F1C0FE-C318-4592-9438-FA537C812386}" type="slidenum">
              <a:rPr lang="en-US" altLang="en-US" sz="1200"/>
              <a:pPr/>
              <a:t>11</a:t>
            </a:fld>
            <a:endParaRPr lang="en-US" altLang="en-US" sz="1200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8494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72B65822-A933-4EE2-B8A0-732F77308EF3}" type="slidenum">
              <a:rPr lang="en-US" altLang="en-US" sz="1200"/>
              <a:pPr/>
              <a:t>13</a:t>
            </a:fld>
            <a:endParaRPr lang="en-US" altLang="en-US" sz="1200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ea typeface="ヒラギノ角ゴ Pro W3" pitchFamily="-84" charset="-128"/>
              </a:rPr>
              <a:t>A gun crew firing on entrenched German positions</a:t>
            </a:r>
          </a:p>
        </p:txBody>
      </p:sp>
    </p:spTree>
    <p:extLst>
      <p:ext uri="{BB962C8B-B14F-4D97-AF65-F5344CB8AC3E}">
        <p14:creationId xmlns:p14="http://schemas.microsoft.com/office/powerpoint/2010/main" val="1468068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720FA673-3AB7-46FD-9FB8-2D9CF8F79575}" type="slidenum">
              <a:rPr lang="en-US" altLang="en-US" sz="1200"/>
              <a:pPr/>
              <a:t>14</a:t>
            </a:fld>
            <a:endParaRPr lang="en-US" altLang="en-US" sz="1200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ea typeface="ヒラギノ角ゴ Pro W3" pitchFamily="-84" charset="-128"/>
              </a:rPr>
              <a:t>Figure 31.1: Approximate Comparative Losses in World War I ©Houghton Mifflin</a:t>
            </a:r>
          </a:p>
        </p:txBody>
      </p:sp>
    </p:spTree>
    <p:extLst>
      <p:ext uri="{BB962C8B-B14F-4D97-AF65-F5344CB8AC3E}">
        <p14:creationId xmlns:p14="http://schemas.microsoft.com/office/powerpoint/2010/main" val="4073617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829ED634-AD4A-4F64-A0E4-E7DAA3D59AEE}" type="slidenum">
              <a:rPr lang="en-US" altLang="en-US" sz="1200"/>
              <a:pPr/>
              <a:t>15</a:t>
            </a:fld>
            <a:endParaRPr lang="en-US" altLang="en-US" sz="1200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8991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42E4E982-87CC-4577-9675-25D5B4A92948}" type="slidenum">
              <a:rPr lang="en-US" altLang="en-US" sz="1200"/>
              <a:pPr/>
              <a:t>17</a:t>
            </a:fld>
            <a:endParaRPr lang="en-US" altLang="en-US" sz="1200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4791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9323A78C-8889-4EF2-8B1E-6069B27A9AFB}" type="slidenum">
              <a:rPr lang="en-US" altLang="en-US" sz="1200"/>
              <a:pPr/>
              <a:t>18</a:t>
            </a:fld>
            <a:endParaRPr lang="en-US" altLang="en-US" sz="1200" dirty="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993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C8737868-E89E-4045-84ED-50D588B4D892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943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FD1D46F-D968-4AFD-87B1-5A9FCDF82CB2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7859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1CAC8153-B646-40BE-AA4A-C6963A3B4405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500" dirty="0">
                <a:latin typeface="Arial" pitchFamily="34" charset="0"/>
                <a:ea typeface="ヒラギノ角ゴ Pro W3" pitchFamily="-84" charset="-128"/>
              </a:rPr>
              <a:t>Map 22.1 European Alliances in 1914 (p. 638) ©Bedford St. Martin</a:t>
            </a:r>
            <a:r>
              <a:rPr lang="ja-JP" altLang="en-US" sz="500">
                <a:latin typeface="Arial" pitchFamily="34" charset="0"/>
                <a:ea typeface="ヒラギノ角ゴ Pro W3" pitchFamily="-84" charset="-128"/>
              </a:rPr>
              <a:t>’</a:t>
            </a:r>
            <a:r>
              <a:rPr lang="en-US" altLang="ja-JP" sz="500" dirty="0">
                <a:latin typeface="Arial" pitchFamily="34" charset="0"/>
                <a:ea typeface="ヒラギノ角ゴ Pro W3" pitchFamily="-84" charset="-128"/>
              </a:rPr>
              <a:t>s</a:t>
            </a:r>
            <a:endParaRPr lang="en-US" altLang="en-US" dirty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2751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D7477F73-309F-4D9F-973E-812DFD6A457D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ea typeface="ヒラギノ角ゴ Pro W3" pitchFamily="-84" charset="-128"/>
              </a:rPr>
              <a:t>In this cartoon, the Samson-like War pulls down the temple of Civilization</a:t>
            </a:r>
          </a:p>
        </p:txBody>
      </p:sp>
    </p:spTree>
    <p:extLst>
      <p:ext uri="{BB962C8B-B14F-4D97-AF65-F5344CB8AC3E}">
        <p14:creationId xmlns:p14="http://schemas.microsoft.com/office/powerpoint/2010/main" val="645026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509194B0-1586-4AA9-8DE7-FB4088A830AA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7350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9AEBCFEB-CBC5-43FE-AC39-96329E4B1552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1782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62B8BB3-EB96-4454-B0B4-3D5FBC30CA31}" type="slidenum">
              <a:rPr lang="en-US" altLang="en-US" sz="1200"/>
              <a:pPr/>
              <a:t>8</a:t>
            </a:fld>
            <a:endParaRPr lang="en-US" altLang="en-US" sz="1200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1023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7B92F536-E452-4753-A295-41E0500404A6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967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BCA6-3288-41FB-8397-D9195F28FD7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859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C05B-EC56-44EC-A00A-A5EE6FCF687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877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C05B-EC56-44EC-A00A-A5EE6FCF687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840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C05B-EC56-44EC-A00A-A5EE6FCF687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6364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C05B-EC56-44EC-A00A-A5EE6FCF687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4474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C05B-EC56-44EC-A00A-A5EE6FCF687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7796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C05B-EC56-44EC-A00A-A5EE6FCF687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0782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7D3-917F-4FB1-A2EB-DC1C1517DAB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5935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1AD0-E704-44AF-AC6D-B6AC9465CF6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2772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BD337-D060-4B4F-9EB5-D040D78F172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8004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4A15C-EEC6-44E3-B79A-31EAEB8AE38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624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80A5-C362-475A-AF16-B9D5C7ECDAC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879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4E4A-5CFD-4FC2-A411-CC15ED17EBF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014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6393-93B6-496E-926B-83D12686644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641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C34D-28E5-4C8E-A135-C389BAE926C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674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54D3-BB32-4110-8F25-3E67795FF8F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046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36FA-AB7F-4B18-808E-8FF85239411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222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B985-C722-40E9-9499-85124EF283B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881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6347155E-B366-4A5B-A60B-0D0497CA888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429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CE8C05B-EC56-44EC-A00A-A5EE6FCF687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6599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213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DAY 129: </a:t>
            </a:r>
            <a:r>
              <a:rPr lang="en-US" altLang="en-US" dirty="0">
                <a:solidFill>
                  <a:schemeClr val="tx1"/>
                </a:solidFill>
              </a:rPr>
              <a:t>The Great War: World War one</a:t>
            </a:r>
            <a:br>
              <a:rPr lang="en-US" altLang="en-US" dirty="0">
                <a:solidFill>
                  <a:schemeClr val="tx1"/>
                </a:solidFill>
              </a:rPr>
            </a:b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rgbClr val="92D050"/>
                </a:solidFill>
              </a:rPr>
              <a:t>“</a:t>
            </a:r>
            <a:r>
              <a:rPr lang="en-US" altLang="en-US" i="1" dirty="0">
                <a:solidFill>
                  <a:srgbClr val="92D050"/>
                </a:solidFill>
              </a:rPr>
              <a:t>The War to End All Wars”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505200"/>
            <a:ext cx="8458200" cy="2362200"/>
          </a:xfrm>
        </p:spPr>
        <p:txBody>
          <a:bodyPr/>
          <a:lstStyle/>
          <a:p>
            <a:pPr eaLnBrk="1" hangingPunct="1"/>
            <a:r>
              <a:rPr lang="ja-JP" altLang="en-US" i="1">
                <a:solidFill>
                  <a:schemeClr val="bg1"/>
                </a:solidFill>
              </a:rPr>
              <a:t>“</a:t>
            </a:r>
            <a:r>
              <a:rPr lang="en-US" altLang="ja-JP" sz="2400" i="1" dirty="0">
                <a:solidFill>
                  <a:srgbClr val="00B0F0"/>
                </a:solidFill>
              </a:rPr>
              <a:t>The lamps have gone out all over Europe and we shall not see them lit again in our lifetime.</a:t>
            </a:r>
            <a:r>
              <a:rPr lang="ja-JP" altLang="en-US" sz="2400" i="1">
                <a:solidFill>
                  <a:srgbClr val="00B0F0"/>
                </a:solidFill>
              </a:rPr>
              <a:t>”</a:t>
            </a:r>
            <a:r>
              <a:rPr lang="en-US" altLang="ja-JP" sz="2400" i="1" dirty="0">
                <a:solidFill>
                  <a:srgbClr val="00B0F0"/>
                </a:solidFill>
              </a:rPr>
              <a:t> </a:t>
            </a:r>
          </a:p>
          <a:p>
            <a:pPr algn="r" eaLnBrk="1" hangingPunct="1"/>
            <a:r>
              <a:rPr lang="en-US" altLang="en-US" sz="2400" i="1" dirty="0">
                <a:solidFill>
                  <a:srgbClr val="00B0F0"/>
                </a:solidFill>
              </a:rPr>
              <a:t>- British Prime Minister Lord Grey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6096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rgbClr val="FF0000"/>
                </a:solidFill>
              </a:rPr>
              <a:t>Fighting the War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3429000" cy="51816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rgbClr val="00B0F0"/>
                </a:solidFill>
              </a:rPr>
              <a:t>New style of warfare: mechanized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B0F0"/>
                </a:solidFill>
              </a:rPr>
              <a:t>Machine guns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B0F0"/>
                </a:solidFill>
              </a:rPr>
              <a:t>tanks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B0F0"/>
                </a:solidFill>
              </a:rPr>
              <a:t>long-range, heavy artillery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B0F0"/>
                </a:solidFill>
              </a:rPr>
              <a:t>poison gas (various types)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B0F0"/>
                </a:solidFill>
              </a:rPr>
              <a:t>Trench warfare (not entirely new)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>
                <a:solidFill>
                  <a:srgbClr val="00B0F0"/>
                </a:solidFill>
              </a:rPr>
              <a:t>“</a:t>
            </a:r>
            <a:r>
              <a:rPr lang="en-US" altLang="ja-JP" sz="2400" dirty="0">
                <a:solidFill>
                  <a:srgbClr val="00B0F0"/>
                </a:solidFill>
              </a:rPr>
              <a:t>No-Man</a:t>
            </a:r>
            <a:r>
              <a:rPr lang="ja-JP" altLang="en-US" sz="2400">
                <a:solidFill>
                  <a:srgbClr val="00B0F0"/>
                </a:solidFill>
              </a:rPr>
              <a:t>’</a:t>
            </a:r>
            <a:r>
              <a:rPr lang="en-US" altLang="ja-JP" sz="2400" dirty="0">
                <a:solidFill>
                  <a:srgbClr val="00B0F0"/>
                </a:solidFill>
              </a:rPr>
              <a:t>s Land</a:t>
            </a:r>
            <a:r>
              <a:rPr lang="ja-JP" altLang="en-US" sz="2400">
                <a:solidFill>
                  <a:srgbClr val="00B0F0"/>
                </a:solidFill>
              </a:rPr>
              <a:t>”</a:t>
            </a:r>
            <a:endParaRPr lang="en-US" altLang="ja-JP" sz="2400" dirty="0">
              <a:solidFill>
                <a:srgbClr val="00B0F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B0F0"/>
                </a:solidFill>
              </a:rPr>
              <a:t>Hand grenades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48131" name="Picture 4" descr="gunners som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320" y="1295400"/>
            <a:ext cx="51450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solidFill>
                  <a:srgbClr val="FF0000"/>
                </a:solidFill>
              </a:rPr>
              <a:t>Other factors after US entry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Russian revolution and withdrawal (Treaty of Brest-Litovsk) allowed Germany to focus on Western front entirely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Zimmermann Note forced America’s hand.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Naval shipping losses = huge. Led to </a:t>
            </a:r>
            <a:r>
              <a:rPr lang="ja-JP" altLang="en-US" sz="2800">
                <a:solidFill>
                  <a:schemeClr val="tx1"/>
                </a:solidFill>
              </a:rPr>
              <a:t>“</a:t>
            </a:r>
            <a:r>
              <a:rPr lang="en-US" altLang="ja-JP" sz="2800" dirty="0">
                <a:solidFill>
                  <a:schemeClr val="tx1"/>
                </a:solidFill>
              </a:rPr>
              <a:t>Convoy System</a:t>
            </a:r>
            <a:r>
              <a:rPr lang="ja-JP" altLang="en-US" sz="2800">
                <a:solidFill>
                  <a:schemeClr val="tx1"/>
                </a:solidFill>
              </a:rPr>
              <a:t>”</a:t>
            </a:r>
            <a:r>
              <a:rPr lang="en-US" altLang="ja-JP" sz="2800" dirty="0">
                <a:solidFill>
                  <a:schemeClr val="tx1"/>
                </a:solidFill>
              </a:rPr>
              <a:t> and record ship construction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BDA2038-10E5-4574-B2A9-9C4A6D4FB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a primary source….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3B19E0-0AF8-4411-8187-FC0C328F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02" y="2057400"/>
            <a:ext cx="861359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03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25_13.jpg</a:t>
            </a:r>
          </a:p>
        </p:txBody>
      </p:sp>
      <p:pic>
        <p:nvPicPr>
          <p:cNvPr id="82947" name="Picture 3" descr="25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dirty="0">
                <a:solidFill>
                  <a:srgbClr val="FF0000"/>
                </a:solidFill>
              </a:rPr>
              <a:t>Approximate Comparative Losses in World War I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686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rgbClr val="FF0000"/>
                </a:solidFill>
              </a:rPr>
              <a:t>Casualties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20,000,000 people lost their lives in world war one. </a:t>
            </a:r>
          </a:p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Following the war, the Spanish Flu epidemic killed another 20,000,000- 50,000,000</a:t>
            </a:r>
            <a:endParaRPr lang="en-US" altLang="en-US" sz="32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The deadliest five years in human history at that point.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Spanish Flu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1918- More death at the worst time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47" y="3124200"/>
            <a:ext cx="3428999" cy="304799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Worst pandemic in centuries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62" y="3124201"/>
            <a:ext cx="3126591" cy="3047998"/>
          </a:xfrm>
        </p:spPr>
      </p:pic>
    </p:spTree>
    <p:extLst>
      <p:ext uri="{BB962C8B-B14F-4D97-AF65-F5344CB8AC3E}">
        <p14:creationId xmlns:p14="http://schemas.microsoft.com/office/powerpoint/2010/main" val="2218983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447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The Versailles Peace Conference: One of history’s worst mistakes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18347" y="-152400"/>
            <a:ext cx="3685073" cy="6244629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Paris and Palace of Versailles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Big Four: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Woodrow Wilson (USA)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David Lloyd George (GBR)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Georges Clemenceau (FR)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Orlando Vittorio (IT)</a:t>
            </a:r>
          </a:p>
        </p:txBody>
      </p:sp>
      <p:sp>
        <p:nvSpPr>
          <p:cNvPr id="70659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981200"/>
            <a:ext cx="3581400" cy="1981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Russia and Japan excluded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Defeated powers humiliated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Wilson</a:t>
            </a:r>
            <a:r>
              <a:rPr lang="en-US" altLang="ja-JP" sz="2400" dirty="0">
                <a:solidFill>
                  <a:schemeClr val="tx1"/>
                </a:solidFill>
              </a:rPr>
              <a:t>s 14 points the major proposal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70660" name="Picture 5" descr="433934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893" y="3886200"/>
            <a:ext cx="3630613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Wilson’s</a:t>
            </a:r>
            <a:r>
              <a:rPr lang="en-US" altLang="ja-JP" dirty="0">
                <a:solidFill>
                  <a:srgbClr val="FF0000"/>
                </a:solidFill>
              </a:rPr>
              <a:t> 14 Points: good ideas, but didn’t stick.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72707" name="Picture 5" descr="272970w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295400"/>
            <a:ext cx="3984625" cy="5029200"/>
          </a:xfrm>
        </p:spPr>
      </p:pic>
      <p:sp>
        <p:nvSpPr>
          <p:cNvPr id="7270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19200"/>
            <a:ext cx="3810000" cy="41148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To </a:t>
            </a:r>
            <a:r>
              <a:rPr lang="ja-JP" altLang="en-US" sz="2800">
                <a:solidFill>
                  <a:schemeClr val="tx1"/>
                </a:solidFill>
              </a:rPr>
              <a:t>“</a:t>
            </a:r>
            <a:r>
              <a:rPr lang="en-US" altLang="ja-JP" sz="2800" dirty="0">
                <a:solidFill>
                  <a:schemeClr val="tx1"/>
                </a:solidFill>
              </a:rPr>
              <a:t>make the world safe for democracy</a:t>
            </a:r>
            <a:r>
              <a:rPr lang="ja-JP" altLang="en-US" sz="2800">
                <a:solidFill>
                  <a:schemeClr val="tx1"/>
                </a:solidFill>
              </a:rPr>
              <a:t>”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#1-5 - international law recommendations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#6-13 - European boundary restructure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#14 - League of Nations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3DE35-54F3-4EAF-8D3F-DEF28C9D8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After the failure of the treaty of Versailles and a global great depression we get the sequel in 1939….but that story is for a later day.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25699F-D31A-4FFA-9958-0E9D68CA7E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5860" y="1981200"/>
            <a:ext cx="4018009" cy="23622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113A2-3E45-4583-8E8C-4E5733C12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84576" y="1981200"/>
            <a:ext cx="38100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65DA8C-65BB-41BD-AB69-3DB952324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161" y="1933575"/>
            <a:ext cx="3592830" cy="2409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3B7E65-A6D6-4CBB-9C80-DFED915D6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970472"/>
            <a:ext cx="2286000" cy="265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7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3" descr="wwi causes etc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818347" y="596018"/>
            <a:ext cx="7511473" cy="191858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THE CAUSES OF WORLD WAR ONE: 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                         </a:t>
            </a:r>
            <a:r>
              <a:rPr lang="en-US" altLang="en-US" sz="4400" dirty="0">
                <a:solidFill>
                  <a:srgbClr val="FF0000"/>
                </a:solidFill>
              </a:rPr>
              <a:t>m.A.N.I.A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4000" dirty="0">
                <a:solidFill>
                  <a:srgbClr val="00B0F0"/>
                </a:solidFill>
              </a:rPr>
              <a:t>Militarism</a:t>
            </a:r>
          </a:p>
          <a:p>
            <a:pPr marL="0" indent="0" eaLnBrk="1" hangingPunct="1">
              <a:buNone/>
            </a:pPr>
            <a:r>
              <a:rPr lang="en-US" altLang="en-US" sz="4000" dirty="0">
                <a:solidFill>
                  <a:srgbClr val="00B0F0"/>
                </a:solidFill>
              </a:rPr>
              <a:t>Alliance </a:t>
            </a:r>
          </a:p>
          <a:p>
            <a:pPr marL="0" indent="0" eaLnBrk="1" hangingPunct="1">
              <a:buNone/>
            </a:pPr>
            <a:r>
              <a:rPr lang="en-US" altLang="en-US" sz="4000" dirty="0">
                <a:solidFill>
                  <a:srgbClr val="00B0F0"/>
                </a:solidFill>
              </a:rPr>
              <a:t>Nationalism </a:t>
            </a:r>
          </a:p>
          <a:p>
            <a:pPr marL="0" indent="0" eaLnBrk="1" hangingPunct="1">
              <a:buNone/>
            </a:pPr>
            <a:r>
              <a:rPr lang="en-US" altLang="en-US" sz="4000" dirty="0">
                <a:solidFill>
                  <a:srgbClr val="00B0F0"/>
                </a:solidFill>
              </a:rPr>
              <a:t>Imperialism</a:t>
            </a:r>
          </a:p>
          <a:p>
            <a:pPr marL="0" indent="0" eaLnBrk="1" hangingPunct="1">
              <a:buNone/>
            </a:pPr>
            <a:r>
              <a:rPr lang="en-US" altLang="en-US" sz="4000" dirty="0">
                <a:solidFill>
                  <a:srgbClr val="00B0F0"/>
                </a:solidFill>
              </a:rPr>
              <a:t>Assassination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1693D1-CE60-4574-AAAA-07A68D3AE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733800"/>
            <a:ext cx="4114800" cy="23076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6324600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altLang="en-US" sz="1400" dirty="0">
                <a:solidFill>
                  <a:schemeClr val="bg1"/>
                </a:solidFill>
              </a:rPr>
              <a:t>Map 22.1 European Alliances in 1914 (p. 638)</a:t>
            </a:r>
          </a:p>
        </p:txBody>
      </p:sp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25_8.jpg</a:t>
            </a:r>
          </a:p>
        </p:txBody>
      </p:sp>
      <p:pic>
        <p:nvPicPr>
          <p:cNvPr id="76803" name="Picture 3" descr="25_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rgbClr val="00B0F0"/>
                </a:solidFill>
              </a:rPr>
              <a:t>The matches that lit the bonfire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8486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June 28 - Assassination of Austro-Hungarian Archduke and heir, Francis Ferdinand (and Sophie, his wife)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July 23 - Austria issues ultimatum to Serbia and invades on July 27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July 28-30 - Russians mobilize as Serbia</a:t>
            </a:r>
            <a:r>
              <a:rPr lang="ja-JP" altLang="en-US" sz="2400">
                <a:solidFill>
                  <a:schemeClr val="tx1"/>
                </a:solidFill>
              </a:rPr>
              <a:t>’</a:t>
            </a:r>
            <a:r>
              <a:rPr lang="en-US" altLang="ja-JP" sz="2400" dirty="0">
                <a:solidFill>
                  <a:schemeClr val="tx1"/>
                </a:solidFill>
              </a:rPr>
              <a:t>s ally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August 1 - Germany, Austria-Hungary</a:t>
            </a:r>
            <a:r>
              <a:rPr lang="ja-JP" altLang="en-US" sz="2400">
                <a:solidFill>
                  <a:schemeClr val="tx1"/>
                </a:solidFill>
              </a:rPr>
              <a:t>’</a:t>
            </a:r>
            <a:r>
              <a:rPr lang="en-US" altLang="ja-JP" sz="2400" dirty="0">
                <a:solidFill>
                  <a:schemeClr val="tx1"/>
                </a:solidFill>
              </a:rPr>
              <a:t>s ally, declares war on Russia (and Serbia)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August 3 - Germany declares war on France (allied with Russia) and invades Belgium en route to Paris, France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August 4 - Great Britain, France</a:t>
            </a:r>
            <a:r>
              <a:rPr lang="ja-JP" altLang="en-US" sz="2400">
                <a:solidFill>
                  <a:schemeClr val="tx1"/>
                </a:solidFill>
              </a:rPr>
              <a:t>’</a:t>
            </a:r>
            <a:r>
              <a:rPr lang="en-US" altLang="ja-JP" sz="2400" dirty="0">
                <a:solidFill>
                  <a:schemeClr val="tx1"/>
                </a:solidFill>
              </a:rPr>
              <a:t>s ally, declares war on Germany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rgbClr val="FF0000"/>
                </a:solidFill>
              </a:rPr>
              <a:t>The sides formed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solidFill>
                  <a:schemeClr val="tx1"/>
                </a:solidFill>
              </a:rPr>
              <a:t>Triple Entente (Allies)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</a:rPr>
              <a:t>France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</a:rPr>
              <a:t>Great Britain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</a:rPr>
              <a:t>Italy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</a:rPr>
              <a:t>Russia (1917 exit)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</a:rPr>
              <a:t>United States (1917 entry</a:t>
            </a:r>
            <a:r>
              <a:rPr lang="en-US" alt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solidFill>
                  <a:srgbClr val="00B0F0"/>
                </a:solidFill>
              </a:rPr>
              <a:t>Central Powers</a:t>
            </a:r>
          </a:p>
          <a:p>
            <a:pPr lvl="1" eaLnBrk="1" hangingPunct="1"/>
            <a:r>
              <a:rPr lang="en-US" altLang="en-US" sz="2400" dirty="0">
                <a:solidFill>
                  <a:srgbClr val="00B0F0"/>
                </a:solidFill>
              </a:rPr>
              <a:t>Germany</a:t>
            </a:r>
          </a:p>
          <a:p>
            <a:pPr lvl="1" eaLnBrk="1" hangingPunct="1"/>
            <a:r>
              <a:rPr lang="en-US" altLang="en-US" sz="2400" dirty="0">
                <a:solidFill>
                  <a:srgbClr val="00B0F0"/>
                </a:solidFill>
              </a:rPr>
              <a:t>Austria-Hungary (empire)</a:t>
            </a:r>
          </a:p>
          <a:p>
            <a:pPr lvl="1" eaLnBrk="1" hangingPunct="1"/>
            <a:r>
              <a:rPr lang="en-US" altLang="en-US" sz="2400" dirty="0">
                <a:solidFill>
                  <a:srgbClr val="00B0F0"/>
                </a:solidFill>
              </a:rPr>
              <a:t>Ottoman Empire</a:t>
            </a:r>
          </a:p>
          <a:p>
            <a:pPr lvl="1" eaLnBrk="1" hangingPunct="1"/>
            <a:r>
              <a:rPr lang="en-US" altLang="en-US" sz="2400" dirty="0">
                <a:solidFill>
                  <a:srgbClr val="00B0F0"/>
                </a:solidFill>
              </a:rPr>
              <a:t>Bulgaria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United States </a:t>
            </a:r>
            <a:r>
              <a:rPr lang="en-US" altLang="en-US" dirty="0">
                <a:solidFill>
                  <a:schemeClr val="tx1"/>
                </a:solidFill>
              </a:rPr>
              <a:t>remains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rgbClr val="00B0F0"/>
                </a:solidFill>
              </a:rPr>
              <a:t>neutral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818348" y="3962400"/>
            <a:ext cx="7511472" cy="32004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Woodrow Wilson: </a:t>
            </a:r>
            <a:r>
              <a:rPr lang="ja-JP" altLang="en-US">
                <a:solidFill>
                  <a:schemeClr val="tx1"/>
                </a:solidFill>
              </a:rPr>
              <a:t>“</a:t>
            </a:r>
            <a:r>
              <a:rPr lang="en-US" altLang="ja-JP" dirty="0">
                <a:solidFill>
                  <a:schemeClr val="tx1"/>
                </a:solidFill>
              </a:rPr>
              <a:t>Remain neutral in thought as well as deed</a:t>
            </a:r>
            <a:r>
              <a:rPr lang="ja-JP" altLang="en-US">
                <a:solidFill>
                  <a:schemeClr val="tx1"/>
                </a:solidFill>
              </a:rPr>
              <a:t>”</a:t>
            </a:r>
            <a:endParaRPr lang="en-US" altLang="ja-JP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To protect international trading rights</a:t>
            </a:r>
          </a:p>
          <a:p>
            <a:pPr eaLnBrk="1" hangingPunct="1"/>
            <a:r>
              <a:rPr lang="ja-JP" altLang="en-US">
                <a:solidFill>
                  <a:schemeClr val="tx1"/>
                </a:solidFill>
              </a:rPr>
              <a:t>“</a:t>
            </a:r>
            <a:r>
              <a:rPr lang="en-US" altLang="ja-JP" dirty="0">
                <a:solidFill>
                  <a:schemeClr val="tx1"/>
                </a:solidFill>
              </a:rPr>
              <a:t>He kept us out of war.</a:t>
            </a:r>
            <a:r>
              <a:rPr lang="ja-JP" altLang="en-US">
                <a:solidFill>
                  <a:schemeClr val="tx1"/>
                </a:solidFill>
              </a:rPr>
              <a:t>”</a:t>
            </a:r>
            <a:r>
              <a:rPr lang="en-US" altLang="ja-JP" dirty="0">
                <a:solidFill>
                  <a:schemeClr val="tx1"/>
                </a:solidFill>
              </a:rPr>
              <a:t> 1916 presidential campaign slogan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605D2E-C766-433A-9B82-E9DD59BAF9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065"/>
          <a:stretch/>
        </p:blipFill>
        <p:spPr>
          <a:xfrm>
            <a:off x="381000" y="1828800"/>
            <a:ext cx="7944652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818347" y="0"/>
            <a:ext cx="7511473" cy="190849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>
                <a:solidFill>
                  <a:schemeClr val="tx1"/>
                </a:solidFill>
              </a:rPr>
              <a:t>American changes its mind: Propaganda time!</a:t>
            </a:r>
          </a:p>
        </p:txBody>
      </p:sp>
      <p:pic>
        <p:nvPicPr>
          <p:cNvPr id="97284" name="Picture 4" descr="poster-US-Beat Back the Hun with Liberty Bon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6" y="1600199"/>
            <a:ext cx="2672331" cy="4559013"/>
          </a:xfrm>
          <a:noFill/>
          <a:ln cap="flat">
            <a:solidFill>
              <a:srgbClr val="6644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D54C50-8C9D-488C-BAEA-6FAAAA423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600198"/>
            <a:ext cx="2595439" cy="4559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CC1BEB-4633-4F8F-BAB7-255E4F8F0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715" y="1600198"/>
            <a:ext cx="3085047" cy="456367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2345</TotalTime>
  <Words>575</Words>
  <Application>Microsoft Office PowerPoint</Application>
  <PresentationFormat>On-screen Show (4:3)</PresentationFormat>
  <Paragraphs>96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ゴシック</vt:lpstr>
      <vt:lpstr>Arial</vt:lpstr>
      <vt:lpstr>Calibri</vt:lpstr>
      <vt:lpstr>Century Gothic</vt:lpstr>
      <vt:lpstr>ヒラギノ角ゴ Pro W3</vt:lpstr>
      <vt:lpstr>Mesh</vt:lpstr>
      <vt:lpstr>DAY 129: The Great War: World War one  “The War to End All Wars”</vt:lpstr>
      <vt:lpstr>PowerPoint Presentation</vt:lpstr>
      <vt:lpstr>THE CAUSES OF WORLD WAR ONE:                           m.A.N.I.A </vt:lpstr>
      <vt:lpstr>PowerPoint Presentation</vt:lpstr>
      <vt:lpstr>25_8.jpg</vt:lpstr>
      <vt:lpstr>The matches that lit the bonfire</vt:lpstr>
      <vt:lpstr>The sides formed</vt:lpstr>
      <vt:lpstr>United States remains neutral</vt:lpstr>
      <vt:lpstr>American changes its mind: Propaganda time!</vt:lpstr>
      <vt:lpstr>Fighting the War</vt:lpstr>
      <vt:lpstr>Other factors after US entry</vt:lpstr>
      <vt:lpstr>Let’s look at a primary source….</vt:lpstr>
      <vt:lpstr>25_13.jpg</vt:lpstr>
      <vt:lpstr>Approximate Comparative Losses in World War I</vt:lpstr>
      <vt:lpstr>Casualties</vt:lpstr>
      <vt:lpstr>Spanish Flu</vt:lpstr>
      <vt:lpstr>The Versailles Peace Conference: One of history’s worst mistakes</vt:lpstr>
      <vt:lpstr>Wilson’s 14 Points: good ideas, but didn’t stick. </vt:lpstr>
      <vt:lpstr>After the failure of the treaty of Versailles and a global great depression we get the sequel in 1939….but that story is for a later day. </vt:lpstr>
    </vt:vector>
  </TitlesOfParts>
  <Company>Lincoln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The Great War: World War I The War to End All Wars</dc:title>
  <dc:creator>Lincoln Public Schools</dc:creator>
  <cp:lastModifiedBy>Anthony Salciccioli</cp:lastModifiedBy>
  <cp:revision>22</cp:revision>
  <cp:lastPrinted>2008-02-28T21:09:17Z</cp:lastPrinted>
  <dcterms:created xsi:type="dcterms:W3CDTF">2006-02-07T00:31:16Z</dcterms:created>
  <dcterms:modified xsi:type="dcterms:W3CDTF">2018-04-21T01:16:40Z</dcterms:modified>
</cp:coreProperties>
</file>