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15.jpg" ContentType="image/jpg"/>
  <Override PartName="/ppt/media/image16.jpg" ContentType="image/jpg"/>
  <Override PartName="/ppt/media/image17.jpg" ContentType="image/jpg"/>
  <Override PartName="/ppt/media/image18.jpg" ContentType="image/jpg"/>
  <Override PartName="/ppt/media/image19.jpg" ContentType="image/jpg"/>
  <Override PartName="/ppt/media/image20.jpg" ContentType="image/jpg"/>
  <Override PartName="/ppt/media/image21.jpg" ContentType="image/jpg"/>
  <Override PartName="/ppt/media/image22.jpg" ContentType="image/jpg"/>
  <Override PartName="/ppt/media/image23.jpg" ContentType="image/jpg"/>
  <Override PartName="/ppt/media/image24.jpg" ContentType="image/jpg"/>
  <Override PartName="/ppt/media/image25.jpg" ContentType="image/jpg"/>
  <Override PartName="/ppt/media/image26.jpg" ContentType="image/jpg"/>
  <Override PartName="/ppt/media/image27.jpg" ContentType="image/jpg"/>
  <Override PartName="/ppt/media/image28.jpg" ContentType="image/jpg"/>
  <Override PartName="/ppt/media/image29.jpg" ContentType="image/jpg"/>
  <Override PartName="/ppt/media/image30.jpg" ContentType="image/jpg"/>
  <Override PartName="/ppt/media/image31.jpg" ContentType="image/jpg"/>
  <Override PartName="/ppt/media/image32.jpg" ContentType="image/jpg"/>
  <Override PartName="/ppt/media/image33.jpg" ContentType="image/jpg"/>
  <Override PartName="/ppt/media/image34.jpg" ContentType="image/jpg"/>
  <Override PartName="/ppt/media/image35.jpg" ContentType="image/jpg"/>
  <Override PartName="/ppt/media/image36.jpg" ContentType="image/jpg"/>
  <Override PartName="/ppt/media/image37.jpg" ContentType="image/jpg"/>
  <Override PartName="/ppt/media/image38.jpg" ContentType="image/jpg"/>
  <Override PartName="/ppt/media/image39.jpg" ContentType="image/jpg"/>
  <Override PartName="/ppt/media/image40.jpg" ContentType="image/jpg"/>
  <Override PartName="/ppt/media/image41.jpg" ContentType="image/jpg"/>
  <Override PartName="/ppt/media/image42.jpg" ContentType="image/jpg"/>
  <Override PartName="/ppt/media/image43.jpg" ContentType="image/jpg"/>
  <Override PartName="/ppt/media/image44.jpg" ContentType="image/jpg"/>
  <Override PartName="/ppt/media/image45.jpg" ContentType="image/jpg"/>
  <Override PartName="/ppt/media/image47.jpg" ContentType="image/jpg"/>
  <Override PartName="/ppt/media/image48.jpg" ContentType="image/jpg"/>
  <Override PartName="/ppt/media/image49.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275" r:id="rId3"/>
    <p:sldId id="276" r:id="rId4"/>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294" autoAdjust="0"/>
  </p:normalViewPr>
  <p:slideViewPr>
    <p:cSldViewPr>
      <p:cViewPr varScale="1">
        <p:scale>
          <a:sx n="86" d="100"/>
          <a:sy n="86" d="100"/>
        </p:scale>
        <p:origin x="562" y="67"/>
      </p:cViewPr>
      <p:guideLst>
        <p:guide pos="3839"/>
        <p:guide orient="horz" pos="2160"/>
      </p:guideLst>
    </p:cSldViewPr>
  </p:slideViewPr>
  <p:notesTextViewPr>
    <p:cViewPr>
      <p:scale>
        <a:sx n="1" d="1"/>
        <a:sy n="1" d="1"/>
      </p:scale>
      <p:origin x="0" y="0"/>
    </p:cViewPr>
  </p:notesTextViewPr>
  <p:notesViewPr>
    <p:cSldViewPr>
      <p:cViewPr varScale="1">
        <p:scale>
          <a:sx n="67" d="100"/>
          <a:sy n="67" d="100"/>
        </p:scale>
        <p:origin x="274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2/19/2018</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dirty="0"/>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2/19/2018</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dirty="0"/>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Freeform 6" descr="Map of World"/>
          <p:cNvSpPr>
            <a:spLocks noEditPoints="1"/>
          </p:cNvSpPr>
          <p:nvPr/>
        </p:nvSpPr>
        <p:spPr bwMode="gray">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dirty="0">
              <a:solidFill>
                <a:schemeClr val="lt1"/>
              </a:solidFill>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2/19/2018</a:t>
            </a:fld>
            <a:endParaRPr dirty="0"/>
          </a:p>
        </p:txBody>
      </p:sp>
      <p:sp>
        <p:nvSpPr>
          <p:cNvPr id="6" name="Slide Number Placeholder 5"/>
          <p:cNvSpPr>
            <a:spLocks noGrp="1"/>
          </p:cNvSpPr>
          <p:nvPr>
            <p:ph type="sldNum" sz="quarter" idx="12"/>
          </p:nvPr>
        </p:nvSpPr>
        <p:spPr/>
        <p:txBody>
          <a:bodyPr/>
          <a:lstStyle/>
          <a:p>
            <a:fld id="{F36C87F6-986D-49E6-AF40-1B3A1EE8064D}" type="slidenum">
              <a:rPr/>
              <a:t>‹#›</a:t>
            </a:fld>
            <a:endParaRPr dirty="0"/>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2/19/2018</a:t>
            </a:fld>
            <a:endParaRPr dirty="0"/>
          </a:p>
        </p:txBody>
      </p:sp>
      <p:sp>
        <p:nvSpPr>
          <p:cNvPr id="6" name="Slide Number Placeholder 5"/>
          <p:cNvSpPr>
            <a:spLocks noGrp="1"/>
          </p:cNvSpPr>
          <p:nvPr>
            <p:ph type="sldNum" sz="quarter" idx="12"/>
          </p:nvPr>
        </p:nvSpPr>
        <p:spPr/>
        <p:txBody>
          <a:bodyPr/>
          <a:lstStyle/>
          <a:p>
            <a:fld id="{F36C87F6-986D-49E6-AF40-1B3A1EE8064D}" type="slidenum">
              <a:rPr/>
              <a:t>‹#›</a:t>
            </a:fld>
            <a:endParaRPr dirty="0"/>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2/19/2018</a:t>
            </a:fld>
            <a:endParaRPr dirty="0"/>
          </a:p>
        </p:txBody>
      </p:sp>
      <p:sp>
        <p:nvSpPr>
          <p:cNvPr id="6" name="Slide Number Placeholder 5"/>
          <p:cNvSpPr>
            <a:spLocks noGrp="1"/>
          </p:cNvSpPr>
          <p:nvPr>
            <p:ph type="sldNum" sz="quarter" idx="12"/>
          </p:nvPr>
        </p:nvSpPr>
        <p:spPr/>
        <p:txBody>
          <a:bodyPr/>
          <a:lstStyle/>
          <a:p>
            <a:fld id="{F36C87F6-986D-49E6-AF40-1B3A1EE8064D}" type="slidenum">
              <a:rPr/>
              <a:t>‹#›</a:t>
            </a:fld>
            <a:endParaRPr dirty="0"/>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2/19/2018</a:t>
            </a:fld>
            <a:endParaRPr dirty="0"/>
          </a:p>
        </p:txBody>
      </p:sp>
      <p:sp>
        <p:nvSpPr>
          <p:cNvPr id="6" name="Slide Number Placeholder 5"/>
          <p:cNvSpPr>
            <a:spLocks noGrp="1"/>
          </p:cNvSpPr>
          <p:nvPr>
            <p:ph type="sldNum" sz="quarter" idx="12"/>
          </p:nvPr>
        </p:nvSpPr>
        <p:spPr/>
        <p:txBody>
          <a:bodyPr/>
          <a:lstStyle/>
          <a:p>
            <a:fld id="{F36C87F6-986D-49E6-AF40-1B3A1EE8064D}" type="slidenum">
              <a:rPr/>
              <a:t>‹#›</a:t>
            </a:fld>
            <a:endParaRPr dirty="0"/>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t>2/19/2018</a:t>
            </a:fld>
            <a:endParaRPr dirty="0"/>
          </a:p>
        </p:txBody>
      </p:sp>
      <p:sp>
        <p:nvSpPr>
          <p:cNvPr id="7" name="Slide Number Placeholder 6"/>
          <p:cNvSpPr>
            <a:spLocks noGrp="1"/>
          </p:cNvSpPr>
          <p:nvPr>
            <p:ph type="sldNum" sz="quarter" idx="12"/>
          </p:nvPr>
        </p:nvSpPr>
        <p:spPr/>
        <p:txBody>
          <a:bodyPr/>
          <a:lstStyle/>
          <a:p>
            <a:fld id="{F36C87F6-986D-49E6-AF40-1B3A1EE8064D}" type="slidenum">
              <a:rPr/>
              <a:t>‹#›</a:t>
            </a:fld>
            <a:endParaRPr dirty="0"/>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7" name="Date Placeholder 6"/>
          <p:cNvSpPr>
            <a:spLocks noGrp="1"/>
          </p:cNvSpPr>
          <p:nvPr>
            <p:ph type="dt" sz="half" idx="10"/>
          </p:nvPr>
        </p:nvSpPr>
        <p:spPr/>
        <p:txBody>
          <a:bodyPr/>
          <a:lstStyle/>
          <a:p>
            <a:fld id="{EDF33987-6305-4E2A-BF18-EF013ECE927B}" type="datetimeFigureOut">
              <a:rPr lang="en-US"/>
              <a:t>2/19/2018</a:t>
            </a:fld>
            <a:endParaRPr dirty="0"/>
          </a:p>
        </p:txBody>
      </p:sp>
      <p:sp>
        <p:nvSpPr>
          <p:cNvPr id="9" name="Slide Number Placeholder 8"/>
          <p:cNvSpPr>
            <a:spLocks noGrp="1"/>
          </p:cNvSpPr>
          <p:nvPr>
            <p:ph type="sldNum" sz="quarter" idx="12"/>
          </p:nvPr>
        </p:nvSpPr>
        <p:spPr/>
        <p:txBody>
          <a:bodyPr/>
          <a:lstStyle/>
          <a:p>
            <a:fld id="{F36C87F6-986D-49E6-AF40-1B3A1EE8064D}" type="slidenum">
              <a:rPr/>
              <a:t>‹#›</a:t>
            </a:fld>
            <a:endParaRPr dirty="0"/>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3" name="Date Placeholder 2"/>
          <p:cNvSpPr>
            <a:spLocks noGrp="1"/>
          </p:cNvSpPr>
          <p:nvPr>
            <p:ph type="dt" sz="half" idx="10"/>
          </p:nvPr>
        </p:nvSpPr>
        <p:spPr/>
        <p:txBody>
          <a:bodyPr/>
          <a:lstStyle/>
          <a:p>
            <a:fld id="{EDF33987-6305-4E2A-BF18-EF013ECE927B}" type="datetimeFigureOut">
              <a:rPr lang="en-US"/>
              <a:t>2/19/2018</a:t>
            </a:fld>
            <a:endParaRPr dirty="0"/>
          </a:p>
        </p:txBody>
      </p:sp>
      <p:sp>
        <p:nvSpPr>
          <p:cNvPr id="5" name="Slide Number Placeholder 4"/>
          <p:cNvSpPr>
            <a:spLocks noGrp="1"/>
          </p:cNvSpPr>
          <p:nvPr>
            <p:ph type="sldNum" sz="quarter" idx="12"/>
          </p:nvPr>
        </p:nvSpPr>
        <p:spPr/>
        <p:txBody>
          <a:bodyPr/>
          <a:lstStyle/>
          <a:p>
            <a:fld id="{F36C87F6-986D-49E6-AF40-1B3A1EE8064D}" type="slidenum">
              <a:rPr/>
              <a:t>‹#›</a:t>
            </a:fld>
            <a:endParaRPr dirty="0"/>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endParaRPr dirty="0"/>
          </a:p>
        </p:txBody>
      </p:sp>
      <p:sp>
        <p:nvSpPr>
          <p:cNvPr id="2" name="Date Placeholder 1"/>
          <p:cNvSpPr>
            <a:spLocks noGrp="1"/>
          </p:cNvSpPr>
          <p:nvPr>
            <p:ph type="dt" sz="half" idx="10"/>
          </p:nvPr>
        </p:nvSpPr>
        <p:spPr/>
        <p:txBody>
          <a:bodyPr/>
          <a:lstStyle/>
          <a:p>
            <a:fld id="{EDF33987-6305-4E2A-BF18-EF013ECE927B}" type="datetimeFigureOut">
              <a:rPr lang="en-US"/>
              <a:t>2/19/2018</a:t>
            </a:fld>
            <a:endParaRPr dirty="0"/>
          </a:p>
        </p:txBody>
      </p:sp>
      <p:sp>
        <p:nvSpPr>
          <p:cNvPr id="4" name="Slide Number Placeholder 3"/>
          <p:cNvSpPr>
            <a:spLocks noGrp="1"/>
          </p:cNvSpPr>
          <p:nvPr>
            <p:ph type="sldNum" sz="quarter" idx="12"/>
          </p:nvPr>
        </p:nvSpPr>
        <p:spPr/>
        <p:txBody>
          <a:bodyPr/>
          <a:lstStyle/>
          <a:p>
            <a:fld id="{F36C87F6-986D-49E6-AF40-1B3A1EE8064D}" type="slidenum">
              <a:rPr/>
              <a:t>‹#›</a:t>
            </a:fld>
            <a:endParaRPr dirty="0"/>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t>2/19/2018</a:t>
            </a:fld>
            <a:endParaRPr dirty="0"/>
          </a:p>
        </p:txBody>
      </p:sp>
      <p:sp>
        <p:nvSpPr>
          <p:cNvPr id="7" name="Slide Number Placeholder 6"/>
          <p:cNvSpPr>
            <a:spLocks noGrp="1"/>
          </p:cNvSpPr>
          <p:nvPr>
            <p:ph type="sldNum" sz="quarter" idx="12"/>
          </p:nvPr>
        </p:nvSpPr>
        <p:spPr/>
        <p:txBody>
          <a:bodyPr/>
          <a:lstStyle/>
          <a:p>
            <a:fld id="{F36C87F6-986D-49E6-AF40-1B3A1EE8064D}" type="slidenum">
              <a:rPr/>
              <a:t>‹#›</a:t>
            </a:fld>
            <a:endParaRPr dirty="0"/>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t>2/19/2018</a:t>
            </a:fld>
            <a:endParaRPr dirty="0"/>
          </a:p>
        </p:txBody>
      </p:sp>
      <p:sp>
        <p:nvSpPr>
          <p:cNvPr id="7" name="Slide Number Placeholder 6"/>
          <p:cNvSpPr>
            <a:spLocks noGrp="1"/>
          </p:cNvSpPr>
          <p:nvPr>
            <p:ph type="sldNum" sz="quarter" idx="12"/>
          </p:nvPr>
        </p:nvSpPr>
        <p:spPr/>
        <p:txBody>
          <a:bodyPr/>
          <a:lstStyle/>
          <a:p>
            <a:fld id="{F36C87F6-986D-49E6-AF40-1B3A1EE8064D}" type="slidenum">
              <a:rPr/>
              <a:t>‹#›</a:t>
            </a:fld>
            <a:endParaRPr dirty="0"/>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defRPr>
            </a:lvl1pPr>
          </a:lstStyle>
          <a:p>
            <a:r>
              <a:rPr lang="en-US" dirty="0"/>
              <a:t>Add a footer</a:t>
            </a: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fld id="{EDF33987-6305-4E2A-BF18-EF013ECE927B}" type="datetimeFigureOut">
              <a:rPr lang="en-US" smtClean="0"/>
              <a:pPr/>
              <a:t>2/19/2018</a:t>
            </a:fld>
            <a:endParaRPr lang="en-US" dirty="0"/>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dirty="0"/>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56.jpg"/><Relationship Id="rId3" Type="http://schemas.openxmlformats.org/officeDocument/2006/relationships/image" Target="../media/image51.jpg"/><Relationship Id="rId7" Type="http://schemas.openxmlformats.org/officeDocument/2006/relationships/image" Target="../media/image55.jpg"/><Relationship Id="rId2" Type="http://schemas.openxmlformats.org/officeDocument/2006/relationships/image" Target="../media/image50.jp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jpg"/><Relationship Id="rId4" Type="http://schemas.openxmlformats.org/officeDocument/2006/relationships/image" Target="../media/image52.jpg"/></Relationships>
</file>

<file path=ppt/slides/_rels/slide29.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2.xml"/><Relationship Id="rId5" Type="http://schemas.openxmlformats.org/officeDocument/2006/relationships/image" Target="../media/image60.jpg"/><Relationship Id="rId4" Type="http://schemas.openxmlformats.org/officeDocument/2006/relationships/image" Target="../media/image59.jp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DAY 100: Nationalism formula</a:t>
            </a:r>
          </a:p>
        </p:txBody>
      </p:sp>
      <p:sp>
        <p:nvSpPr>
          <p:cNvPr id="3" name="Subtitle 2"/>
          <p:cNvSpPr>
            <a:spLocks noGrp="1"/>
          </p:cNvSpPr>
          <p:nvPr>
            <p:ph type="subTitle" idx="1"/>
          </p:nvPr>
        </p:nvSpPr>
        <p:spPr/>
        <p:txBody>
          <a:bodyPr/>
          <a:lstStyle/>
          <a:p>
            <a:r>
              <a:rPr lang="en-US" dirty="0"/>
              <a:t>How are countries created? </a:t>
            </a:r>
          </a:p>
        </p:txBody>
      </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2412" y="537882"/>
            <a:ext cx="4570655" cy="5715000"/>
          </a:xfrm>
          <a:prstGeom prst="rect">
            <a:avLst/>
          </a:prstGeom>
          <a:blipFill>
            <a:blip r:embed="rId2" cstate="print"/>
            <a:stretch>
              <a:fillRect/>
            </a:stretch>
          </a:blipFill>
        </p:spPr>
        <p:txBody>
          <a:bodyPr wrap="square" lIns="0" tIns="0" rIns="0" bIns="0" rtlCol="0"/>
          <a:lstStyle/>
          <a:p>
            <a:endParaRPr sz="1588" dirty="0"/>
          </a:p>
        </p:txBody>
      </p:sp>
      <p:sp>
        <p:nvSpPr>
          <p:cNvPr id="3" name="object 3"/>
          <p:cNvSpPr/>
          <p:nvPr/>
        </p:nvSpPr>
        <p:spPr>
          <a:xfrm>
            <a:off x="6551612" y="537882"/>
            <a:ext cx="4419600" cy="5715000"/>
          </a:xfrm>
          <a:prstGeom prst="rect">
            <a:avLst/>
          </a:prstGeom>
          <a:blipFill>
            <a:blip r:embed="rId3" cstate="print"/>
            <a:stretch>
              <a:fillRect/>
            </a:stretch>
          </a:blipFill>
        </p:spPr>
        <p:txBody>
          <a:bodyPr wrap="square" lIns="0" tIns="0" rIns="0" bIns="0" rtlCol="0"/>
          <a:lstStyle/>
          <a:p>
            <a:endParaRPr sz="1588" dirty="0"/>
          </a:p>
        </p:txBody>
      </p:sp>
    </p:spTree>
    <p:extLst>
      <p:ext uri="{BB962C8B-B14F-4D97-AF65-F5344CB8AC3E}">
        <p14:creationId xmlns:p14="http://schemas.microsoft.com/office/powerpoint/2010/main" val="3395138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17613" y="739589"/>
            <a:ext cx="4473388" cy="5236284"/>
          </a:xfrm>
          <a:prstGeom prst="rect">
            <a:avLst/>
          </a:prstGeom>
          <a:blipFill>
            <a:blip r:embed="rId2" cstate="print"/>
            <a:stretch>
              <a:fillRect/>
            </a:stretch>
          </a:blipFill>
        </p:spPr>
        <p:txBody>
          <a:bodyPr wrap="square" lIns="0" tIns="0" rIns="0" bIns="0" rtlCol="0"/>
          <a:lstStyle/>
          <a:p>
            <a:endParaRPr sz="1588" dirty="0"/>
          </a:p>
        </p:txBody>
      </p:sp>
      <p:sp>
        <p:nvSpPr>
          <p:cNvPr id="3" name="object 3"/>
          <p:cNvSpPr/>
          <p:nvPr/>
        </p:nvSpPr>
        <p:spPr>
          <a:xfrm>
            <a:off x="6161648" y="739588"/>
            <a:ext cx="4657164" cy="5177118"/>
          </a:xfrm>
          <a:prstGeom prst="rect">
            <a:avLst/>
          </a:prstGeom>
          <a:blipFill>
            <a:blip r:embed="rId3" cstate="print"/>
            <a:stretch>
              <a:fillRect/>
            </a:stretch>
          </a:blipFill>
        </p:spPr>
        <p:txBody>
          <a:bodyPr wrap="square" lIns="0" tIns="0" rIns="0" bIns="0" rtlCol="0"/>
          <a:lstStyle/>
          <a:p>
            <a:endParaRPr sz="1588" dirty="0"/>
          </a:p>
        </p:txBody>
      </p:sp>
    </p:spTree>
    <p:extLst>
      <p:ext uri="{BB962C8B-B14F-4D97-AF65-F5344CB8AC3E}">
        <p14:creationId xmlns:p14="http://schemas.microsoft.com/office/powerpoint/2010/main" val="371078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8012" y="533400"/>
            <a:ext cx="5105400" cy="4267200"/>
          </a:xfrm>
          <a:prstGeom prst="rect">
            <a:avLst/>
          </a:prstGeom>
          <a:blipFill>
            <a:blip r:embed="rId2" cstate="print"/>
            <a:stretch>
              <a:fillRect/>
            </a:stretch>
          </a:blipFill>
        </p:spPr>
        <p:txBody>
          <a:bodyPr wrap="square" lIns="0" tIns="0" rIns="0" bIns="0" rtlCol="0"/>
          <a:lstStyle/>
          <a:p>
            <a:endParaRPr sz="1588" dirty="0"/>
          </a:p>
        </p:txBody>
      </p:sp>
      <p:sp>
        <p:nvSpPr>
          <p:cNvPr id="3" name="object 3"/>
          <p:cNvSpPr/>
          <p:nvPr/>
        </p:nvSpPr>
        <p:spPr>
          <a:xfrm>
            <a:off x="6094412" y="533400"/>
            <a:ext cx="4953000" cy="5715000"/>
          </a:xfrm>
          <a:prstGeom prst="rect">
            <a:avLst/>
          </a:prstGeom>
          <a:blipFill>
            <a:blip r:embed="rId3" cstate="print"/>
            <a:stretch>
              <a:fillRect/>
            </a:stretch>
          </a:blipFill>
        </p:spPr>
        <p:txBody>
          <a:bodyPr wrap="square" lIns="0" tIns="0" rIns="0" bIns="0" rtlCol="0"/>
          <a:lstStyle/>
          <a:p>
            <a:endParaRPr sz="1588" dirty="0"/>
          </a:p>
        </p:txBody>
      </p:sp>
    </p:spTree>
    <p:extLst>
      <p:ext uri="{BB962C8B-B14F-4D97-AF65-F5344CB8AC3E}">
        <p14:creationId xmlns:p14="http://schemas.microsoft.com/office/powerpoint/2010/main" val="255041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41413" y="605118"/>
            <a:ext cx="4415118" cy="5244353"/>
          </a:xfrm>
          <a:prstGeom prst="rect">
            <a:avLst/>
          </a:prstGeom>
          <a:blipFill>
            <a:blip r:embed="rId2" cstate="print"/>
            <a:stretch>
              <a:fillRect/>
            </a:stretch>
          </a:blipFill>
        </p:spPr>
        <p:txBody>
          <a:bodyPr wrap="square" lIns="0" tIns="0" rIns="0" bIns="0" rtlCol="0"/>
          <a:lstStyle/>
          <a:p>
            <a:endParaRPr sz="1588" dirty="0"/>
          </a:p>
        </p:txBody>
      </p:sp>
      <p:sp>
        <p:nvSpPr>
          <p:cNvPr id="3" name="object 3"/>
          <p:cNvSpPr/>
          <p:nvPr/>
        </p:nvSpPr>
        <p:spPr>
          <a:xfrm>
            <a:off x="6228882" y="605118"/>
            <a:ext cx="4894729" cy="5193926"/>
          </a:xfrm>
          <a:prstGeom prst="rect">
            <a:avLst/>
          </a:prstGeom>
          <a:blipFill>
            <a:blip r:embed="rId3" cstate="print"/>
            <a:stretch>
              <a:fillRect/>
            </a:stretch>
          </a:blipFill>
        </p:spPr>
        <p:txBody>
          <a:bodyPr wrap="square" lIns="0" tIns="0" rIns="0" bIns="0" rtlCol="0"/>
          <a:lstStyle/>
          <a:p>
            <a:endParaRPr sz="1588" dirty="0"/>
          </a:p>
        </p:txBody>
      </p:sp>
    </p:spTree>
    <p:extLst>
      <p:ext uri="{BB962C8B-B14F-4D97-AF65-F5344CB8AC3E}">
        <p14:creationId xmlns:p14="http://schemas.microsoft.com/office/powerpoint/2010/main" val="185168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89012" y="537882"/>
            <a:ext cx="4966895" cy="5715000"/>
          </a:xfrm>
          <a:prstGeom prst="rect">
            <a:avLst/>
          </a:prstGeom>
          <a:blipFill>
            <a:blip r:embed="rId2" cstate="print"/>
            <a:stretch>
              <a:fillRect/>
            </a:stretch>
          </a:blipFill>
        </p:spPr>
        <p:txBody>
          <a:bodyPr wrap="square" lIns="0" tIns="0" rIns="0" bIns="0" rtlCol="0"/>
          <a:lstStyle/>
          <a:p>
            <a:endParaRPr sz="1588" dirty="0"/>
          </a:p>
        </p:txBody>
      </p:sp>
      <p:sp>
        <p:nvSpPr>
          <p:cNvPr id="3" name="object 3"/>
          <p:cNvSpPr/>
          <p:nvPr/>
        </p:nvSpPr>
        <p:spPr>
          <a:xfrm>
            <a:off x="6296118" y="537882"/>
            <a:ext cx="4751294" cy="5715000"/>
          </a:xfrm>
          <a:prstGeom prst="rect">
            <a:avLst/>
          </a:prstGeom>
          <a:blipFill>
            <a:blip r:embed="rId3" cstate="print"/>
            <a:stretch>
              <a:fillRect/>
            </a:stretch>
          </a:blipFill>
        </p:spPr>
        <p:txBody>
          <a:bodyPr wrap="square" lIns="0" tIns="0" rIns="0" bIns="0" rtlCol="0"/>
          <a:lstStyle/>
          <a:p>
            <a:endParaRPr sz="1588" dirty="0"/>
          </a:p>
        </p:txBody>
      </p:sp>
    </p:spTree>
    <p:extLst>
      <p:ext uri="{BB962C8B-B14F-4D97-AF65-F5344CB8AC3E}">
        <p14:creationId xmlns:p14="http://schemas.microsoft.com/office/powerpoint/2010/main" val="387244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74812" y="537881"/>
            <a:ext cx="4603152" cy="5636335"/>
          </a:xfrm>
          <a:prstGeom prst="rect">
            <a:avLst/>
          </a:prstGeom>
          <a:blipFill>
            <a:blip r:embed="rId2" cstate="print"/>
            <a:stretch>
              <a:fillRect/>
            </a:stretch>
          </a:blipFill>
        </p:spPr>
        <p:txBody>
          <a:bodyPr wrap="square" lIns="0" tIns="0" rIns="0" bIns="0" rtlCol="0"/>
          <a:lstStyle/>
          <a:p>
            <a:endParaRPr sz="1588" dirty="0"/>
          </a:p>
        </p:txBody>
      </p:sp>
      <p:sp>
        <p:nvSpPr>
          <p:cNvPr id="3" name="object 3"/>
          <p:cNvSpPr/>
          <p:nvPr/>
        </p:nvSpPr>
        <p:spPr>
          <a:xfrm>
            <a:off x="7008812" y="537881"/>
            <a:ext cx="4191000" cy="5636334"/>
          </a:xfrm>
          <a:prstGeom prst="rect">
            <a:avLst/>
          </a:prstGeom>
          <a:blipFill>
            <a:blip r:embed="rId3" cstate="print"/>
            <a:stretch>
              <a:fillRect/>
            </a:stretch>
          </a:blipFill>
        </p:spPr>
        <p:txBody>
          <a:bodyPr wrap="square" lIns="0" tIns="0" rIns="0" bIns="0" rtlCol="0"/>
          <a:lstStyle/>
          <a:p>
            <a:endParaRPr sz="1588" dirty="0"/>
          </a:p>
        </p:txBody>
      </p:sp>
    </p:spTree>
    <p:extLst>
      <p:ext uri="{BB962C8B-B14F-4D97-AF65-F5344CB8AC3E}">
        <p14:creationId xmlns:p14="http://schemas.microsoft.com/office/powerpoint/2010/main" val="305378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2812" y="537883"/>
            <a:ext cx="5199753" cy="5580529"/>
          </a:xfrm>
          <a:prstGeom prst="rect">
            <a:avLst/>
          </a:prstGeom>
          <a:blipFill>
            <a:blip r:embed="rId2" cstate="print"/>
            <a:stretch>
              <a:fillRect/>
            </a:stretch>
          </a:blipFill>
        </p:spPr>
        <p:txBody>
          <a:bodyPr wrap="square" lIns="0" tIns="0" rIns="0" bIns="0" rtlCol="0"/>
          <a:lstStyle/>
          <a:p>
            <a:endParaRPr sz="1588" dirty="0"/>
          </a:p>
        </p:txBody>
      </p:sp>
      <p:sp>
        <p:nvSpPr>
          <p:cNvPr id="3" name="object 3"/>
          <p:cNvSpPr/>
          <p:nvPr/>
        </p:nvSpPr>
        <p:spPr>
          <a:xfrm>
            <a:off x="6363352" y="537883"/>
            <a:ext cx="4988859" cy="5580528"/>
          </a:xfrm>
          <a:prstGeom prst="rect">
            <a:avLst/>
          </a:prstGeom>
          <a:blipFill>
            <a:blip r:embed="rId3" cstate="print"/>
            <a:stretch>
              <a:fillRect/>
            </a:stretch>
          </a:blipFill>
        </p:spPr>
        <p:txBody>
          <a:bodyPr wrap="square" lIns="0" tIns="0" rIns="0" bIns="0" rtlCol="0"/>
          <a:lstStyle/>
          <a:p>
            <a:endParaRPr sz="1588" dirty="0"/>
          </a:p>
        </p:txBody>
      </p:sp>
    </p:spTree>
    <p:extLst>
      <p:ext uri="{BB962C8B-B14F-4D97-AF65-F5344CB8AC3E}">
        <p14:creationId xmlns:p14="http://schemas.microsoft.com/office/powerpoint/2010/main" val="426033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1812" y="380999"/>
            <a:ext cx="5410200" cy="5804647"/>
          </a:xfrm>
          <a:prstGeom prst="rect">
            <a:avLst/>
          </a:prstGeom>
          <a:blipFill>
            <a:blip r:embed="rId2" cstate="print"/>
            <a:stretch>
              <a:fillRect/>
            </a:stretch>
          </a:blipFill>
        </p:spPr>
        <p:txBody>
          <a:bodyPr wrap="square" lIns="0" tIns="0" rIns="0" bIns="0" rtlCol="0"/>
          <a:lstStyle/>
          <a:p>
            <a:endParaRPr sz="1588" dirty="0"/>
          </a:p>
        </p:txBody>
      </p:sp>
      <p:sp>
        <p:nvSpPr>
          <p:cNvPr id="3" name="object 3"/>
          <p:cNvSpPr/>
          <p:nvPr/>
        </p:nvSpPr>
        <p:spPr>
          <a:xfrm>
            <a:off x="6262980" y="380998"/>
            <a:ext cx="4479631" cy="5804647"/>
          </a:xfrm>
          <a:prstGeom prst="rect">
            <a:avLst/>
          </a:prstGeom>
          <a:blipFill>
            <a:blip r:embed="rId3" cstate="print"/>
            <a:stretch>
              <a:fillRect/>
            </a:stretch>
          </a:blipFill>
        </p:spPr>
        <p:txBody>
          <a:bodyPr wrap="square" lIns="0" tIns="0" rIns="0" bIns="0" rtlCol="0"/>
          <a:lstStyle/>
          <a:p>
            <a:endParaRPr sz="1588" dirty="0"/>
          </a:p>
        </p:txBody>
      </p:sp>
    </p:spTree>
    <p:extLst>
      <p:ext uri="{BB962C8B-B14F-4D97-AF65-F5344CB8AC3E}">
        <p14:creationId xmlns:p14="http://schemas.microsoft.com/office/powerpoint/2010/main" val="3311023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1812" y="201706"/>
            <a:ext cx="5181600" cy="6046694"/>
          </a:xfrm>
          <a:prstGeom prst="rect">
            <a:avLst/>
          </a:prstGeom>
          <a:blipFill>
            <a:blip r:embed="rId2" cstate="print"/>
            <a:stretch>
              <a:fillRect/>
            </a:stretch>
          </a:blipFill>
        </p:spPr>
        <p:txBody>
          <a:bodyPr wrap="square" lIns="0" tIns="0" rIns="0" bIns="0" rtlCol="0"/>
          <a:lstStyle/>
          <a:p>
            <a:endParaRPr sz="1588" dirty="0"/>
          </a:p>
        </p:txBody>
      </p:sp>
      <p:sp>
        <p:nvSpPr>
          <p:cNvPr id="3" name="object 3"/>
          <p:cNvSpPr/>
          <p:nvPr/>
        </p:nvSpPr>
        <p:spPr>
          <a:xfrm>
            <a:off x="6323012" y="201706"/>
            <a:ext cx="5105400" cy="6046694"/>
          </a:xfrm>
          <a:prstGeom prst="rect">
            <a:avLst/>
          </a:prstGeom>
          <a:blipFill>
            <a:blip r:embed="rId3" cstate="print"/>
            <a:stretch>
              <a:fillRect/>
            </a:stretch>
          </a:blipFill>
        </p:spPr>
        <p:txBody>
          <a:bodyPr wrap="square" lIns="0" tIns="0" rIns="0" bIns="0" rtlCol="0"/>
          <a:lstStyle/>
          <a:p>
            <a:endParaRPr sz="1588" dirty="0"/>
          </a:p>
        </p:txBody>
      </p:sp>
    </p:spTree>
    <p:extLst>
      <p:ext uri="{BB962C8B-B14F-4D97-AF65-F5344CB8AC3E}">
        <p14:creationId xmlns:p14="http://schemas.microsoft.com/office/powerpoint/2010/main" val="296137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0812" y="228600"/>
            <a:ext cx="4953000" cy="5867400"/>
          </a:xfrm>
          <a:prstGeom prst="rect">
            <a:avLst/>
          </a:prstGeom>
          <a:blipFill>
            <a:blip r:embed="rId2" cstate="print"/>
            <a:stretch>
              <a:fillRect/>
            </a:stretch>
          </a:blipFill>
        </p:spPr>
        <p:txBody>
          <a:bodyPr wrap="square" lIns="0" tIns="0" rIns="0" bIns="0" rtlCol="0"/>
          <a:lstStyle/>
          <a:p>
            <a:endParaRPr sz="1588" dirty="0"/>
          </a:p>
        </p:txBody>
      </p:sp>
      <p:sp>
        <p:nvSpPr>
          <p:cNvPr id="3" name="object 3"/>
          <p:cNvSpPr/>
          <p:nvPr/>
        </p:nvSpPr>
        <p:spPr>
          <a:xfrm>
            <a:off x="5408612" y="228600"/>
            <a:ext cx="6248400" cy="5867400"/>
          </a:xfrm>
          <a:prstGeom prst="rect">
            <a:avLst/>
          </a:prstGeom>
          <a:blipFill>
            <a:blip r:embed="rId3" cstate="print"/>
            <a:stretch>
              <a:fillRect/>
            </a:stretch>
          </a:blipFill>
        </p:spPr>
        <p:txBody>
          <a:bodyPr wrap="square" lIns="0" tIns="0" rIns="0" bIns="0" rtlCol="0"/>
          <a:lstStyle/>
          <a:p>
            <a:endParaRPr sz="1588" dirty="0"/>
          </a:p>
        </p:txBody>
      </p:sp>
    </p:spTree>
    <p:extLst>
      <p:ext uri="{BB962C8B-B14F-4D97-AF65-F5344CB8AC3E}">
        <p14:creationId xmlns:p14="http://schemas.microsoft.com/office/powerpoint/2010/main" val="254333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C3CF5-03BC-47F2-AE2F-CB1BF86FF27E}"/>
              </a:ext>
            </a:extLst>
          </p:cNvPr>
          <p:cNvSpPr>
            <a:spLocks noGrp="1"/>
          </p:cNvSpPr>
          <p:nvPr>
            <p:ph type="title"/>
          </p:nvPr>
        </p:nvSpPr>
        <p:spPr>
          <a:xfrm>
            <a:off x="74612" y="274638"/>
            <a:ext cx="11887200" cy="944562"/>
          </a:xfrm>
        </p:spPr>
        <p:txBody>
          <a:bodyPr>
            <a:normAutofit fontScale="90000"/>
          </a:bodyPr>
          <a:lstStyle/>
          <a:p>
            <a:r>
              <a:rPr lang="en-US" dirty="0"/>
              <a:t>As we briefly learned in our last class……the nationalism formula</a:t>
            </a:r>
          </a:p>
        </p:txBody>
      </p:sp>
      <p:sp>
        <p:nvSpPr>
          <p:cNvPr id="3" name="Content Placeholder 2">
            <a:extLst>
              <a:ext uri="{FF2B5EF4-FFF2-40B4-BE49-F238E27FC236}">
                <a16:creationId xmlns:a16="http://schemas.microsoft.com/office/drawing/2014/main" id="{9AAC4FA4-2FE7-48DF-9011-39BE80EAF8B0}"/>
              </a:ext>
            </a:extLst>
          </p:cNvPr>
          <p:cNvSpPr>
            <a:spLocks noGrp="1"/>
          </p:cNvSpPr>
          <p:nvPr>
            <p:ph idx="1"/>
          </p:nvPr>
        </p:nvSpPr>
        <p:spPr>
          <a:xfrm>
            <a:off x="74611" y="990600"/>
            <a:ext cx="12114213" cy="5867400"/>
          </a:xfrm>
        </p:spPr>
        <p:txBody>
          <a:bodyPr>
            <a:normAutofit fontScale="40000" lnSpcReduction="20000"/>
          </a:bodyPr>
          <a:lstStyle/>
          <a:p>
            <a:pPr marL="45720" indent="0">
              <a:buNone/>
            </a:pPr>
            <a:br>
              <a:rPr lang="en-US" dirty="0"/>
            </a:br>
            <a:br>
              <a:rPr lang="en-US" dirty="0"/>
            </a:br>
            <a:r>
              <a:rPr lang="en-US" sz="3200" dirty="0"/>
              <a:t>1. A DEFINED GEOGRAPHIC BORDER</a:t>
            </a:r>
          </a:p>
          <a:p>
            <a:pPr marL="45720" indent="0">
              <a:buNone/>
            </a:pPr>
            <a:br>
              <a:rPr lang="en-US" sz="3200" dirty="0"/>
            </a:br>
            <a:r>
              <a:rPr lang="en-US" sz="3200" dirty="0"/>
              <a:t>2. GAINING THE UNITY OF THE PEOPLE </a:t>
            </a:r>
          </a:p>
          <a:p>
            <a:pPr marL="45720" indent="0">
              <a:buNone/>
            </a:pPr>
            <a:br>
              <a:rPr lang="en-US" sz="3200" dirty="0"/>
            </a:br>
            <a:r>
              <a:rPr lang="en-US" sz="3200" dirty="0"/>
              <a:t>3. A REVOLUTION REPLACING THE OLD WAY</a:t>
            </a:r>
          </a:p>
          <a:p>
            <a:pPr marL="45720" indent="0">
              <a:buNone/>
            </a:pPr>
            <a:br>
              <a:rPr lang="en-US" sz="3200" dirty="0"/>
            </a:br>
            <a:r>
              <a:rPr lang="en-US" sz="3200" dirty="0"/>
              <a:t>4. ICONOGRAPHY AND SYMBOLS</a:t>
            </a:r>
          </a:p>
          <a:p>
            <a:pPr marL="45720" indent="0">
              <a:buNone/>
            </a:pPr>
            <a:br>
              <a:rPr lang="en-US" sz="3200" dirty="0"/>
            </a:br>
            <a:r>
              <a:rPr lang="en-US" sz="3200" dirty="0"/>
              <a:t>5. PROPAGANDA</a:t>
            </a:r>
          </a:p>
          <a:p>
            <a:pPr marL="45720" indent="0">
              <a:buNone/>
            </a:pPr>
            <a:br>
              <a:rPr lang="en-US" sz="3200" dirty="0"/>
            </a:br>
            <a:r>
              <a:rPr lang="en-US" sz="3200" dirty="0"/>
              <a:t>6. CREATION OF COMMONALITIES: </a:t>
            </a:r>
          </a:p>
          <a:p>
            <a:pPr marL="45720" indent="0">
              <a:buNone/>
            </a:pPr>
            <a:r>
              <a:rPr lang="en-US" sz="3200" dirty="0"/>
              <a:t>A. Values</a:t>
            </a:r>
          </a:p>
          <a:p>
            <a:pPr marL="45720" indent="0">
              <a:buNone/>
            </a:pPr>
            <a:r>
              <a:rPr lang="en-US" sz="3200" dirty="0"/>
              <a:t>B. Patriotism</a:t>
            </a:r>
          </a:p>
          <a:p>
            <a:pPr marL="45720" indent="0">
              <a:buNone/>
            </a:pPr>
            <a:r>
              <a:rPr lang="en-US" sz="3200" dirty="0"/>
              <a:t>C. National self-identity</a:t>
            </a:r>
          </a:p>
          <a:p>
            <a:pPr marL="45720" indent="0">
              <a:buNone/>
            </a:pPr>
            <a:r>
              <a:rPr lang="en-US" sz="3200" dirty="0"/>
              <a:t>D. Language</a:t>
            </a:r>
          </a:p>
          <a:p>
            <a:pPr marL="45720" indent="0">
              <a:buNone/>
            </a:pPr>
            <a:r>
              <a:rPr lang="en-US" sz="3200" dirty="0"/>
              <a:t>E. "The other" </a:t>
            </a:r>
          </a:p>
          <a:p>
            <a:pPr marL="45720" indent="0">
              <a:buNone/>
            </a:pPr>
            <a:br>
              <a:rPr lang="en-US" sz="3200" dirty="0"/>
            </a:br>
            <a:r>
              <a:rPr lang="en-US" sz="3200" dirty="0"/>
              <a:t>7. MUSIC/NATIONAL ANTHEM</a:t>
            </a:r>
          </a:p>
          <a:p>
            <a:pPr marL="45720" indent="0">
              <a:buNone/>
            </a:pPr>
            <a:br>
              <a:rPr lang="en-US" sz="3200" dirty="0"/>
            </a:br>
            <a:r>
              <a:rPr lang="en-US" sz="3200" dirty="0"/>
              <a:t>8. AN EDUCATIONAL SYSTEM THAT PROMOTES ALL OF THE AFOREMENTIONED ITEMS </a:t>
            </a:r>
          </a:p>
        </p:txBody>
      </p:sp>
    </p:spTree>
    <p:extLst>
      <p:ext uri="{BB962C8B-B14F-4D97-AF65-F5344CB8AC3E}">
        <p14:creationId xmlns:p14="http://schemas.microsoft.com/office/powerpoint/2010/main" val="2955263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5612" y="268941"/>
            <a:ext cx="5105400" cy="5979459"/>
          </a:xfrm>
          <a:prstGeom prst="rect">
            <a:avLst/>
          </a:prstGeom>
          <a:blipFill>
            <a:blip r:embed="rId2" cstate="print"/>
            <a:stretch>
              <a:fillRect/>
            </a:stretch>
          </a:blipFill>
        </p:spPr>
        <p:txBody>
          <a:bodyPr wrap="square" lIns="0" tIns="0" rIns="0" bIns="0" rtlCol="0"/>
          <a:lstStyle/>
          <a:p>
            <a:endParaRPr sz="1588" dirty="0"/>
          </a:p>
        </p:txBody>
      </p:sp>
      <p:sp>
        <p:nvSpPr>
          <p:cNvPr id="3" name="object 3"/>
          <p:cNvSpPr/>
          <p:nvPr/>
        </p:nvSpPr>
        <p:spPr>
          <a:xfrm>
            <a:off x="6069150" y="268940"/>
            <a:ext cx="4825862" cy="5979459"/>
          </a:xfrm>
          <a:prstGeom prst="rect">
            <a:avLst/>
          </a:prstGeom>
          <a:blipFill>
            <a:blip r:embed="rId3" cstate="print"/>
            <a:stretch>
              <a:fillRect/>
            </a:stretch>
          </a:blipFill>
        </p:spPr>
        <p:txBody>
          <a:bodyPr wrap="square" lIns="0" tIns="0" rIns="0" bIns="0" rtlCol="0"/>
          <a:lstStyle/>
          <a:p>
            <a:endParaRPr sz="1588" dirty="0"/>
          </a:p>
        </p:txBody>
      </p:sp>
    </p:spTree>
    <p:extLst>
      <p:ext uri="{BB962C8B-B14F-4D97-AF65-F5344CB8AC3E}">
        <p14:creationId xmlns:p14="http://schemas.microsoft.com/office/powerpoint/2010/main" val="628327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64574" y="228600"/>
            <a:ext cx="4997037" cy="6019800"/>
          </a:xfrm>
          <a:prstGeom prst="rect">
            <a:avLst/>
          </a:prstGeom>
          <a:blipFill>
            <a:blip r:embed="rId2" cstate="print"/>
            <a:stretch>
              <a:fillRect/>
            </a:stretch>
          </a:blipFill>
        </p:spPr>
        <p:txBody>
          <a:bodyPr wrap="square" lIns="0" tIns="0" rIns="0" bIns="0" rtlCol="0"/>
          <a:lstStyle/>
          <a:p>
            <a:endParaRPr sz="1588" dirty="0"/>
          </a:p>
        </p:txBody>
      </p:sp>
      <p:sp>
        <p:nvSpPr>
          <p:cNvPr id="3" name="object 3"/>
          <p:cNvSpPr/>
          <p:nvPr/>
        </p:nvSpPr>
        <p:spPr>
          <a:xfrm>
            <a:off x="455612" y="228600"/>
            <a:ext cx="4495800" cy="6019800"/>
          </a:xfrm>
          <a:prstGeom prst="rect">
            <a:avLst/>
          </a:prstGeom>
          <a:blipFill>
            <a:blip r:embed="rId3" cstate="print"/>
            <a:stretch>
              <a:fillRect/>
            </a:stretch>
          </a:blipFill>
        </p:spPr>
        <p:txBody>
          <a:bodyPr wrap="square" lIns="0" tIns="0" rIns="0" bIns="0" rtlCol="0"/>
          <a:lstStyle/>
          <a:p>
            <a:endParaRPr sz="1588" dirty="0"/>
          </a:p>
        </p:txBody>
      </p:sp>
    </p:spTree>
    <p:extLst>
      <p:ext uri="{BB962C8B-B14F-4D97-AF65-F5344CB8AC3E}">
        <p14:creationId xmlns:p14="http://schemas.microsoft.com/office/powerpoint/2010/main" val="1322671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8012" y="304800"/>
            <a:ext cx="4495800" cy="5813612"/>
          </a:xfrm>
          <a:prstGeom prst="rect">
            <a:avLst/>
          </a:prstGeom>
          <a:blipFill>
            <a:blip r:embed="rId2" cstate="print"/>
            <a:stretch>
              <a:fillRect/>
            </a:stretch>
          </a:blipFill>
        </p:spPr>
        <p:txBody>
          <a:bodyPr wrap="square" lIns="0" tIns="0" rIns="0" bIns="0" rtlCol="0"/>
          <a:lstStyle/>
          <a:p>
            <a:endParaRPr sz="1588" dirty="0"/>
          </a:p>
        </p:txBody>
      </p:sp>
      <p:sp>
        <p:nvSpPr>
          <p:cNvPr id="3" name="object 3"/>
          <p:cNvSpPr/>
          <p:nvPr/>
        </p:nvSpPr>
        <p:spPr>
          <a:xfrm>
            <a:off x="5637212" y="304800"/>
            <a:ext cx="4724400" cy="5813612"/>
          </a:xfrm>
          <a:prstGeom prst="rect">
            <a:avLst/>
          </a:prstGeom>
          <a:blipFill>
            <a:blip r:embed="rId3" cstate="print"/>
            <a:stretch>
              <a:fillRect/>
            </a:stretch>
          </a:blipFill>
        </p:spPr>
        <p:txBody>
          <a:bodyPr wrap="square" lIns="0" tIns="0" rIns="0" bIns="0" rtlCol="0"/>
          <a:lstStyle/>
          <a:p>
            <a:endParaRPr sz="1588" dirty="0"/>
          </a:p>
        </p:txBody>
      </p:sp>
    </p:spTree>
    <p:extLst>
      <p:ext uri="{BB962C8B-B14F-4D97-AF65-F5344CB8AC3E}">
        <p14:creationId xmlns:p14="http://schemas.microsoft.com/office/powerpoint/2010/main" val="1676948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9412" y="152400"/>
            <a:ext cx="5410200" cy="6324600"/>
          </a:xfrm>
          <a:prstGeom prst="rect">
            <a:avLst/>
          </a:prstGeom>
          <a:blipFill>
            <a:blip r:embed="rId2" cstate="print"/>
            <a:stretch>
              <a:fillRect/>
            </a:stretch>
          </a:blipFill>
        </p:spPr>
        <p:txBody>
          <a:bodyPr wrap="square" lIns="0" tIns="0" rIns="0" bIns="0" rtlCol="0"/>
          <a:lstStyle/>
          <a:p>
            <a:endParaRPr sz="1588" dirty="0"/>
          </a:p>
        </p:txBody>
      </p:sp>
      <p:sp>
        <p:nvSpPr>
          <p:cNvPr id="3" name="object 3"/>
          <p:cNvSpPr/>
          <p:nvPr/>
        </p:nvSpPr>
        <p:spPr>
          <a:xfrm>
            <a:off x="6097263" y="152400"/>
            <a:ext cx="3959550" cy="4800600"/>
          </a:xfrm>
          <a:prstGeom prst="rect">
            <a:avLst/>
          </a:prstGeom>
          <a:blipFill>
            <a:blip r:embed="rId3" cstate="print"/>
            <a:stretch>
              <a:fillRect/>
            </a:stretch>
          </a:blipFill>
        </p:spPr>
        <p:txBody>
          <a:bodyPr wrap="square" lIns="0" tIns="0" rIns="0" bIns="0" rtlCol="0"/>
          <a:lstStyle/>
          <a:p>
            <a:endParaRPr sz="1588" dirty="0"/>
          </a:p>
        </p:txBody>
      </p:sp>
    </p:spTree>
    <p:extLst>
      <p:ext uri="{BB962C8B-B14F-4D97-AF65-F5344CB8AC3E}">
        <p14:creationId xmlns:p14="http://schemas.microsoft.com/office/powerpoint/2010/main" val="712885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94012" y="304800"/>
            <a:ext cx="6248400" cy="6324600"/>
          </a:xfrm>
          <a:prstGeom prst="rect">
            <a:avLst/>
          </a:prstGeom>
          <a:blipFill>
            <a:blip r:embed="rId2" cstate="print"/>
            <a:stretch>
              <a:fillRect/>
            </a:stretch>
          </a:blipFill>
        </p:spPr>
        <p:txBody>
          <a:bodyPr wrap="square" lIns="0" tIns="0" rIns="0" bIns="0" rtlCol="0"/>
          <a:lstStyle/>
          <a:p>
            <a:endParaRPr sz="1588" dirty="0"/>
          </a:p>
        </p:txBody>
      </p:sp>
    </p:spTree>
    <p:extLst>
      <p:ext uri="{BB962C8B-B14F-4D97-AF65-F5344CB8AC3E}">
        <p14:creationId xmlns:p14="http://schemas.microsoft.com/office/powerpoint/2010/main" val="1444762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62000" y="672353"/>
            <a:ext cx="3820982" cy="5446059"/>
          </a:xfrm>
          <a:prstGeom prst="rect">
            <a:avLst/>
          </a:prstGeom>
          <a:blipFill>
            <a:blip r:embed="rId2" cstate="print"/>
            <a:stretch>
              <a:fillRect/>
            </a:stretch>
          </a:blipFill>
        </p:spPr>
        <p:txBody>
          <a:bodyPr wrap="square" lIns="0" tIns="0" rIns="0" bIns="0" rtlCol="0"/>
          <a:lstStyle/>
          <a:p>
            <a:endParaRPr sz="1588" dirty="0"/>
          </a:p>
        </p:txBody>
      </p:sp>
      <p:sp>
        <p:nvSpPr>
          <p:cNvPr id="3" name="object 3"/>
          <p:cNvSpPr/>
          <p:nvPr/>
        </p:nvSpPr>
        <p:spPr>
          <a:xfrm>
            <a:off x="6363354" y="1210235"/>
            <a:ext cx="3388658" cy="4840941"/>
          </a:xfrm>
          <a:prstGeom prst="rect">
            <a:avLst/>
          </a:prstGeom>
          <a:blipFill>
            <a:blip r:embed="rId3" cstate="print"/>
            <a:stretch>
              <a:fillRect/>
            </a:stretch>
          </a:blipFill>
        </p:spPr>
        <p:txBody>
          <a:bodyPr wrap="square" lIns="0" tIns="0" rIns="0" bIns="0" rtlCol="0"/>
          <a:lstStyle/>
          <a:p>
            <a:endParaRPr sz="1588" dirty="0"/>
          </a:p>
        </p:txBody>
      </p:sp>
    </p:spTree>
    <p:extLst>
      <p:ext uri="{BB962C8B-B14F-4D97-AF65-F5344CB8AC3E}">
        <p14:creationId xmlns:p14="http://schemas.microsoft.com/office/powerpoint/2010/main" val="1546811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94766" y="874059"/>
            <a:ext cx="3263600" cy="4504765"/>
          </a:xfrm>
          <a:prstGeom prst="rect">
            <a:avLst/>
          </a:prstGeom>
          <a:blipFill>
            <a:blip r:embed="rId2" cstate="print"/>
            <a:stretch>
              <a:fillRect/>
            </a:stretch>
          </a:blipFill>
        </p:spPr>
        <p:txBody>
          <a:bodyPr wrap="square" lIns="0" tIns="0" rIns="0" bIns="0" rtlCol="0"/>
          <a:lstStyle/>
          <a:p>
            <a:endParaRPr sz="1588" dirty="0"/>
          </a:p>
        </p:txBody>
      </p:sp>
      <p:sp>
        <p:nvSpPr>
          <p:cNvPr id="3" name="object 3"/>
          <p:cNvSpPr/>
          <p:nvPr/>
        </p:nvSpPr>
        <p:spPr>
          <a:xfrm>
            <a:off x="6027177" y="941294"/>
            <a:ext cx="3687856" cy="5151568"/>
          </a:xfrm>
          <a:prstGeom prst="rect">
            <a:avLst/>
          </a:prstGeom>
          <a:blipFill>
            <a:blip r:embed="rId3" cstate="print"/>
            <a:stretch>
              <a:fillRect/>
            </a:stretch>
          </a:blipFill>
        </p:spPr>
        <p:txBody>
          <a:bodyPr wrap="square" lIns="0" tIns="0" rIns="0" bIns="0" rtlCol="0"/>
          <a:lstStyle/>
          <a:p>
            <a:endParaRPr sz="1588" dirty="0"/>
          </a:p>
        </p:txBody>
      </p:sp>
    </p:spTree>
    <p:extLst>
      <p:ext uri="{BB962C8B-B14F-4D97-AF65-F5344CB8AC3E}">
        <p14:creationId xmlns:p14="http://schemas.microsoft.com/office/powerpoint/2010/main" val="801879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7012" y="228600"/>
            <a:ext cx="5867400" cy="6248400"/>
          </a:xfrm>
          <a:prstGeom prst="rect">
            <a:avLst/>
          </a:prstGeom>
          <a:blipFill>
            <a:blip r:embed="rId2" cstate="print"/>
            <a:stretch>
              <a:fillRect/>
            </a:stretch>
          </a:blipFill>
        </p:spPr>
        <p:txBody>
          <a:bodyPr wrap="square" lIns="0" tIns="0" rIns="0" bIns="0" rtlCol="0"/>
          <a:lstStyle/>
          <a:p>
            <a:endParaRPr sz="1588" dirty="0"/>
          </a:p>
        </p:txBody>
      </p:sp>
      <p:sp>
        <p:nvSpPr>
          <p:cNvPr id="3" name="object 3"/>
          <p:cNvSpPr/>
          <p:nvPr/>
        </p:nvSpPr>
        <p:spPr>
          <a:xfrm>
            <a:off x="6246812" y="228600"/>
            <a:ext cx="4724400" cy="6248400"/>
          </a:xfrm>
          <a:prstGeom prst="rect">
            <a:avLst/>
          </a:prstGeom>
          <a:blipFill>
            <a:blip r:embed="rId3" cstate="print"/>
            <a:stretch>
              <a:fillRect/>
            </a:stretch>
          </a:blipFill>
        </p:spPr>
        <p:txBody>
          <a:bodyPr wrap="square" lIns="0" tIns="0" rIns="0" bIns="0" rtlCol="0"/>
          <a:lstStyle/>
          <a:p>
            <a:endParaRPr sz="1588" dirty="0"/>
          </a:p>
        </p:txBody>
      </p:sp>
    </p:spTree>
    <p:extLst>
      <p:ext uri="{BB962C8B-B14F-4D97-AF65-F5344CB8AC3E}">
        <p14:creationId xmlns:p14="http://schemas.microsoft.com/office/powerpoint/2010/main" val="136182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B8CE9-7032-42E7-9993-7705C437E422}"/>
              </a:ext>
            </a:extLst>
          </p:cNvPr>
          <p:cNvSpPr>
            <a:spLocks noGrp="1"/>
          </p:cNvSpPr>
          <p:nvPr>
            <p:ph type="title"/>
          </p:nvPr>
        </p:nvSpPr>
        <p:spPr/>
        <p:txBody>
          <a:bodyPr/>
          <a:lstStyle/>
          <a:p>
            <a:r>
              <a:rPr lang="en-US" dirty="0"/>
              <a:t>6. CREATION OF COMMONALITIES: </a:t>
            </a:r>
            <a:br>
              <a:rPr lang="en-US" dirty="0"/>
            </a:br>
            <a:endParaRPr lang="en-US" dirty="0"/>
          </a:p>
        </p:txBody>
      </p:sp>
      <p:sp>
        <p:nvSpPr>
          <p:cNvPr id="3" name="Content Placeholder 2">
            <a:extLst>
              <a:ext uri="{FF2B5EF4-FFF2-40B4-BE49-F238E27FC236}">
                <a16:creationId xmlns:a16="http://schemas.microsoft.com/office/drawing/2014/main" id="{A200355F-3121-4DDC-8CA4-C0D30AB256F8}"/>
              </a:ext>
            </a:extLst>
          </p:cNvPr>
          <p:cNvSpPr>
            <a:spLocks noGrp="1"/>
          </p:cNvSpPr>
          <p:nvPr>
            <p:ph idx="1"/>
          </p:nvPr>
        </p:nvSpPr>
        <p:spPr>
          <a:xfrm>
            <a:off x="1217614" y="1295400"/>
            <a:ext cx="9753600" cy="4572000"/>
          </a:xfrm>
        </p:spPr>
        <p:txBody>
          <a:bodyPr/>
          <a:lstStyle/>
          <a:p>
            <a:r>
              <a:rPr lang="en-US" sz="3600" dirty="0"/>
              <a:t>A. Values</a:t>
            </a:r>
          </a:p>
          <a:p>
            <a:r>
              <a:rPr lang="en-US" sz="3600" dirty="0"/>
              <a:t>B. Patriotism</a:t>
            </a:r>
          </a:p>
          <a:p>
            <a:r>
              <a:rPr lang="en-US" sz="3600" dirty="0"/>
              <a:t>C. National self-identity</a:t>
            </a:r>
          </a:p>
          <a:p>
            <a:r>
              <a:rPr lang="en-US" sz="3600" dirty="0"/>
              <a:t>D. Language</a:t>
            </a:r>
          </a:p>
          <a:p>
            <a:r>
              <a:rPr lang="en-US" sz="3600" dirty="0"/>
              <a:t>E. "The other" </a:t>
            </a:r>
          </a:p>
          <a:p>
            <a:endParaRPr lang="en-US" dirty="0"/>
          </a:p>
        </p:txBody>
      </p:sp>
      <p:pic>
        <p:nvPicPr>
          <p:cNvPr id="5" name="Picture 4">
            <a:extLst>
              <a:ext uri="{FF2B5EF4-FFF2-40B4-BE49-F238E27FC236}">
                <a16:creationId xmlns:a16="http://schemas.microsoft.com/office/drawing/2014/main" id="{EB929851-0114-4F5F-94A0-3737D19548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2277" y="3523626"/>
            <a:ext cx="2633735" cy="3170594"/>
          </a:xfrm>
          <a:prstGeom prst="rect">
            <a:avLst/>
          </a:prstGeom>
        </p:spPr>
      </p:pic>
      <p:pic>
        <p:nvPicPr>
          <p:cNvPr id="7" name="Picture 6">
            <a:extLst>
              <a:ext uri="{FF2B5EF4-FFF2-40B4-BE49-F238E27FC236}">
                <a16:creationId xmlns:a16="http://schemas.microsoft.com/office/drawing/2014/main" id="{6599CE64-8201-43D7-BCE8-B056325E5E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611" y="4840287"/>
            <a:ext cx="3124201" cy="1743075"/>
          </a:xfrm>
          <a:prstGeom prst="rect">
            <a:avLst/>
          </a:prstGeom>
        </p:spPr>
      </p:pic>
      <p:pic>
        <p:nvPicPr>
          <p:cNvPr id="9" name="Picture 8">
            <a:extLst>
              <a:ext uri="{FF2B5EF4-FFF2-40B4-BE49-F238E27FC236}">
                <a16:creationId xmlns:a16="http://schemas.microsoft.com/office/drawing/2014/main" id="{48C436DA-A28F-43A2-83C7-27E3BD1A15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85360" y="245786"/>
            <a:ext cx="2171701" cy="3044517"/>
          </a:xfrm>
          <a:prstGeom prst="rect">
            <a:avLst/>
          </a:prstGeom>
        </p:spPr>
      </p:pic>
      <p:pic>
        <p:nvPicPr>
          <p:cNvPr id="11" name="Picture 10">
            <a:extLst>
              <a:ext uri="{FF2B5EF4-FFF2-40B4-BE49-F238E27FC236}">
                <a16:creationId xmlns:a16="http://schemas.microsoft.com/office/drawing/2014/main" id="{740C5A69-31AE-45EE-9FED-BCAABEDFC8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2612" y="1129505"/>
            <a:ext cx="2762250" cy="2160797"/>
          </a:xfrm>
          <a:prstGeom prst="rect">
            <a:avLst/>
          </a:prstGeom>
        </p:spPr>
      </p:pic>
      <p:pic>
        <p:nvPicPr>
          <p:cNvPr id="13" name="Picture 12">
            <a:extLst>
              <a:ext uri="{FF2B5EF4-FFF2-40B4-BE49-F238E27FC236}">
                <a16:creationId xmlns:a16="http://schemas.microsoft.com/office/drawing/2014/main" id="{13525E79-4B1A-4C37-B469-0E73FE248C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2212" y="3571398"/>
            <a:ext cx="1981200" cy="1161927"/>
          </a:xfrm>
          <a:prstGeom prst="rect">
            <a:avLst/>
          </a:prstGeom>
        </p:spPr>
      </p:pic>
      <p:pic>
        <p:nvPicPr>
          <p:cNvPr id="15" name="Picture 14">
            <a:extLst>
              <a:ext uri="{FF2B5EF4-FFF2-40B4-BE49-F238E27FC236}">
                <a16:creationId xmlns:a16="http://schemas.microsoft.com/office/drawing/2014/main" id="{A81869D7-68CA-4AF7-A353-6FBAE4F7E55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14981" y="3583232"/>
            <a:ext cx="1828800" cy="1257055"/>
          </a:xfrm>
          <a:prstGeom prst="rect">
            <a:avLst/>
          </a:prstGeom>
        </p:spPr>
      </p:pic>
      <p:pic>
        <p:nvPicPr>
          <p:cNvPr id="17" name="Picture 16">
            <a:extLst>
              <a:ext uri="{FF2B5EF4-FFF2-40B4-BE49-F238E27FC236}">
                <a16:creationId xmlns:a16="http://schemas.microsoft.com/office/drawing/2014/main" id="{84A74DE9-8EFB-4157-AED6-A9BB258115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64111" y="5046647"/>
            <a:ext cx="1301740" cy="1483821"/>
          </a:xfrm>
          <a:prstGeom prst="rect">
            <a:avLst/>
          </a:prstGeom>
        </p:spPr>
      </p:pic>
    </p:spTree>
    <p:extLst>
      <p:ext uri="{BB962C8B-B14F-4D97-AF65-F5344CB8AC3E}">
        <p14:creationId xmlns:p14="http://schemas.microsoft.com/office/powerpoint/2010/main" val="3689830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F5351-C850-4A35-BE24-88247050C766}"/>
              </a:ext>
            </a:extLst>
          </p:cNvPr>
          <p:cNvSpPr>
            <a:spLocks noGrp="1"/>
          </p:cNvSpPr>
          <p:nvPr>
            <p:ph type="title"/>
          </p:nvPr>
        </p:nvSpPr>
        <p:spPr/>
        <p:txBody>
          <a:bodyPr/>
          <a:lstStyle/>
          <a:p>
            <a:r>
              <a:rPr lang="en-US" dirty="0"/>
              <a:t>7. MUSIC/NATIONAL ANTHEM</a:t>
            </a:r>
          </a:p>
        </p:txBody>
      </p:sp>
      <p:pic>
        <p:nvPicPr>
          <p:cNvPr id="5" name="Content Placeholder 4">
            <a:extLst>
              <a:ext uri="{FF2B5EF4-FFF2-40B4-BE49-F238E27FC236}">
                <a16:creationId xmlns:a16="http://schemas.microsoft.com/office/drawing/2014/main" id="{665D72EE-045B-4064-8276-A00F186504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6612" y="1752600"/>
            <a:ext cx="2819400" cy="2819400"/>
          </a:xfrm>
        </p:spPr>
      </p:pic>
      <p:pic>
        <p:nvPicPr>
          <p:cNvPr id="7" name="Picture 6">
            <a:extLst>
              <a:ext uri="{FF2B5EF4-FFF2-40B4-BE49-F238E27FC236}">
                <a16:creationId xmlns:a16="http://schemas.microsoft.com/office/drawing/2014/main" id="{3D6AF822-D64F-4C65-A2A0-76D4F3CA70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0144" y="1798638"/>
            <a:ext cx="4068536" cy="2286000"/>
          </a:xfrm>
          <a:prstGeom prst="rect">
            <a:avLst/>
          </a:prstGeom>
        </p:spPr>
      </p:pic>
      <p:pic>
        <p:nvPicPr>
          <p:cNvPr id="9" name="Picture 8">
            <a:extLst>
              <a:ext uri="{FF2B5EF4-FFF2-40B4-BE49-F238E27FC236}">
                <a16:creationId xmlns:a16="http://schemas.microsoft.com/office/drawing/2014/main" id="{56ABBDBA-004A-42C9-A564-3BDB3CD96A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4492" y="1720219"/>
            <a:ext cx="2547721" cy="2491604"/>
          </a:xfrm>
          <a:prstGeom prst="rect">
            <a:avLst/>
          </a:prstGeom>
        </p:spPr>
      </p:pic>
      <p:pic>
        <p:nvPicPr>
          <p:cNvPr id="11" name="Picture 10">
            <a:extLst>
              <a:ext uri="{FF2B5EF4-FFF2-40B4-BE49-F238E27FC236}">
                <a16:creationId xmlns:a16="http://schemas.microsoft.com/office/drawing/2014/main" id="{F1BCBB16-361F-458E-A876-8555842FD0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6769" y="4440237"/>
            <a:ext cx="2143125" cy="2143125"/>
          </a:xfrm>
          <a:prstGeom prst="rect">
            <a:avLst/>
          </a:prstGeom>
        </p:spPr>
      </p:pic>
    </p:spTree>
    <p:extLst>
      <p:ext uri="{BB962C8B-B14F-4D97-AF65-F5344CB8AC3E}">
        <p14:creationId xmlns:p14="http://schemas.microsoft.com/office/powerpoint/2010/main" val="290379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4F7062-38E0-43C5-933A-B584E6A7FF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7999"/>
          </a:xfrm>
          <a:prstGeom prst="rect">
            <a:avLst/>
          </a:prstGeom>
        </p:spPr>
      </p:pic>
    </p:spTree>
    <p:extLst>
      <p:ext uri="{BB962C8B-B14F-4D97-AF65-F5344CB8AC3E}">
        <p14:creationId xmlns:p14="http://schemas.microsoft.com/office/powerpoint/2010/main" val="1264125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6D4D1-6E23-4E1E-8EAA-900926412E0F}"/>
              </a:ext>
            </a:extLst>
          </p:cNvPr>
          <p:cNvSpPr>
            <a:spLocks noGrp="1"/>
          </p:cNvSpPr>
          <p:nvPr>
            <p:ph type="title"/>
          </p:nvPr>
        </p:nvSpPr>
        <p:spPr/>
        <p:txBody>
          <a:bodyPr>
            <a:normAutofit/>
          </a:bodyPr>
          <a:lstStyle/>
          <a:p>
            <a:r>
              <a:rPr lang="en-US" sz="3200" dirty="0"/>
              <a:t>8. AN EDUCATIONAL SYSTEM THAT PROMOTES ALL OF THE AFOREMENTIONED ITEMS </a:t>
            </a:r>
          </a:p>
        </p:txBody>
      </p:sp>
      <p:sp>
        <p:nvSpPr>
          <p:cNvPr id="3" name="Content Placeholder 2">
            <a:extLst>
              <a:ext uri="{FF2B5EF4-FFF2-40B4-BE49-F238E27FC236}">
                <a16:creationId xmlns:a16="http://schemas.microsoft.com/office/drawing/2014/main" id="{7CF4BB4D-B5FD-4809-B555-32CD03949FE4}"/>
              </a:ext>
            </a:extLst>
          </p:cNvPr>
          <p:cNvSpPr>
            <a:spLocks noGrp="1"/>
          </p:cNvSpPr>
          <p:nvPr>
            <p:ph idx="1"/>
          </p:nvPr>
        </p:nvSpPr>
        <p:spPr/>
        <p:txBody>
          <a:bodyPr/>
          <a:lstStyle/>
          <a:p>
            <a:r>
              <a:rPr lang="en-US" dirty="0"/>
              <a:t>U.S. History- Grades 5, 8, 9</a:t>
            </a:r>
          </a:p>
          <a:p>
            <a:r>
              <a:rPr lang="en-US" dirty="0"/>
              <a:t>U.S. Government- Grade 11</a:t>
            </a:r>
          </a:p>
          <a:p>
            <a:r>
              <a:rPr lang="en-US" dirty="0"/>
              <a:t>Civics- Grade 12</a:t>
            </a:r>
          </a:p>
          <a:p>
            <a:r>
              <a:rPr lang="en-US" dirty="0"/>
              <a:t>Pledge every day at homeroom</a:t>
            </a:r>
          </a:p>
          <a:p>
            <a:r>
              <a:rPr lang="en-US" dirty="0"/>
              <a:t>National anthem before every sporting event and pep rally</a:t>
            </a:r>
          </a:p>
          <a:p>
            <a:r>
              <a:rPr lang="en-US" dirty="0"/>
              <a:t>ESL instruction for students new to the United States</a:t>
            </a:r>
          </a:p>
          <a:p>
            <a:r>
              <a:rPr lang="en-US" dirty="0"/>
              <a:t>Creating an American identity through a common experience and exposure to American culture. </a:t>
            </a:r>
          </a:p>
        </p:txBody>
      </p:sp>
      <p:pic>
        <p:nvPicPr>
          <p:cNvPr id="5" name="Picture 4">
            <a:extLst>
              <a:ext uri="{FF2B5EF4-FFF2-40B4-BE49-F238E27FC236}">
                <a16:creationId xmlns:a16="http://schemas.microsoft.com/office/drawing/2014/main" id="{35FBF24C-85F4-42CD-A2A8-DBB80DB23E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8812" y="1600200"/>
            <a:ext cx="3429000" cy="2228850"/>
          </a:xfrm>
          <a:prstGeom prst="rect">
            <a:avLst/>
          </a:prstGeom>
        </p:spPr>
      </p:pic>
    </p:spTree>
    <p:extLst>
      <p:ext uri="{BB962C8B-B14F-4D97-AF65-F5344CB8AC3E}">
        <p14:creationId xmlns:p14="http://schemas.microsoft.com/office/powerpoint/2010/main" val="3111150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C3CF5-03BC-47F2-AE2F-CB1BF86FF27E}"/>
              </a:ext>
            </a:extLst>
          </p:cNvPr>
          <p:cNvSpPr>
            <a:spLocks noGrp="1"/>
          </p:cNvSpPr>
          <p:nvPr>
            <p:ph type="title"/>
          </p:nvPr>
        </p:nvSpPr>
        <p:spPr>
          <a:xfrm>
            <a:off x="74612" y="274638"/>
            <a:ext cx="11887200" cy="944562"/>
          </a:xfrm>
        </p:spPr>
        <p:txBody>
          <a:bodyPr>
            <a:normAutofit fontScale="90000"/>
          </a:bodyPr>
          <a:lstStyle/>
          <a:p>
            <a:r>
              <a:rPr lang="en-US" dirty="0"/>
              <a:t>Nationalism formula- can it be applied to other areas of society? </a:t>
            </a:r>
          </a:p>
        </p:txBody>
      </p:sp>
      <p:sp>
        <p:nvSpPr>
          <p:cNvPr id="3" name="Content Placeholder 2">
            <a:extLst>
              <a:ext uri="{FF2B5EF4-FFF2-40B4-BE49-F238E27FC236}">
                <a16:creationId xmlns:a16="http://schemas.microsoft.com/office/drawing/2014/main" id="{9AAC4FA4-2FE7-48DF-9011-39BE80EAF8B0}"/>
              </a:ext>
            </a:extLst>
          </p:cNvPr>
          <p:cNvSpPr>
            <a:spLocks noGrp="1"/>
          </p:cNvSpPr>
          <p:nvPr>
            <p:ph idx="1"/>
          </p:nvPr>
        </p:nvSpPr>
        <p:spPr>
          <a:xfrm>
            <a:off x="74611" y="990600"/>
            <a:ext cx="12114213" cy="5867400"/>
          </a:xfrm>
        </p:spPr>
        <p:txBody>
          <a:bodyPr>
            <a:normAutofit fontScale="40000" lnSpcReduction="20000"/>
          </a:bodyPr>
          <a:lstStyle/>
          <a:p>
            <a:pPr marL="45720" indent="0">
              <a:buNone/>
            </a:pPr>
            <a:br>
              <a:rPr lang="en-US" dirty="0"/>
            </a:br>
            <a:br>
              <a:rPr lang="en-US" dirty="0"/>
            </a:br>
            <a:r>
              <a:rPr lang="en-US" sz="3200" dirty="0"/>
              <a:t>1. A DEFINED GEOGRAPHIC BORDER</a:t>
            </a:r>
          </a:p>
          <a:p>
            <a:pPr marL="45720" indent="0">
              <a:buNone/>
            </a:pPr>
            <a:br>
              <a:rPr lang="en-US" sz="3200" dirty="0"/>
            </a:br>
            <a:r>
              <a:rPr lang="en-US" sz="3200" dirty="0"/>
              <a:t>2. GAINING THE UNITY OF THE PEOPLE </a:t>
            </a:r>
          </a:p>
          <a:p>
            <a:pPr marL="45720" indent="0">
              <a:buNone/>
            </a:pPr>
            <a:br>
              <a:rPr lang="en-US" sz="3200" dirty="0"/>
            </a:br>
            <a:r>
              <a:rPr lang="en-US" sz="3200" dirty="0"/>
              <a:t>3. A REVOLUTION REPLACING THE OLD WAY</a:t>
            </a:r>
          </a:p>
          <a:p>
            <a:pPr marL="45720" indent="0">
              <a:buNone/>
            </a:pPr>
            <a:br>
              <a:rPr lang="en-US" sz="3200" dirty="0"/>
            </a:br>
            <a:r>
              <a:rPr lang="en-US" sz="3200" dirty="0"/>
              <a:t>4. ICONOGRAPHY AND SYMBOLS</a:t>
            </a:r>
          </a:p>
          <a:p>
            <a:pPr marL="45720" indent="0">
              <a:buNone/>
            </a:pPr>
            <a:br>
              <a:rPr lang="en-US" sz="3200" dirty="0"/>
            </a:br>
            <a:r>
              <a:rPr lang="en-US" sz="3200" dirty="0"/>
              <a:t>5. PROPAGANDA</a:t>
            </a:r>
          </a:p>
          <a:p>
            <a:pPr marL="45720" indent="0">
              <a:buNone/>
            </a:pPr>
            <a:br>
              <a:rPr lang="en-US" sz="3200" dirty="0"/>
            </a:br>
            <a:r>
              <a:rPr lang="en-US" sz="3200" dirty="0"/>
              <a:t>6. CREATION OF COMMONALITIES: </a:t>
            </a:r>
          </a:p>
          <a:p>
            <a:pPr marL="45720" indent="0">
              <a:buNone/>
            </a:pPr>
            <a:r>
              <a:rPr lang="en-US" sz="3200" dirty="0"/>
              <a:t>A. Values</a:t>
            </a:r>
          </a:p>
          <a:p>
            <a:pPr marL="45720" indent="0">
              <a:buNone/>
            </a:pPr>
            <a:r>
              <a:rPr lang="en-US" sz="3200" dirty="0"/>
              <a:t>B. Patriotism</a:t>
            </a:r>
          </a:p>
          <a:p>
            <a:pPr marL="45720" indent="0">
              <a:buNone/>
            </a:pPr>
            <a:r>
              <a:rPr lang="en-US" sz="3200" dirty="0"/>
              <a:t>C. National self-identity</a:t>
            </a:r>
          </a:p>
          <a:p>
            <a:pPr marL="45720" indent="0">
              <a:buNone/>
            </a:pPr>
            <a:r>
              <a:rPr lang="en-US" sz="3200" dirty="0"/>
              <a:t>D. Language</a:t>
            </a:r>
          </a:p>
          <a:p>
            <a:pPr marL="45720" indent="0">
              <a:buNone/>
            </a:pPr>
            <a:r>
              <a:rPr lang="en-US" sz="3200" dirty="0"/>
              <a:t>E. "The other" </a:t>
            </a:r>
          </a:p>
          <a:p>
            <a:pPr marL="45720" indent="0">
              <a:buNone/>
            </a:pPr>
            <a:br>
              <a:rPr lang="en-US" sz="3200" dirty="0"/>
            </a:br>
            <a:r>
              <a:rPr lang="en-US" sz="3200" dirty="0"/>
              <a:t>7. MUSIC/NATIONAL ANTHEM</a:t>
            </a:r>
          </a:p>
          <a:p>
            <a:pPr marL="45720" indent="0">
              <a:buNone/>
            </a:pPr>
            <a:br>
              <a:rPr lang="en-US" sz="3200" dirty="0"/>
            </a:br>
            <a:r>
              <a:rPr lang="en-US" sz="3200" dirty="0"/>
              <a:t>8. AN EDUCATIONAL SYSTEM THAT PROMOTES ALL OF THE AFOREMENTIONED ITEMS </a:t>
            </a:r>
          </a:p>
        </p:txBody>
      </p:sp>
    </p:spTree>
    <p:extLst>
      <p:ext uri="{BB962C8B-B14F-4D97-AF65-F5344CB8AC3E}">
        <p14:creationId xmlns:p14="http://schemas.microsoft.com/office/powerpoint/2010/main" val="37397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0FAE-8FA6-407C-9C2C-F1D3F7E3F4EF}"/>
              </a:ext>
            </a:extLst>
          </p:cNvPr>
          <p:cNvSpPr>
            <a:spLocks noGrp="1"/>
          </p:cNvSpPr>
          <p:nvPr>
            <p:ph type="title"/>
          </p:nvPr>
        </p:nvSpPr>
        <p:spPr/>
        <p:txBody>
          <a:bodyPr/>
          <a:lstStyle/>
          <a:p>
            <a:r>
              <a:rPr lang="en-US" dirty="0"/>
              <a:t>How does that compare to the past? </a:t>
            </a:r>
          </a:p>
        </p:txBody>
      </p:sp>
      <p:sp>
        <p:nvSpPr>
          <p:cNvPr id="18" name="Content Placeholder 17">
            <a:extLst>
              <a:ext uri="{FF2B5EF4-FFF2-40B4-BE49-F238E27FC236}">
                <a16:creationId xmlns:a16="http://schemas.microsoft.com/office/drawing/2014/main" id="{2804BC87-F32C-4499-893E-668A2F45ACC7}"/>
              </a:ext>
            </a:extLst>
          </p:cNvPr>
          <p:cNvSpPr>
            <a:spLocks noGrp="1"/>
          </p:cNvSpPr>
          <p:nvPr>
            <p:ph idx="1"/>
          </p:nvPr>
        </p:nvSpPr>
        <p:spPr/>
        <p:txBody>
          <a:bodyPr/>
          <a:lstStyle/>
          <a:p>
            <a:r>
              <a:rPr lang="en-US" dirty="0"/>
              <a:t>HUNTERS AND GATHERERS </a:t>
            </a:r>
          </a:p>
          <a:p>
            <a:r>
              <a:rPr lang="en-US" dirty="0"/>
              <a:t>AGRARIAN COLLECTIVES </a:t>
            </a:r>
          </a:p>
          <a:p>
            <a:r>
              <a:rPr lang="en-US" dirty="0"/>
              <a:t>EMPIRES </a:t>
            </a:r>
          </a:p>
          <a:p>
            <a:r>
              <a:rPr lang="en-US" dirty="0"/>
              <a:t>CITY-STATES</a:t>
            </a:r>
          </a:p>
          <a:p>
            <a:r>
              <a:rPr lang="en-US" dirty="0"/>
              <a:t>REPUBLICS</a:t>
            </a:r>
          </a:p>
          <a:p>
            <a:r>
              <a:rPr lang="en-US" dirty="0"/>
              <a:t>MONARCHIES</a:t>
            </a:r>
          </a:p>
          <a:p>
            <a:r>
              <a:rPr lang="en-US" dirty="0"/>
              <a:t>DYNASTIES </a:t>
            </a:r>
          </a:p>
          <a:p>
            <a:r>
              <a:rPr lang="en-US" dirty="0"/>
              <a:t>THEOCRACIES  </a:t>
            </a:r>
          </a:p>
          <a:p>
            <a:endParaRPr lang="en-US" dirty="0"/>
          </a:p>
        </p:txBody>
      </p:sp>
      <p:pic>
        <p:nvPicPr>
          <p:cNvPr id="20" name="Picture 19">
            <a:extLst>
              <a:ext uri="{FF2B5EF4-FFF2-40B4-BE49-F238E27FC236}">
                <a16:creationId xmlns:a16="http://schemas.microsoft.com/office/drawing/2014/main" id="{0DD1E97E-4680-4179-84AA-766D85AC05AB}"/>
              </a:ext>
            </a:extLst>
          </p:cNvPr>
          <p:cNvPicPr>
            <a:picLocks noChangeAspect="1"/>
          </p:cNvPicPr>
          <p:nvPr/>
        </p:nvPicPr>
        <p:blipFill rotWithShape="1">
          <a:blip r:embed="rId2">
            <a:extLst>
              <a:ext uri="{28A0092B-C50C-407E-A947-70E740481C1C}">
                <a14:useLocalDpi xmlns:a14="http://schemas.microsoft.com/office/drawing/2010/main" val="0"/>
              </a:ext>
            </a:extLst>
          </a:blip>
          <a:srcRect l="21081" t="8141" r="22087" b="12249"/>
          <a:stretch/>
        </p:blipFill>
        <p:spPr>
          <a:xfrm>
            <a:off x="6094412" y="2033338"/>
            <a:ext cx="5568462" cy="4343399"/>
          </a:xfrm>
          <a:prstGeom prst="rect">
            <a:avLst/>
          </a:prstGeom>
        </p:spPr>
      </p:pic>
    </p:spTree>
    <p:extLst>
      <p:ext uri="{BB962C8B-B14F-4D97-AF65-F5344CB8AC3E}">
        <p14:creationId xmlns:p14="http://schemas.microsoft.com/office/powerpoint/2010/main" val="810668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56EA8-52E3-4C26-B816-D4C7ECDF2C18}"/>
              </a:ext>
            </a:extLst>
          </p:cNvPr>
          <p:cNvSpPr>
            <a:spLocks noGrp="1"/>
          </p:cNvSpPr>
          <p:nvPr>
            <p:ph type="title"/>
          </p:nvPr>
        </p:nvSpPr>
        <p:spPr/>
        <p:txBody>
          <a:bodyPr/>
          <a:lstStyle/>
          <a:p>
            <a:r>
              <a:rPr lang="en-US" dirty="0"/>
              <a:t>1. DEFINED GEOGRAPHIC BORDER </a:t>
            </a:r>
          </a:p>
        </p:txBody>
      </p:sp>
      <p:pic>
        <p:nvPicPr>
          <p:cNvPr id="5" name="Content Placeholder 4">
            <a:extLst>
              <a:ext uri="{FF2B5EF4-FFF2-40B4-BE49-F238E27FC236}">
                <a16:creationId xmlns:a16="http://schemas.microsoft.com/office/drawing/2014/main" id="{9BD7D327-A39D-4407-BA65-571C8F775A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6611" y="1600200"/>
            <a:ext cx="4434561" cy="2362200"/>
          </a:xfrm>
        </p:spPr>
      </p:pic>
      <p:pic>
        <p:nvPicPr>
          <p:cNvPr id="7" name="Picture 6">
            <a:extLst>
              <a:ext uri="{FF2B5EF4-FFF2-40B4-BE49-F238E27FC236}">
                <a16:creationId xmlns:a16="http://schemas.microsoft.com/office/drawing/2014/main" id="{9A37C0EB-1284-405C-B5CF-8CE98514FA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047" y="4275221"/>
            <a:ext cx="4417126" cy="2201779"/>
          </a:xfrm>
          <a:prstGeom prst="rect">
            <a:avLst/>
          </a:prstGeom>
        </p:spPr>
      </p:pic>
      <p:pic>
        <p:nvPicPr>
          <p:cNvPr id="9" name="Picture 8">
            <a:extLst>
              <a:ext uri="{FF2B5EF4-FFF2-40B4-BE49-F238E27FC236}">
                <a16:creationId xmlns:a16="http://schemas.microsoft.com/office/drawing/2014/main" id="{863F5394-A060-41A9-8BA2-EE8B48EA4E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9012" y="1600200"/>
            <a:ext cx="3042407" cy="4876800"/>
          </a:xfrm>
          <a:prstGeom prst="rect">
            <a:avLst/>
          </a:prstGeom>
        </p:spPr>
      </p:pic>
      <p:pic>
        <p:nvPicPr>
          <p:cNvPr id="11" name="Picture 10">
            <a:extLst>
              <a:ext uri="{FF2B5EF4-FFF2-40B4-BE49-F238E27FC236}">
                <a16:creationId xmlns:a16="http://schemas.microsoft.com/office/drawing/2014/main" id="{53FFE691-B02A-4715-B176-287146A0BD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08612" y="1600201"/>
            <a:ext cx="2895600" cy="4876800"/>
          </a:xfrm>
          <a:prstGeom prst="rect">
            <a:avLst/>
          </a:prstGeom>
        </p:spPr>
      </p:pic>
    </p:spTree>
    <p:extLst>
      <p:ext uri="{BB962C8B-B14F-4D97-AF65-F5344CB8AC3E}">
        <p14:creationId xmlns:p14="http://schemas.microsoft.com/office/powerpoint/2010/main" val="218935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3F62A-0627-4D58-9AF2-54975A3214F4}"/>
              </a:ext>
            </a:extLst>
          </p:cNvPr>
          <p:cNvSpPr>
            <a:spLocks noGrp="1"/>
          </p:cNvSpPr>
          <p:nvPr>
            <p:ph type="title"/>
          </p:nvPr>
        </p:nvSpPr>
        <p:spPr/>
        <p:txBody>
          <a:bodyPr/>
          <a:lstStyle/>
          <a:p>
            <a:r>
              <a:rPr lang="en-US" dirty="0"/>
              <a:t>2. GAINING THE UNITY OF THE PEOPLE</a:t>
            </a:r>
          </a:p>
        </p:txBody>
      </p:sp>
      <p:pic>
        <p:nvPicPr>
          <p:cNvPr id="5" name="Content Placeholder 4">
            <a:extLst>
              <a:ext uri="{FF2B5EF4-FFF2-40B4-BE49-F238E27FC236}">
                <a16:creationId xmlns:a16="http://schemas.microsoft.com/office/drawing/2014/main" id="{A2B24644-2AFF-4F6F-8AF7-04BD91B2C9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5612" y="1905000"/>
            <a:ext cx="3827166" cy="2514600"/>
          </a:xfrm>
        </p:spPr>
      </p:pic>
      <p:pic>
        <p:nvPicPr>
          <p:cNvPr id="7" name="Picture 6">
            <a:extLst>
              <a:ext uri="{FF2B5EF4-FFF2-40B4-BE49-F238E27FC236}">
                <a16:creationId xmlns:a16="http://schemas.microsoft.com/office/drawing/2014/main" id="{EE30DC22-1E97-4793-8573-F6992D323D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8882" y="3808326"/>
            <a:ext cx="3945236" cy="2568661"/>
          </a:xfrm>
          <a:prstGeom prst="rect">
            <a:avLst/>
          </a:prstGeom>
        </p:spPr>
      </p:pic>
      <p:pic>
        <p:nvPicPr>
          <p:cNvPr id="9" name="Picture 8">
            <a:extLst>
              <a:ext uri="{FF2B5EF4-FFF2-40B4-BE49-F238E27FC236}">
                <a16:creationId xmlns:a16="http://schemas.microsoft.com/office/drawing/2014/main" id="{F7986F7C-1A30-47C3-A598-2887C86397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3612" y="1844764"/>
            <a:ext cx="3886846" cy="2422436"/>
          </a:xfrm>
          <a:prstGeom prst="rect">
            <a:avLst/>
          </a:prstGeom>
        </p:spPr>
      </p:pic>
    </p:spTree>
    <p:extLst>
      <p:ext uri="{BB962C8B-B14F-4D97-AF65-F5344CB8AC3E}">
        <p14:creationId xmlns:p14="http://schemas.microsoft.com/office/powerpoint/2010/main" val="250359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71BCC-B748-4E07-BE7A-B861BB412F75}"/>
              </a:ext>
            </a:extLst>
          </p:cNvPr>
          <p:cNvSpPr>
            <a:spLocks noGrp="1"/>
          </p:cNvSpPr>
          <p:nvPr>
            <p:ph type="title"/>
          </p:nvPr>
        </p:nvSpPr>
        <p:spPr/>
        <p:txBody>
          <a:bodyPr/>
          <a:lstStyle/>
          <a:p>
            <a:r>
              <a:rPr lang="en-US" dirty="0"/>
              <a:t>3. A REVOLUTION REPLACING THE OLD WAY</a:t>
            </a:r>
          </a:p>
        </p:txBody>
      </p:sp>
      <p:pic>
        <p:nvPicPr>
          <p:cNvPr id="5" name="Content Placeholder 4">
            <a:extLst>
              <a:ext uri="{FF2B5EF4-FFF2-40B4-BE49-F238E27FC236}">
                <a16:creationId xmlns:a16="http://schemas.microsoft.com/office/drawing/2014/main" id="{1A811828-EE38-4741-9EA3-8088E95368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1812" y="1981200"/>
            <a:ext cx="5381030" cy="1752600"/>
          </a:xfrm>
        </p:spPr>
      </p:pic>
      <p:pic>
        <p:nvPicPr>
          <p:cNvPr id="7" name="Picture 6">
            <a:extLst>
              <a:ext uri="{FF2B5EF4-FFF2-40B4-BE49-F238E27FC236}">
                <a16:creationId xmlns:a16="http://schemas.microsoft.com/office/drawing/2014/main" id="{D482057E-ABE5-49CF-879E-D59BCF4670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266" y="3962400"/>
            <a:ext cx="5381030" cy="2362200"/>
          </a:xfrm>
          <a:prstGeom prst="rect">
            <a:avLst/>
          </a:prstGeom>
        </p:spPr>
      </p:pic>
      <p:pic>
        <p:nvPicPr>
          <p:cNvPr id="9" name="Picture 8">
            <a:extLst>
              <a:ext uri="{FF2B5EF4-FFF2-40B4-BE49-F238E27FC236}">
                <a16:creationId xmlns:a16="http://schemas.microsoft.com/office/drawing/2014/main" id="{5FE04197-466A-4862-A5B9-FF963D48C3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438" y="1279807"/>
            <a:ext cx="5137974" cy="2682593"/>
          </a:xfrm>
          <a:prstGeom prst="rect">
            <a:avLst/>
          </a:prstGeom>
        </p:spPr>
      </p:pic>
      <p:pic>
        <p:nvPicPr>
          <p:cNvPr id="11" name="Picture 10">
            <a:extLst>
              <a:ext uri="{FF2B5EF4-FFF2-40B4-BE49-F238E27FC236}">
                <a16:creationId xmlns:a16="http://schemas.microsoft.com/office/drawing/2014/main" id="{79CD4F33-6F7A-4E71-BBDB-A4581BCA59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0438" y="4152329"/>
            <a:ext cx="5137974" cy="2200345"/>
          </a:xfrm>
          <a:prstGeom prst="rect">
            <a:avLst/>
          </a:prstGeom>
        </p:spPr>
      </p:pic>
    </p:spTree>
    <p:extLst>
      <p:ext uri="{BB962C8B-B14F-4D97-AF65-F5344CB8AC3E}">
        <p14:creationId xmlns:p14="http://schemas.microsoft.com/office/powerpoint/2010/main" val="94249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6ABFB-303A-4DCE-A156-56F429397A87}"/>
              </a:ext>
            </a:extLst>
          </p:cNvPr>
          <p:cNvSpPr>
            <a:spLocks noGrp="1"/>
          </p:cNvSpPr>
          <p:nvPr>
            <p:ph type="title"/>
          </p:nvPr>
        </p:nvSpPr>
        <p:spPr>
          <a:xfrm>
            <a:off x="227012" y="685800"/>
            <a:ext cx="4724400" cy="1295400"/>
          </a:xfrm>
        </p:spPr>
        <p:txBody>
          <a:bodyPr/>
          <a:lstStyle/>
          <a:p>
            <a:r>
              <a:rPr lang="en-US" dirty="0"/>
              <a:t>4. ICONOGRAPHY AND SYMBOLS</a:t>
            </a:r>
          </a:p>
        </p:txBody>
      </p:sp>
      <p:sp>
        <p:nvSpPr>
          <p:cNvPr id="3" name="Content Placeholder 2">
            <a:extLst>
              <a:ext uri="{FF2B5EF4-FFF2-40B4-BE49-F238E27FC236}">
                <a16:creationId xmlns:a16="http://schemas.microsoft.com/office/drawing/2014/main" id="{231086F3-D080-42B0-A4E6-0DEDDD885AB9}"/>
              </a:ext>
            </a:extLst>
          </p:cNvPr>
          <p:cNvSpPr>
            <a:spLocks noGrp="1"/>
          </p:cNvSpPr>
          <p:nvPr>
            <p:ph idx="1"/>
          </p:nvPr>
        </p:nvSpPr>
        <p:spPr/>
        <p:txBody>
          <a:bodyPr/>
          <a:lstStyle/>
          <a:p>
            <a:pPr marL="45720" indent="0">
              <a:buNone/>
            </a:pPr>
            <a:endParaRPr lang="en-US" dirty="0"/>
          </a:p>
          <a:p>
            <a:endParaRPr lang="en-US" dirty="0"/>
          </a:p>
          <a:p>
            <a:endParaRPr lang="en-US" dirty="0"/>
          </a:p>
        </p:txBody>
      </p:sp>
      <p:sp>
        <p:nvSpPr>
          <p:cNvPr id="6" name="Text Placeholder 5">
            <a:extLst>
              <a:ext uri="{FF2B5EF4-FFF2-40B4-BE49-F238E27FC236}">
                <a16:creationId xmlns:a16="http://schemas.microsoft.com/office/drawing/2014/main" id="{86D6B084-3688-4C90-ACFF-5B347C831469}"/>
              </a:ext>
            </a:extLst>
          </p:cNvPr>
          <p:cNvSpPr>
            <a:spLocks noGrp="1"/>
          </p:cNvSpPr>
          <p:nvPr>
            <p:ph type="body" sz="half" idx="2"/>
          </p:nvPr>
        </p:nvSpPr>
        <p:spPr>
          <a:xfrm>
            <a:off x="227012" y="2133600"/>
            <a:ext cx="4724400" cy="4038600"/>
          </a:xfrm>
        </p:spPr>
        <p:txBody>
          <a:bodyPr>
            <a:normAutofit/>
          </a:bodyPr>
          <a:lstStyle/>
          <a:p>
            <a:r>
              <a:rPr lang="en-US" sz="3200" dirty="0"/>
              <a:t>Symbols that supports the idea of the nation</a:t>
            </a:r>
          </a:p>
          <a:p>
            <a:r>
              <a:rPr lang="en-US" sz="3200" dirty="0"/>
              <a:t>Very powerful centripetal force</a:t>
            </a:r>
          </a:p>
          <a:p>
            <a:r>
              <a:rPr lang="en-US" sz="3200" dirty="0"/>
              <a:t>Flags, currency, mythology, material culture, sports</a:t>
            </a:r>
          </a:p>
        </p:txBody>
      </p:sp>
      <p:pic>
        <p:nvPicPr>
          <p:cNvPr id="4" name="Picture 3">
            <a:extLst>
              <a:ext uri="{FF2B5EF4-FFF2-40B4-BE49-F238E27FC236}">
                <a16:creationId xmlns:a16="http://schemas.microsoft.com/office/drawing/2014/main" id="{D5C2C0B5-3419-423E-ABD1-5CE6D65B5AB7}"/>
              </a:ext>
            </a:extLst>
          </p:cNvPr>
          <p:cNvPicPr>
            <a:picLocks noChangeAspect="1"/>
          </p:cNvPicPr>
          <p:nvPr/>
        </p:nvPicPr>
        <p:blipFill>
          <a:blip r:embed="rId2"/>
          <a:stretch>
            <a:fillRect/>
          </a:stretch>
        </p:blipFill>
        <p:spPr>
          <a:xfrm>
            <a:off x="5332411" y="24063"/>
            <a:ext cx="6856413" cy="6833937"/>
          </a:xfrm>
          <a:prstGeom prst="rect">
            <a:avLst/>
          </a:prstGeom>
        </p:spPr>
      </p:pic>
    </p:spTree>
    <p:extLst>
      <p:ext uri="{BB962C8B-B14F-4D97-AF65-F5344CB8AC3E}">
        <p14:creationId xmlns:p14="http://schemas.microsoft.com/office/powerpoint/2010/main" val="2029277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803FB4-8C2E-45AA-9544-A134561BAD6A}"/>
              </a:ext>
            </a:extLst>
          </p:cNvPr>
          <p:cNvSpPr>
            <a:spLocks noGrp="1"/>
          </p:cNvSpPr>
          <p:nvPr>
            <p:ph type="title"/>
          </p:nvPr>
        </p:nvSpPr>
        <p:spPr/>
        <p:txBody>
          <a:bodyPr/>
          <a:lstStyle/>
          <a:p>
            <a:r>
              <a:rPr lang="en-US" dirty="0"/>
              <a:t>5. PROPAGANDA</a:t>
            </a:r>
          </a:p>
        </p:txBody>
      </p:sp>
      <p:sp>
        <p:nvSpPr>
          <p:cNvPr id="6" name="Content Placeholder 5">
            <a:extLst>
              <a:ext uri="{FF2B5EF4-FFF2-40B4-BE49-F238E27FC236}">
                <a16:creationId xmlns:a16="http://schemas.microsoft.com/office/drawing/2014/main" id="{58F83E8E-846A-4AA5-BC3D-5532CB85271E}"/>
              </a:ext>
            </a:extLst>
          </p:cNvPr>
          <p:cNvSpPr>
            <a:spLocks noGrp="1"/>
          </p:cNvSpPr>
          <p:nvPr>
            <p:ph idx="1"/>
          </p:nvPr>
        </p:nvSpPr>
        <p:spPr/>
        <p:txBody>
          <a:bodyPr>
            <a:normAutofit lnSpcReduction="10000"/>
          </a:bodyPr>
          <a:lstStyle/>
          <a:p>
            <a:r>
              <a:rPr lang="en-US" sz="3600" i="1" dirty="0">
                <a:solidFill>
                  <a:srgbClr val="FF0000"/>
                </a:solidFill>
              </a:rPr>
              <a:t>The effort to spread a belief or an opinion about a certain issue. Commercial advertisers, the media, government, special interest groups, and public officials all use propaganda. In itself, it is not inherently bad. It is simply an attempt to get people to think a certain way about something…..here are some examples: </a:t>
            </a:r>
          </a:p>
        </p:txBody>
      </p:sp>
    </p:spTree>
    <p:extLst>
      <p:ext uri="{BB962C8B-B14F-4D97-AF65-F5344CB8AC3E}">
        <p14:creationId xmlns:p14="http://schemas.microsoft.com/office/powerpoint/2010/main" val="1411796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orld Presentation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World maps series, World  presentation (widescreen).potx" id="{6FD2C32E-565A-4F51-8C38-826F1B24AA7D}" vid="{06379D18-BA11-4F05-84DF-EB681B68D4FA}"/>
    </a:ext>
  </a:ext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World maps series, World  presentation (widescreen)</Template>
  <TotalTime>73</TotalTime>
  <Words>268</Words>
  <Application>Microsoft Office PowerPoint</Application>
  <PresentationFormat>Custom</PresentationFormat>
  <Paragraphs>64</Paragraphs>
  <Slides>31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Century Gothic</vt:lpstr>
      <vt:lpstr>World Presentation 16x9</vt:lpstr>
      <vt:lpstr>DAY 100: Nationalism formula</vt:lpstr>
      <vt:lpstr>As we briefly learned in our last class……the nationalism formula</vt:lpstr>
      <vt:lpstr>PowerPoint Presentation</vt:lpstr>
      <vt:lpstr>How does that compare to the past? </vt:lpstr>
      <vt:lpstr>1. DEFINED GEOGRAPHIC BORDER </vt:lpstr>
      <vt:lpstr>2. GAINING THE UNITY OF THE PEOPLE</vt:lpstr>
      <vt:lpstr>3. A REVOLUTION REPLACING THE OLD WAY</vt:lpstr>
      <vt:lpstr>4. ICONOGRAPHY AND SYMBOLS</vt:lpstr>
      <vt:lpstr>5. PROPAGANDA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 CREATION OF COMMONALITIES:  </vt:lpstr>
      <vt:lpstr>7. MUSIC/NATIONAL ANTHEM</vt:lpstr>
      <vt:lpstr>8. AN EDUCATIONAL SYSTEM THAT PROMOTES ALL OF THE AFOREMENTIONED ITEMS </vt:lpstr>
      <vt:lpstr>Nationalism formula- can it be applied to other areas of society?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DAY 100: Nationalism formula</dc:title>
  <dc:creator>Anthony Salciccioli</dc:creator>
  <cp:lastModifiedBy>Anthony Salciccioli</cp:lastModifiedBy>
  <cp:revision>13</cp:revision>
  <dcterms:created xsi:type="dcterms:W3CDTF">2018-02-19T18:19:36Z</dcterms:created>
  <dcterms:modified xsi:type="dcterms:W3CDTF">2018-02-19T19:32:38Z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