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57" r:id="rId5"/>
    <p:sldId id="258" r:id="rId6"/>
    <p:sldId id="259" r:id="rId7"/>
    <p:sldId id="260" r:id="rId8"/>
    <p:sldId id="261" r:id="rId9"/>
    <p:sldId id="262" r:id="rId10"/>
    <p:sldId id="263" r:id="rId11"/>
    <p:sldId id="273" r:id="rId12"/>
    <p:sldId id="264" r:id="rId13"/>
    <p:sldId id="274" r:id="rId14"/>
    <p:sldId id="265" r:id="rId15"/>
    <p:sldId id="266" r:id="rId16"/>
    <p:sldId id="267"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40F67D-16D5-4C1A-B002-7B6D49B5A82C}" type="datetimeFigureOut">
              <a:rPr lang="en-US" smtClean="0"/>
              <a:t>1/10/2018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8E520E-0D18-4310-90B1-54E091BE6B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D40F67D-16D5-4C1A-B002-7B6D49B5A82C}"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D40F67D-16D5-4C1A-B002-7B6D49B5A82C}"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520E-0D18-4310-90B1-54E091BE6BF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D40F67D-16D5-4C1A-B002-7B6D49B5A82C}"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E520E-0D18-4310-90B1-54E091BE6B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40F67D-16D5-4C1A-B002-7B6D49B5A82C}"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E520E-0D18-4310-90B1-54E091BE6BF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0F67D-16D5-4C1A-B002-7B6D49B5A82C}"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D40F67D-16D5-4C1A-B002-7B6D49B5A82C}"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520E-0D18-4310-90B1-54E091BE6B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40F67D-16D5-4C1A-B002-7B6D49B5A82C}" type="datetimeFigureOut">
              <a:rPr lang="en-US" smtClean="0"/>
              <a:t>1/10/2018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8E520E-0D18-4310-90B1-54E091BE6BF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40F67D-16D5-4C1A-B002-7B6D49B5A82C}" type="datetimeFigureOut">
              <a:rPr lang="en-US" smtClean="0"/>
              <a:t>1/10/2018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8E520E-0D18-4310-90B1-54E091BE6B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a:latin typeface="Perpetua" panose="02020502060401020303" pitchFamily="18" charset="0"/>
              </a:rPr>
              <a:t>Day 78: Intro to Unit III, The Emergence of the First Global Age, 15th-18th Centuries</a:t>
            </a:r>
            <a:endParaRPr lang="en-US" sz="4000" dirty="0">
              <a:latin typeface="Perpetua" panose="02020502060401020303" pitchFamily="18" charset="0"/>
            </a:endParaRPr>
          </a:p>
        </p:txBody>
      </p:sp>
      <p:sp>
        <p:nvSpPr>
          <p:cNvPr id="3" name="Subtitle 2"/>
          <p:cNvSpPr>
            <a:spLocks noGrp="1"/>
          </p:cNvSpPr>
          <p:nvPr>
            <p:ph type="subTitle" idx="1"/>
          </p:nvPr>
        </p:nvSpPr>
        <p:spPr>
          <a:xfrm>
            <a:off x="668215" y="3602877"/>
            <a:ext cx="7772400" cy="1199704"/>
          </a:xfrm>
        </p:spPr>
        <p:txBody>
          <a:bodyPr>
            <a:normAutofit/>
          </a:bodyPr>
          <a:lstStyle/>
          <a:p>
            <a:r>
              <a:rPr lang="en-US" sz="3600" i="1">
                <a:latin typeface="Perpetua" panose="02020502060401020303" pitchFamily="18" charset="0"/>
              </a:rPr>
              <a:t>A quick step back and the framework to the first global age in world history.   </a:t>
            </a:r>
            <a:endParaRPr lang="en-US" sz="3600" i="1" dirty="0">
              <a:latin typeface="Perpetua" panose="02020502060401020303" pitchFamily="18" charset="0"/>
            </a:endParaRPr>
          </a:p>
        </p:txBody>
      </p:sp>
    </p:spTree>
    <p:extLst>
      <p:ext uri="{BB962C8B-B14F-4D97-AF65-F5344CB8AC3E}">
        <p14:creationId xmlns:p14="http://schemas.microsoft.com/office/powerpoint/2010/main" val="419207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658" y="1295400"/>
            <a:ext cx="8229600" cy="2100072"/>
          </a:xfrm>
        </p:spPr>
        <p:txBody>
          <a:bodyPr>
            <a:normAutofit/>
          </a:bodyPr>
          <a:lstStyle/>
          <a:p>
            <a:r>
              <a:rPr lang="en-US" sz="2400" dirty="0">
                <a:latin typeface="Perpetua" panose="02020502060401020303" pitchFamily="18" charset="0"/>
              </a:rPr>
              <a:t>A cultural movement that spanned from the 14</a:t>
            </a:r>
            <a:r>
              <a:rPr lang="en-US" sz="2400" baseline="30000" dirty="0">
                <a:latin typeface="Perpetua" panose="02020502060401020303" pitchFamily="18" charset="0"/>
              </a:rPr>
              <a:t>th</a:t>
            </a:r>
            <a:r>
              <a:rPr lang="en-US" sz="2400" dirty="0">
                <a:latin typeface="Perpetua" panose="02020502060401020303" pitchFamily="18" charset="0"/>
              </a:rPr>
              <a:t>-17</a:t>
            </a:r>
            <a:r>
              <a:rPr lang="en-US" sz="2400" baseline="30000" dirty="0">
                <a:latin typeface="Perpetua" panose="02020502060401020303" pitchFamily="18" charset="0"/>
              </a:rPr>
              <a:t>th</a:t>
            </a:r>
            <a:r>
              <a:rPr lang="en-US" sz="2400" dirty="0">
                <a:latin typeface="Perpetua" panose="02020502060401020303" pitchFamily="18" charset="0"/>
              </a:rPr>
              <a:t> Century that ended Medieval Times and brought renewal and growth to Europe.  </a:t>
            </a:r>
          </a:p>
          <a:p>
            <a:endParaRPr lang="en-US" sz="2400" dirty="0"/>
          </a:p>
          <a:p>
            <a:r>
              <a:rPr lang="en-US" sz="2400" dirty="0">
                <a:latin typeface="Perpetua" panose="02020502060401020303" pitchFamily="18" charset="0"/>
              </a:rPr>
              <a:t>Began in Italy and then spread outward to the rest of Europe</a:t>
            </a:r>
          </a:p>
        </p:txBody>
      </p:sp>
      <p:sp>
        <p:nvSpPr>
          <p:cNvPr id="3" name="Title 2"/>
          <p:cNvSpPr>
            <a:spLocks noGrp="1"/>
          </p:cNvSpPr>
          <p:nvPr>
            <p:ph type="title"/>
          </p:nvPr>
        </p:nvSpPr>
        <p:spPr>
          <a:xfrm>
            <a:off x="466115" y="152400"/>
            <a:ext cx="8229600" cy="1143000"/>
          </a:xfrm>
        </p:spPr>
        <p:txBody>
          <a:bodyPr/>
          <a:lstStyle/>
          <a:p>
            <a:r>
              <a:rPr lang="en-US" dirty="0">
                <a:latin typeface="Perpetua" panose="02020502060401020303" pitchFamily="18" charset="0"/>
              </a:rPr>
              <a:t>Renaissance</a:t>
            </a:r>
          </a:p>
        </p:txBody>
      </p:sp>
      <p:sp>
        <p:nvSpPr>
          <p:cNvPr id="5" name="TextBox 4"/>
          <p:cNvSpPr txBox="1"/>
          <p:nvPr/>
        </p:nvSpPr>
        <p:spPr>
          <a:xfrm>
            <a:off x="3042430" y="5805677"/>
            <a:ext cx="1552028" cy="369332"/>
          </a:xfrm>
          <a:prstGeom prst="rect">
            <a:avLst/>
          </a:prstGeom>
          <a:noFill/>
        </p:spPr>
        <p:txBody>
          <a:bodyPr wrap="none" rtlCol="0">
            <a:spAutoFit/>
          </a:bodyPr>
          <a:lstStyle/>
          <a:p>
            <a:r>
              <a:rPr lang="en-US" dirty="0"/>
              <a:t>Architecture</a:t>
            </a:r>
          </a:p>
        </p:txBody>
      </p:sp>
      <p:sp>
        <p:nvSpPr>
          <p:cNvPr id="6" name="TextBox 5"/>
          <p:cNvSpPr txBox="1"/>
          <p:nvPr/>
        </p:nvSpPr>
        <p:spPr>
          <a:xfrm>
            <a:off x="3042430" y="5225925"/>
            <a:ext cx="1265090" cy="369332"/>
          </a:xfrm>
          <a:prstGeom prst="rect">
            <a:avLst/>
          </a:prstGeom>
          <a:noFill/>
        </p:spPr>
        <p:txBody>
          <a:bodyPr wrap="none" rtlCol="0">
            <a:spAutoFit/>
          </a:bodyPr>
          <a:lstStyle/>
          <a:p>
            <a:r>
              <a:rPr lang="en-US" dirty="0"/>
              <a:t>Literature</a:t>
            </a:r>
          </a:p>
        </p:txBody>
      </p:sp>
      <p:sp>
        <p:nvSpPr>
          <p:cNvPr id="7" name="TextBox 6"/>
          <p:cNvSpPr txBox="1"/>
          <p:nvPr/>
        </p:nvSpPr>
        <p:spPr>
          <a:xfrm>
            <a:off x="3042430" y="3982216"/>
            <a:ext cx="1398140" cy="369332"/>
          </a:xfrm>
          <a:prstGeom prst="rect">
            <a:avLst/>
          </a:prstGeom>
          <a:noFill/>
        </p:spPr>
        <p:txBody>
          <a:bodyPr wrap="none" rtlCol="0">
            <a:spAutoFit/>
          </a:bodyPr>
          <a:lstStyle/>
          <a:p>
            <a:r>
              <a:rPr lang="en-US" dirty="0"/>
              <a:t>Philosophy</a:t>
            </a:r>
          </a:p>
        </p:txBody>
      </p:sp>
      <p:sp>
        <p:nvSpPr>
          <p:cNvPr id="8" name="TextBox 7"/>
          <p:cNvSpPr txBox="1"/>
          <p:nvPr/>
        </p:nvSpPr>
        <p:spPr>
          <a:xfrm>
            <a:off x="3512353" y="3221466"/>
            <a:ext cx="3655744" cy="523220"/>
          </a:xfrm>
          <a:prstGeom prst="rect">
            <a:avLst/>
          </a:prstGeom>
          <a:noFill/>
        </p:spPr>
        <p:txBody>
          <a:bodyPr wrap="none" rtlCol="0">
            <a:spAutoFit/>
          </a:bodyPr>
          <a:lstStyle/>
          <a:p>
            <a:r>
              <a:rPr lang="en-US" sz="2800" b="1">
                <a:latin typeface="Perpetua" panose="02020502060401020303" pitchFamily="18" charset="0"/>
              </a:rPr>
              <a:t>AFFECTED POSITIVLY </a:t>
            </a:r>
            <a:endParaRPr lang="en-US" sz="2800" b="1" dirty="0">
              <a:latin typeface="Perpetua" panose="02020502060401020303" pitchFamily="18" charset="0"/>
            </a:endParaRPr>
          </a:p>
        </p:txBody>
      </p:sp>
      <p:sp>
        <p:nvSpPr>
          <p:cNvPr id="10" name="TextBox 9"/>
          <p:cNvSpPr txBox="1"/>
          <p:nvPr/>
        </p:nvSpPr>
        <p:spPr>
          <a:xfrm>
            <a:off x="484594" y="3628134"/>
            <a:ext cx="1524000" cy="369332"/>
          </a:xfrm>
          <a:prstGeom prst="rect">
            <a:avLst/>
          </a:prstGeom>
          <a:noFill/>
        </p:spPr>
        <p:txBody>
          <a:bodyPr wrap="square" rtlCol="0">
            <a:spAutoFit/>
          </a:bodyPr>
          <a:lstStyle/>
          <a:p>
            <a:r>
              <a:rPr lang="en-US" dirty="0"/>
              <a:t>Art</a:t>
            </a:r>
          </a:p>
        </p:txBody>
      </p:sp>
      <p:sp>
        <p:nvSpPr>
          <p:cNvPr id="11" name="Rectangle 10"/>
          <p:cNvSpPr/>
          <p:nvPr/>
        </p:nvSpPr>
        <p:spPr>
          <a:xfrm>
            <a:off x="7010400" y="3744686"/>
            <a:ext cx="829073" cy="369332"/>
          </a:xfrm>
          <a:prstGeom prst="rect">
            <a:avLst/>
          </a:prstGeom>
        </p:spPr>
        <p:txBody>
          <a:bodyPr wrap="none">
            <a:spAutoFit/>
          </a:bodyPr>
          <a:lstStyle/>
          <a:p>
            <a:r>
              <a:rPr lang="en-US" dirty="0"/>
              <a:t>Music</a:t>
            </a:r>
          </a:p>
        </p:txBody>
      </p:sp>
      <p:sp>
        <p:nvSpPr>
          <p:cNvPr id="12" name="Rectangle 11"/>
          <p:cNvSpPr/>
          <p:nvPr/>
        </p:nvSpPr>
        <p:spPr>
          <a:xfrm>
            <a:off x="3042430" y="4610865"/>
            <a:ext cx="978153" cy="369332"/>
          </a:xfrm>
          <a:prstGeom prst="rect">
            <a:avLst/>
          </a:prstGeom>
        </p:spPr>
        <p:txBody>
          <a:bodyPr wrap="none">
            <a:spAutoFit/>
          </a:bodyPr>
          <a:lstStyle/>
          <a:p>
            <a:r>
              <a:rPr lang="en-US" dirty="0"/>
              <a:t>Politics</a:t>
            </a:r>
          </a:p>
        </p:txBody>
      </p:sp>
      <p:sp>
        <p:nvSpPr>
          <p:cNvPr id="13" name="Rectangle 12"/>
          <p:cNvSpPr/>
          <p:nvPr/>
        </p:nvSpPr>
        <p:spPr>
          <a:xfrm>
            <a:off x="4823240" y="3828880"/>
            <a:ext cx="1013419" cy="369332"/>
          </a:xfrm>
          <a:prstGeom prst="rect">
            <a:avLst/>
          </a:prstGeom>
        </p:spPr>
        <p:txBody>
          <a:bodyPr wrap="none">
            <a:spAutoFit/>
          </a:bodyPr>
          <a:lstStyle/>
          <a:p>
            <a:r>
              <a:rPr lang="en-US" dirty="0"/>
              <a:t>Science</a:t>
            </a:r>
          </a:p>
        </p:txBody>
      </p:sp>
      <p:sp>
        <p:nvSpPr>
          <p:cNvPr id="14" name="Rectangle 13"/>
          <p:cNvSpPr/>
          <p:nvPr/>
        </p:nvSpPr>
        <p:spPr>
          <a:xfrm>
            <a:off x="1640881" y="3680034"/>
            <a:ext cx="1088760" cy="369332"/>
          </a:xfrm>
          <a:prstGeom prst="rect">
            <a:avLst/>
          </a:prstGeom>
        </p:spPr>
        <p:txBody>
          <a:bodyPr wrap="none">
            <a:spAutoFit/>
          </a:bodyPr>
          <a:lstStyle/>
          <a:p>
            <a:r>
              <a:rPr lang="en-US" dirty="0"/>
              <a:t>Religion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049366"/>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069" y="4198212"/>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017577"/>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9215BBD1-4A65-471E-8DFE-9E5773098D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6064" y="222027"/>
            <a:ext cx="1325007" cy="992476"/>
          </a:xfrm>
          <a:prstGeom prst="rect">
            <a:avLst/>
          </a:prstGeom>
        </p:spPr>
      </p:pic>
    </p:spTree>
    <p:extLst>
      <p:ext uri="{BB962C8B-B14F-4D97-AF65-F5344CB8AC3E}">
        <p14:creationId xmlns:p14="http://schemas.microsoft.com/office/powerpoint/2010/main" val="352183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Donatello, Raphael, Michelangelo, Leonardo…</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a:latin typeface="Perpetua" panose="02020502060401020303" pitchFamily="18" charset="0"/>
              </a:rPr>
              <a:t>Renaissance Also gave 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14600"/>
            <a:ext cx="5562600" cy="3276600"/>
          </a:xfrm>
          <a:prstGeom prst="rect">
            <a:avLst/>
          </a:prstGeom>
        </p:spPr>
      </p:pic>
    </p:spTree>
    <p:extLst>
      <p:ext uri="{BB962C8B-B14F-4D97-AF65-F5344CB8AC3E}">
        <p14:creationId xmlns:p14="http://schemas.microsoft.com/office/powerpoint/2010/main" val="240516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Fundamental change in power or organizational structures that takes place in a relatively short period of time. Revolutions took place globally during this time period in history. </a:t>
            </a:r>
          </a:p>
          <a:p>
            <a:endParaRPr lang="en-US" sz="2400" dirty="0"/>
          </a:p>
          <a:p>
            <a:r>
              <a:rPr lang="en-US" sz="2400" dirty="0">
                <a:latin typeface="Perpetua" panose="02020502060401020303" pitchFamily="18" charset="0"/>
              </a:rPr>
              <a:t>Aristotle described two types of political revolution:</a:t>
            </a:r>
          </a:p>
          <a:p>
            <a:pPr marL="109728" indent="0">
              <a:buNone/>
            </a:pPr>
            <a:r>
              <a:rPr lang="en-US" sz="2400" dirty="0">
                <a:latin typeface="Perpetua" panose="02020502060401020303" pitchFamily="18" charset="0"/>
              </a:rPr>
              <a:t>	</a:t>
            </a:r>
            <a:r>
              <a:rPr lang="en-US" sz="2000" b="1" dirty="0">
                <a:latin typeface="Perpetua" panose="02020502060401020303" pitchFamily="18" charset="0"/>
              </a:rPr>
              <a:t>1. Complete change from one constitution to another</a:t>
            </a:r>
          </a:p>
          <a:p>
            <a:pPr marL="109728" indent="0">
              <a:buNone/>
            </a:pPr>
            <a:r>
              <a:rPr lang="en-US" sz="2000" b="1" dirty="0">
                <a:latin typeface="Perpetua" panose="02020502060401020303" pitchFamily="18" charset="0"/>
              </a:rPr>
              <a:t>	2. Modification of an existing constitution.</a:t>
            </a:r>
          </a:p>
          <a:p>
            <a:pPr marL="109728" indent="0">
              <a:buNone/>
            </a:pPr>
            <a:endParaRPr lang="en-US" sz="2000" dirty="0"/>
          </a:p>
        </p:txBody>
      </p:sp>
      <p:sp>
        <p:nvSpPr>
          <p:cNvPr id="3" name="Title 2"/>
          <p:cNvSpPr>
            <a:spLocks noGrp="1"/>
          </p:cNvSpPr>
          <p:nvPr>
            <p:ph type="title"/>
          </p:nvPr>
        </p:nvSpPr>
        <p:spPr/>
        <p:txBody>
          <a:bodyPr/>
          <a:lstStyle/>
          <a:p>
            <a:r>
              <a:rPr lang="en-US" dirty="0">
                <a:latin typeface="Perpetua" panose="02020502060401020303" pitchFamily="18" charset="0"/>
              </a:rPr>
              <a:t>Revolution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14800"/>
            <a:ext cx="2819399" cy="2362200"/>
          </a:xfrm>
          <a:prstGeom prst="rect">
            <a:avLst/>
          </a:prstGeom>
        </p:spPr>
      </p:pic>
    </p:spTree>
    <p:extLst>
      <p:ext uri="{BB962C8B-B14F-4D97-AF65-F5344CB8AC3E}">
        <p14:creationId xmlns:p14="http://schemas.microsoft.com/office/powerpoint/2010/main" val="257231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Perpetua" panose="02020502060401020303" pitchFamily="18" charset="0"/>
              </a:rPr>
              <a:t>The scientific revolution was the emergence of modern science during the early modern period, when developments in mathematics, physics, astronomy, biology (including human anatomy) and chemistry transformed views of society and nature.</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Scientific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09999"/>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809999"/>
            <a:ext cx="3733800" cy="2197292"/>
          </a:xfrm>
          <a:prstGeom prst="rect">
            <a:avLst/>
          </a:prstGeom>
        </p:spPr>
      </p:pic>
    </p:spTree>
    <p:extLst>
      <p:ext uri="{BB962C8B-B14F-4D97-AF65-F5344CB8AC3E}">
        <p14:creationId xmlns:p14="http://schemas.microsoft.com/office/powerpoint/2010/main" val="243202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An economic and political system in which a country's trade and industry are controlled by private owners </a:t>
            </a:r>
            <a:r>
              <a:rPr lang="en-US" sz="2400" u="sng" dirty="0">
                <a:latin typeface="Perpetua" panose="02020502060401020303" pitchFamily="18" charset="0"/>
              </a:rPr>
              <a:t>for profit</a:t>
            </a:r>
            <a:r>
              <a:rPr lang="en-US" sz="2400" dirty="0">
                <a:latin typeface="Perpetua" panose="02020502060401020303" pitchFamily="18" charset="0"/>
              </a:rPr>
              <a:t>, rather than by the state that became the dominant economic system in Western World</a:t>
            </a: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Capitalism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962400" cy="2743200"/>
          </a:xfrm>
          <a:prstGeom prst="rect">
            <a:avLst/>
          </a:prstGeom>
        </p:spPr>
      </p:pic>
    </p:spTree>
    <p:extLst>
      <p:ext uri="{BB962C8B-B14F-4D97-AF65-F5344CB8AC3E}">
        <p14:creationId xmlns:p14="http://schemas.microsoft.com/office/powerpoint/2010/main" val="357392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When people are forced to labor against one’s will</a:t>
            </a:r>
          </a:p>
          <a:p>
            <a:endParaRPr lang="en-US" sz="2400" dirty="0">
              <a:latin typeface="Perpetua" panose="02020502060401020303" pitchFamily="18" charset="0"/>
            </a:endParaRPr>
          </a:p>
          <a:p>
            <a:r>
              <a:rPr lang="en-US" sz="2400" dirty="0">
                <a:latin typeface="Perpetua" panose="02020502060401020303" pitchFamily="18" charset="0"/>
              </a:rPr>
              <a:t>Types: Slavery, Bride buying, Child Labor, Indentured Servitude, Human trafficking, Impressment, Peonage, Penal Labor</a:t>
            </a:r>
          </a:p>
        </p:txBody>
      </p:sp>
      <p:sp>
        <p:nvSpPr>
          <p:cNvPr id="3" name="Title 2"/>
          <p:cNvSpPr>
            <a:spLocks noGrp="1"/>
          </p:cNvSpPr>
          <p:nvPr>
            <p:ph type="title"/>
          </p:nvPr>
        </p:nvSpPr>
        <p:spPr/>
        <p:txBody>
          <a:bodyPr/>
          <a:lstStyle/>
          <a:p>
            <a:r>
              <a:rPr lang="en-US" dirty="0">
                <a:latin typeface="Perpetua" panose="02020502060401020303" pitchFamily="18" charset="0"/>
              </a:rPr>
              <a:t>Coerced Labor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22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Vast Global economic exchange that started with Columbus when he returned to Spain in 1493, bringing plants and animals that he found in </a:t>
            </a:r>
            <a:r>
              <a:rPr lang="en-US" sz="2400">
                <a:latin typeface="Perpetua" panose="02020502060401020303" pitchFamily="18" charset="0"/>
              </a:rPr>
              <a:t>the Americas. This </a:t>
            </a:r>
            <a:r>
              <a:rPr lang="en-US" sz="2400" dirty="0">
                <a:latin typeface="Perpetua" panose="02020502060401020303" pitchFamily="18" charset="0"/>
              </a:rPr>
              <a:t>caused a global population explosion and commercial revolution:</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Columbian Exchange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19856"/>
            <a:ext cx="4267201" cy="3463506"/>
          </a:xfrm>
          <a:prstGeom prst="rect">
            <a:avLst/>
          </a:prstGeom>
        </p:spPr>
      </p:pic>
    </p:spTree>
    <p:extLst>
      <p:ext uri="{BB962C8B-B14F-4D97-AF65-F5344CB8AC3E}">
        <p14:creationId xmlns:p14="http://schemas.microsoft.com/office/powerpoint/2010/main" val="123429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2400" dirty="0"/>
          </a:p>
          <a:p>
            <a:pPr marL="109728" indent="0" algn="ctr">
              <a:buNone/>
            </a:pPr>
            <a:r>
              <a:rPr lang="en-US" sz="2400" dirty="0">
                <a:latin typeface="Perpetua" panose="02020502060401020303" pitchFamily="18" charset="0"/>
              </a:rPr>
              <a:t>This occurred when Europeans arrived in the Americas. Up to 95% of indigenous people died due to European’s guns, germs (smallpox), and greed. </a:t>
            </a:r>
          </a:p>
          <a:p>
            <a:pPr marL="109728" indent="0" algn="ctr">
              <a:buNone/>
            </a:pPr>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Great Dying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06261"/>
            <a:ext cx="3429000" cy="2579077"/>
          </a:xfrm>
          <a:prstGeom prst="rect">
            <a:avLst/>
          </a:prstGeom>
        </p:spPr>
      </p:pic>
    </p:spTree>
    <p:extLst>
      <p:ext uri="{BB962C8B-B14F-4D97-AF65-F5344CB8AC3E}">
        <p14:creationId xmlns:p14="http://schemas.microsoft.com/office/powerpoint/2010/main" val="99355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Mutual dependence at a global level. In other words, one country depends on another country for something and that country may depend on another country, which eventually creates global interdependence.</a:t>
            </a:r>
          </a:p>
          <a:p>
            <a:endParaRPr lang="en-US" sz="2400" dirty="0">
              <a:latin typeface="Perpetua" panose="02020502060401020303" pitchFamily="18" charset="0"/>
            </a:endParaRPr>
          </a:p>
          <a:p>
            <a:endParaRPr lang="en-US" sz="2400"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a:latin typeface="Perpetua" panose="02020502060401020303" pitchFamily="18" charset="0"/>
              </a:rPr>
              <a:t>Global Interdependence</a:t>
            </a:r>
          </a:p>
        </p:txBody>
      </p:sp>
      <p:pic>
        <p:nvPicPr>
          <p:cNvPr id="6" name="Picture 5"/>
          <p:cNvPicPr>
            <a:picLocks noChangeAspect="1"/>
          </p:cNvPicPr>
          <p:nvPr/>
        </p:nvPicPr>
        <p:blipFill>
          <a:blip r:embed="rId2"/>
          <a:stretch>
            <a:fillRect/>
          </a:stretch>
        </p:blipFill>
        <p:spPr>
          <a:xfrm>
            <a:off x="5105400" y="3124200"/>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24200"/>
            <a:ext cx="3962400" cy="2590800"/>
          </a:xfrm>
          <a:prstGeom prst="rect">
            <a:avLst/>
          </a:prstGeom>
        </p:spPr>
      </p:pic>
    </p:spTree>
    <p:extLst>
      <p:ext uri="{BB962C8B-B14F-4D97-AF65-F5344CB8AC3E}">
        <p14:creationId xmlns:p14="http://schemas.microsoft.com/office/powerpoint/2010/main" val="146541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Economic policy aimed at strengthening a national economy by exporting more goods than importing. </a:t>
            </a:r>
          </a:p>
          <a:p>
            <a:r>
              <a:rPr lang="en-US" sz="2400" dirty="0">
                <a:latin typeface="Perpetua" panose="02020502060401020303" pitchFamily="18" charset="0"/>
              </a:rPr>
              <a:t>Often colonial powers forced their colonies to provide raw materials for these economies and then buy the finished products. </a:t>
            </a: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Mercantilism</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276600"/>
            <a:ext cx="5029200" cy="2362200"/>
          </a:xfrm>
          <a:prstGeom prst="rect">
            <a:avLst/>
          </a:prstGeom>
        </p:spPr>
      </p:pic>
    </p:spTree>
    <p:extLst>
      <p:ext uri="{BB962C8B-B14F-4D97-AF65-F5344CB8AC3E}">
        <p14:creationId xmlns:p14="http://schemas.microsoft.com/office/powerpoint/2010/main" val="7114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1ED9DE-14FE-440F-AEA7-1813BE71598C}"/>
              </a:ext>
            </a:extLst>
          </p:cNvPr>
          <p:cNvSpPr>
            <a:spLocks noGrp="1"/>
          </p:cNvSpPr>
          <p:nvPr>
            <p:ph type="title"/>
          </p:nvPr>
        </p:nvSpPr>
        <p:spPr/>
        <p:txBody>
          <a:bodyPr/>
          <a:lstStyle/>
          <a:p>
            <a:r>
              <a:rPr lang="en-US"/>
              <a:t>A step back…..</a:t>
            </a:r>
          </a:p>
        </p:txBody>
      </p:sp>
      <p:sp>
        <p:nvSpPr>
          <p:cNvPr id="7" name="Text Placeholder 6">
            <a:extLst>
              <a:ext uri="{FF2B5EF4-FFF2-40B4-BE49-F238E27FC236}">
                <a16:creationId xmlns:a16="http://schemas.microsoft.com/office/drawing/2014/main" id="{FBF831BA-5D14-415C-8D97-8B0288BED159}"/>
              </a:ext>
            </a:extLst>
          </p:cNvPr>
          <p:cNvSpPr>
            <a:spLocks noGrp="1"/>
          </p:cNvSpPr>
          <p:nvPr>
            <p:ph type="body" idx="1"/>
          </p:nvPr>
        </p:nvSpPr>
        <p:spPr/>
        <p:txBody>
          <a:bodyPr>
            <a:normAutofit lnSpcReduction="10000"/>
          </a:bodyPr>
          <a:lstStyle/>
          <a:p>
            <a:r>
              <a:rPr lang="en-US"/>
              <a:t>Still not a global world</a:t>
            </a:r>
          </a:p>
        </p:txBody>
      </p:sp>
      <p:sp>
        <p:nvSpPr>
          <p:cNvPr id="8" name="Text Placeholder 7">
            <a:extLst>
              <a:ext uri="{FF2B5EF4-FFF2-40B4-BE49-F238E27FC236}">
                <a16:creationId xmlns:a16="http://schemas.microsoft.com/office/drawing/2014/main" id="{CDD8E25B-4B9F-462A-8E4F-6938ABC94F07}"/>
              </a:ext>
            </a:extLst>
          </p:cNvPr>
          <p:cNvSpPr>
            <a:spLocks noGrp="1"/>
          </p:cNvSpPr>
          <p:nvPr>
            <p:ph type="body" sz="half" idx="3"/>
          </p:nvPr>
        </p:nvSpPr>
        <p:spPr/>
        <p:txBody>
          <a:bodyPr>
            <a:normAutofit lnSpcReduction="10000"/>
          </a:bodyPr>
          <a:lstStyle/>
          <a:p>
            <a:r>
              <a:rPr lang="en-US"/>
              <a:t>Expanding Hemispheric Interactions</a:t>
            </a:r>
          </a:p>
        </p:txBody>
      </p:sp>
      <p:pic>
        <p:nvPicPr>
          <p:cNvPr id="5" name="Content Placeholder 4">
            <a:extLst>
              <a:ext uri="{FF2B5EF4-FFF2-40B4-BE49-F238E27FC236}">
                <a16:creationId xmlns:a16="http://schemas.microsoft.com/office/drawing/2014/main" id="{D00BDE2E-3917-4810-B8E3-B4757ABE8773}"/>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801810"/>
            <a:ext cx="3810000" cy="3074989"/>
          </a:xfrm>
        </p:spPr>
      </p:pic>
      <p:pic>
        <p:nvPicPr>
          <p:cNvPr id="11" name="Content Placeholder 10">
            <a:extLst>
              <a:ext uri="{FF2B5EF4-FFF2-40B4-BE49-F238E27FC236}">
                <a16:creationId xmlns:a16="http://schemas.microsoft.com/office/drawing/2014/main" id="{7CBD1FE9-45EE-4DA9-89CB-9E53C2A54F5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43400" y="1801811"/>
            <a:ext cx="4040188" cy="3074989"/>
          </a:xfrm>
        </p:spPr>
      </p:pic>
    </p:spTree>
    <p:extLst>
      <p:ext uri="{BB962C8B-B14F-4D97-AF65-F5344CB8AC3E}">
        <p14:creationId xmlns:p14="http://schemas.microsoft.com/office/powerpoint/2010/main" val="334732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25963"/>
          </a:xfrm>
        </p:spPr>
        <p:txBody>
          <a:bodyPr>
            <a:normAutofit/>
          </a:bodyPr>
          <a:lstStyle/>
          <a:p>
            <a:r>
              <a:rPr lang="en-US" sz="2400" dirty="0">
                <a:latin typeface="Perpetua" panose="02020502060401020303" pitchFamily="18" charset="0"/>
              </a:rPr>
              <a:t>An extensive group of states or countries under a single supreme authority, formerly especially an emperor or empress. Empires grow and prosper through military and economic conquering. European nations grew their empires from 1492-1914. Here is what the world looked like in 1914: </a:t>
            </a:r>
          </a:p>
          <a:p>
            <a:endParaRPr lang="en-US" sz="2400" dirty="0">
              <a:latin typeface="Perpetua" panose="02020502060401020303" pitchFamily="18" charset="0"/>
            </a:endParaRP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Empire</a:t>
            </a: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581400"/>
            <a:ext cx="5486400" cy="2209800"/>
          </a:xfrm>
          <a:prstGeom prst="rect">
            <a:avLst/>
          </a:prstGeom>
        </p:spPr>
      </p:pic>
    </p:spTree>
    <p:extLst>
      <p:ext uri="{BB962C8B-B14F-4D97-AF65-F5344CB8AC3E}">
        <p14:creationId xmlns:p14="http://schemas.microsoft.com/office/powerpoint/2010/main" val="18781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marL="109728" indent="0">
              <a:buNone/>
            </a:pPr>
            <a:endParaRPr lang="en-US" sz="2400" dirty="0"/>
          </a:p>
          <a:p>
            <a:r>
              <a:rPr lang="en-US" sz="2400" dirty="0">
                <a:latin typeface="Perpetua" panose="02020502060401020303" pitchFamily="18" charset="0"/>
              </a:rPr>
              <a:t>Existed primarily between the 14</a:t>
            </a:r>
            <a:r>
              <a:rPr lang="en-US" sz="2400" baseline="30000" dirty="0">
                <a:latin typeface="Perpetua" panose="02020502060401020303" pitchFamily="18" charset="0"/>
              </a:rPr>
              <a:t>th</a:t>
            </a:r>
            <a:r>
              <a:rPr lang="en-US" sz="2400" dirty="0">
                <a:latin typeface="Perpetua" panose="02020502060401020303" pitchFamily="18" charset="0"/>
              </a:rPr>
              <a:t> and 17</a:t>
            </a:r>
            <a:r>
              <a:rPr lang="en-US" sz="2400" baseline="30000" dirty="0">
                <a:latin typeface="Perpetua" panose="02020502060401020303" pitchFamily="18" charset="0"/>
              </a:rPr>
              <a:t>th</a:t>
            </a:r>
            <a:r>
              <a:rPr lang="en-US" sz="2400" dirty="0">
                <a:latin typeface="Perpetua" panose="02020502060401020303" pitchFamily="18" charset="0"/>
              </a:rPr>
              <a:t> century.</a:t>
            </a:r>
          </a:p>
          <a:p>
            <a:r>
              <a:rPr lang="en-US" dirty="0">
                <a:latin typeface="Perpetua" panose="02020502060401020303" pitchFamily="18" charset="0"/>
              </a:rPr>
              <a:t>These six empires ended the Era of Hemispheric Interactions and resulted in expansion at the end of a firearm. These were the Islamic empires of the Ottoman, Safavid and Mughal, the Chinese Ming Dynasty and the empires of Russia, Europe.  </a:t>
            </a:r>
          </a:p>
          <a:p>
            <a:pPr marL="109728" indent="0">
              <a:buNone/>
            </a:pPr>
            <a:endParaRPr lang="en-US" dirty="0">
              <a:latin typeface="Perpetua" panose="02020502060401020303" pitchFamily="18" charset="0"/>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Gunpowder Empires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581400"/>
            <a:ext cx="3505200" cy="3048000"/>
          </a:xfrm>
          <a:prstGeom prst="rect">
            <a:avLst/>
          </a:prstGeom>
        </p:spPr>
      </p:pic>
      <p:pic>
        <p:nvPicPr>
          <p:cNvPr id="6" name="Picture 5">
            <a:extLst>
              <a:ext uri="{FF2B5EF4-FFF2-40B4-BE49-F238E27FC236}">
                <a16:creationId xmlns:a16="http://schemas.microsoft.com/office/drawing/2014/main" id="{E48E5219-9244-4DE8-859B-319D9BDB0C2C}"/>
              </a:ext>
            </a:extLst>
          </p:cNvPr>
          <p:cNvPicPr>
            <a:picLocks noChangeAspect="1"/>
          </p:cNvPicPr>
          <p:nvPr/>
        </p:nvPicPr>
        <p:blipFill rotWithShape="1">
          <a:blip r:embed="rId3">
            <a:extLst>
              <a:ext uri="{28A0092B-C50C-407E-A947-70E740481C1C}">
                <a14:useLocalDpi xmlns:a14="http://schemas.microsoft.com/office/drawing/2010/main" val="0"/>
              </a:ext>
            </a:extLst>
          </a:blip>
          <a:srcRect b="33333"/>
          <a:stretch/>
        </p:blipFill>
        <p:spPr>
          <a:xfrm>
            <a:off x="4800600" y="3581400"/>
            <a:ext cx="3228975" cy="1752600"/>
          </a:xfrm>
          <a:prstGeom prst="rect">
            <a:avLst/>
          </a:prstGeom>
        </p:spPr>
      </p:pic>
    </p:spTree>
    <p:extLst>
      <p:ext uri="{BB962C8B-B14F-4D97-AF65-F5344CB8AC3E}">
        <p14:creationId xmlns:p14="http://schemas.microsoft.com/office/powerpoint/2010/main" val="17025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4C7B-C3ED-4A0B-9939-76C01CCEEF49}"/>
              </a:ext>
            </a:extLst>
          </p:cNvPr>
          <p:cNvSpPr>
            <a:spLocks noGrp="1"/>
          </p:cNvSpPr>
          <p:nvPr>
            <p:ph type="title"/>
          </p:nvPr>
        </p:nvSpPr>
        <p:spPr/>
        <p:txBody>
          <a:bodyPr>
            <a:normAutofit fontScale="90000"/>
          </a:bodyPr>
          <a:lstStyle/>
          <a:p>
            <a:r>
              <a:rPr lang="en-US"/>
              <a:t>A framework to what lies ahead…..</a:t>
            </a:r>
          </a:p>
        </p:txBody>
      </p:sp>
      <p:sp>
        <p:nvSpPr>
          <p:cNvPr id="3" name="Text Placeholder 2">
            <a:extLst>
              <a:ext uri="{FF2B5EF4-FFF2-40B4-BE49-F238E27FC236}">
                <a16:creationId xmlns:a16="http://schemas.microsoft.com/office/drawing/2014/main" id="{7525BFEC-D48A-483E-AB6A-E60A7C6BCB3B}"/>
              </a:ext>
            </a:extLst>
          </p:cNvPr>
          <p:cNvSpPr>
            <a:spLocks noGrp="1"/>
          </p:cNvSpPr>
          <p:nvPr>
            <p:ph type="body" idx="1"/>
          </p:nvPr>
        </p:nvSpPr>
        <p:spPr/>
        <p:txBody>
          <a:bodyPr>
            <a:normAutofit fontScale="85000" lnSpcReduction="10000"/>
          </a:bodyPr>
          <a:lstStyle/>
          <a:p>
            <a:r>
              <a:rPr lang="en-US"/>
              <a:t>October 12, 1492- The date that changed everything. </a:t>
            </a:r>
          </a:p>
        </p:txBody>
      </p:sp>
      <p:sp>
        <p:nvSpPr>
          <p:cNvPr id="4" name="Text Placeholder 3">
            <a:extLst>
              <a:ext uri="{FF2B5EF4-FFF2-40B4-BE49-F238E27FC236}">
                <a16:creationId xmlns:a16="http://schemas.microsoft.com/office/drawing/2014/main" id="{8C127AFD-DFF4-4E9A-BC8F-91EBF2E3D153}"/>
              </a:ext>
            </a:extLst>
          </p:cNvPr>
          <p:cNvSpPr>
            <a:spLocks noGrp="1"/>
          </p:cNvSpPr>
          <p:nvPr>
            <p:ph type="body" sz="half" idx="3"/>
          </p:nvPr>
        </p:nvSpPr>
        <p:spPr/>
        <p:txBody>
          <a:bodyPr>
            <a:normAutofit fontScale="85000" lnSpcReduction="10000"/>
          </a:bodyPr>
          <a:lstStyle/>
          <a:p>
            <a:r>
              <a:rPr lang="en-US"/>
              <a:t>First global age. </a:t>
            </a:r>
          </a:p>
        </p:txBody>
      </p:sp>
      <p:pic>
        <p:nvPicPr>
          <p:cNvPr id="10" name="Content Placeholder 9">
            <a:extLst>
              <a:ext uri="{FF2B5EF4-FFF2-40B4-BE49-F238E27FC236}">
                <a16:creationId xmlns:a16="http://schemas.microsoft.com/office/drawing/2014/main" id="{581AD50D-AFF5-4D57-A187-5FC765446093}"/>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729580"/>
            <a:ext cx="4040188" cy="3299620"/>
          </a:xfrm>
        </p:spPr>
      </p:pic>
      <p:pic>
        <p:nvPicPr>
          <p:cNvPr id="8" name="Content Placeholder 7">
            <a:extLst>
              <a:ext uri="{FF2B5EF4-FFF2-40B4-BE49-F238E27FC236}">
                <a16:creationId xmlns:a16="http://schemas.microsoft.com/office/drawing/2014/main" id="{B172923D-E94A-4501-85CE-6F491D8079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97388" y="1729580"/>
            <a:ext cx="4189412" cy="3299620"/>
          </a:xfrm>
        </p:spPr>
      </p:pic>
    </p:spTree>
    <p:extLst>
      <p:ext uri="{BB962C8B-B14F-4D97-AF65-F5344CB8AC3E}">
        <p14:creationId xmlns:p14="http://schemas.microsoft.com/office/powerpoint/2010/main" val="175002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Perpetua" panose="02020502060401020303" pitchFamily="18" charset="0"/>
              </a:rPr>
              <a:t>A political theory holding that </a:t>
            </a:r>
            <a:r>
              <a:rPr lang="en-US" sz="2400" u="sng" dirty="0">
                <a:latin typeface="Perpetua" panose="02020502060401020303" pitchFamily="18" charset="0"/>
              </a:rPr>
              <a:t>all</a:t>
            </a:r>
            <a:r>
              <a:rPr lang="en-US" sz="2400" dirty="0">
                <a:latin typeface="Perpetua" panose="02020502060401020303" pitchFamily="18" charset="0"/>
              </a:rPr>
              <a:t> power should be vested in </a:t>
            </a:r>
            <a:r>
              <a:rPr lang="en-US" sz="2400" u="sng" dirty="0">
                <a:latin typeface="Perpetua" panose="02020502060401020303" pitchFamily="18" charset="0"/>
              </a:rPr>
              <a:t>one</a:t>
            </a:r>
            <a:r>
              <a:rPr lang="en-US" sz="2400" dirty="0">
                <a:latin typeface="Perpetua" panose="02020502060401020303" pitchFamily="18" charset="0"/>
              </a:rPr>
              <a:t> ruler or other authority. Kings and Queens believed they had </a:t>
            </a:r>
            <a:r>
              <a:rPr lang="en-US" sz="2400" u="sng" dirty="0">
                <a:latin typeface="Perpetua" panose="02020502060401020303" pitchFamily="18" charset="0"/>
              </a:rPr>
              <a:t>complete</a:t>
            </a:r>
            <a:r>
              <a:rPr lang="en-US" sz="2400" dirty="0">
                <a:latin typeface="Perpetua" panose="02020502060401020303" pitchFamily="18" charset="0"/>
              </a:rPr>
              <a:t> control over government and the lives of their people</a:t>
            </a:r>
          </a:p>
          <a:p>
            <a:pPr marL="109728" indent="0">
              <a:buNone/>
            </a:pPr>
            <a:endParaRPr lang="en-US" sz="2400" dirty="0">
              <a:latin typeface="Perpetua" panose="02020502060401020303" pitchFamily="18" charset="0"/>
            </a:endParaRPr>
          </a:p>
          <a:p>
            <a:r>
              <a:rPr lang="en-US" sz="2400" dirty="0">
                <a:latin typeface="Perpetua" panose="02020502060401020303" pitchFamily="18" charset="0"/>
              </a:rPr>
              <a:t>The most widespread political system in use in Europe and parts of 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a:latin typeface="Perpetua" panose="02020502060401020303" pitchFamily="18" charset="0"/>
              </a:rPr>
              <a:t>ABSOULTISM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114800"/>
            <a:ext cx="4495800" cy="1892491"/>
          </a:xfrm>
          <a:prstGeom prst="rect">
            <a:avLst/>
          </a:prstGeom>
        </p:spPr>
      </p:pic>
    </p:spTree>
    <p:extLst>
      <p:ext uri="{BB962C8B-B14F-4D97-AF65-F5344CB8AC3E}">
        <p14:creationId xmlns:p14="http://schemas.microsoft.com/office/powerpoint/2010/main" val="226771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The philosophical justification that monarchial rule comes from God’s will. Allows leaders to essentially do what they want. </a:t>
            </a:r>
          </a:p>
        </p:txBody>
      </p:sp>
      <p:sp>
        <p:nvSpPr>
          <p:cNvPr id="3" name="Title 2"/>
          <p:cNvSpPr>
            <a:spLocks noGrp="1"/>
          </p:cNvSpPr>
          <p:nvPr>
            <p:ph type="title"/>
          </p:nvPr>
        </p:nvSpPr>
        <p:spPr>
          <a:xfrm>
            <a:off x="533400" y="228600"/>
            <a:ext cx="8229600" cy="1143000"/>
          </a:xfrm>
        </p:spPr>
        <p:txBody>
          <a:bodyPr>
            <a:normAutofit/>
          </a:bodyPr>
          <a:lstStyle/>
          <a:p>
            <a:r>
              <a:rPr lang="en-US" dirty="0">
                <a:latin typeface="Perpetua" panose="02020502060401020303" pitchFamily="18" charset="0"/>
              </a:rPr>
              <a:t>Divine Rights of Kings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5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A European intellectual movement of the late 17th and 18th centuries emphasizing </a:t>
            </a:r>
            <a:r>
              <a:rPr lang="en-US" sz="2400" b="1" u="sng" dirty="0">
                <a:latin typeface="Perpetua" panose="02020502060401020303" pitchFamily="18" charset="0"/>
              </a:rPr>
              <a:t>reason</a:t>
            </a:r>
            <a:r>
              <a:rPr lang="en-US" sz="2400" dirty="0">
                <a:latin typeface="Perpetua" panose="02020502060401020303" pitchFamily="18" charset="0"/>
              </a:rPr>
              <a:t> and </a:t>
            </a:r>
            <a:r>
              <a:rPr lang="en-US" sz="2400" b="1" u="sng" dirty="0">
                <a:latin typeface="Perpetua" panose="02020502060401020303" pitchFamily="18" charset="0"/>
              </a:rPr>
              <a:t>individualism</a:t>
            </a:r>
            <a:r>
              <a:rPr lang="en-US" sz="2400" dirty="0">
                <a:latin typeface="Perpetua" panose="02020502060401020303" pitchFamily="18" charset="0"/>
              </a:rPr>
              <a:t> rather than tradition.</a:t>
            </a:r>
          </a:p>
          <a:p>
            <a:r>
              <a:rPr lang="en-US" sz="2400" dirty="0">
                <a:latin typeface="Perpetua" panose="02020502060401020303" pitchFamily="18" charset="0"/>
              </a:rPr>
              <a:t>It was fueled by free-thinkers and philosophers and still has tremendous influence on modern education and government. </a:t>
            </a: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The European Enlightenment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24200"/>
            <a:ext cx="3352800" cy="2794381"/>
          </a:xfrm>
          <a:prstGeom prst="rect">
            <a:avLst/>
          </a:prstGeom>
        </p:spPr>
      </p:pic>
      <p:pic>
        <p:nvPicPr>
          <p:cNvPr id="6" name="Picture 5">
            <a:extLst>
              <a:ext uri="{FF2B5EF4-FFF2-40B4-BE49-F238E27FC236}">
                <a16:creationId xmlns:a16="http://schemas.microsoft.com/office/drawing/2014/main" id="{C0D4FA7F-DF50-4036-B51D-D0A6D234A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124200"/>
            <a:ext cx="2438400" cy="3459162"/>
          </a:xfrm>
          <a:prstGeom prst="rect">
            <a:avLst/>
          </a:prstGeom>
        </p:spPr>
      </p:pic>
      <p:pic>
        <p:nvPicPr>
          <p:cNvPr id="8" name="Picture 7">
            <a:extLst>
              <a:ext uri="{FF2B5EF4-FFF2-40B4-BE49-F238E27FC236}">
                <a16:creationId xmlns:a16="http://schemas.microsoft.com/office/drawing/2014/main" id="{1026FE66-067A-47B4-8736-14656D8C95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3112416"/>
            <a:ext cx="2285999" cy="3429000"/>
          </a:xfrm>
          <a:prstGeom prst="rect">
            <a:avLst/>
          </a:prstGeom>
        </p:spPr>
      </p:pic>
    </p:spTree>
    <p:extLst>
      <p:ext uri="{BB962C8B-B14F-4D97-AF65-F5344CB8AC3E}">
        <p14:creationId xmlns:p14="http://schemas.microsoft.com/office/powerpoint/2010/main" val="154819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a:r>
            <a:r>
              <a:rPr lang="en-US" sz="2400" dirty="0">
                <a:latin typeface="Perpetua" panose="02020502060401020303" pitchFamily="18" charset="0"/>
              </a:rPr>
              <a:t>The European Miracle”, a term coined by Eric Jones refers to the sudden rise of Europe during the late Middle Ages. </a:t>
            </a:r>
          </a:p>
          <a:p>
            <a:pPr marL="109728" indent="0">
              <a:buNone/>
            </a:pPr>
            <a:r>
              <a:rPr lang="en-US" sz="2400" dirty="0">
                <a:latin typeface="Perpetua" panose="02020502060401020303" pitchFamily="18" charset="0"/>
              </a:rPr>
              <a:t> </a:t>
            </a:r>
          </a:p>
          <a:p>
            <a:r>
              <a:rPr lang="en-US" sz="2400" b="1" dirty="0">
                <a:latin typeface="Perpetua" panose="02020502060401020303" pitchFamily="18" charset="0"/>
              </a:rPr>
              <a:t>REFORMATION + RENAISSANCE + SCIENTIFIC REVOLUTION + ENGLIGHTENMENT + AGE OF DISCOVERY= EUROPEAN MIRACLE. </a:t>
            </a:r>
            <a:endParaRPr lang="en-US" sz="2400" i="1" dirty="0">
              <a:latin typeface="Perpetua" panose="02020502060401020303" pitchFamily="18" charset="0"/>
            </a:endParaRPr>
          </a:p>
          <a:p>
            <a:r>
              <a:rPr lang="en-US" sz="2400" b="1" i="1" dirty="0">
                <a:latin typeface="Perpetua" panose="02020502060401020303" pitchFamily="18" charset="0"/>
              </a:rPr>
              <a:t>Europe went from poor, ignorant, and </a:t>
            </a:r>
          </a:p>
          <a:p>
            <a:pPr marL="109728" indent="0">
              <a:buNone/>
            </a:pPr>
            <a:r>
              <a:rPr lang="en-US" sz="2400" b="1" i="1" dirty="0">
                <a:latin typeface="Perpetua" panose="02020502060401020303" pitchFamily="18" charset="0"/>
              </a:rPr>
              <a:t>backwater to having world hegemony in a </a:t>
            </a:r>
          </a:p>
          <a:p>
            <a:pPr marL="109728" indent="0">
              <a:buNone/>
            </a:pPr>
            <a:r>
              <a:rPr lang="en-US" sz="2400" b="1" i="1" dirty="0">
                <a:latin typeface="Perpetua" panose="02020502060401020303" pitchFamily="18" charset="0"/>
              </a:rPr>
              <a:t>short time. </a:t>
            </a:r>
          </a:p>
          <a:p>
            <a:endParaRPr lang="en-US" dirty="0"/>
          </a:p>
        </p:txBody>
      </p:sp>
      <p:sp>
        <p:nvSpPr>
          <p:cNvPr id="3" name="Title 2"/>
          <p:cNvSpPr>
            <a:spLocks noGrp="1"/>
          </p:cNvSpPr>
          <p:nvPr>
            <p:ph type="title"/>
          </p:nvPr>
        </p:nvSpPr>
        <p:spPr/>
        <p:txBody>
          <a:bodyPr/>
          <a:lstStyle/>
          <a:p>
            <a:r>
              <a:rPr lang="en-US" dirty="0">
                <a:latin typeface="Perpetua" panose="02020502060401020303" pitchFamily="18" charset="0"/>
              </a:rPr>
              <a:t>European Miracle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3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Perpetua" panose="02020502060401020303" pitchFamily="18" charset="0"/>
              </a:rPr>
              <a:t>A sovereign state whose citizens or subjects are relatively homogeneous in factors such as language or common descent.</a:t>
            </a:r>
          </a:p>
          <a:p>
            <a:r>
              <a:rPr lang="en-US" sz="2400" dirty="0">
                <a:latin typeface="Perpetua" panose="02020502060401020303" pitchFamily="18" charset="0"/>
              </a:rPr>
              <a:t>In other words, the modern idea of being a citizen of a country….not a kingdom, dynasty, empire, fiefdom, etc. that we’ve seen in the ancient world.</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Nation-state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338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33800"/>
            <a:ext cx="3276600" cy="2337180"/>
          </a:xfrm>
          <a:prstGeom prst="rect">
            <a:avLst/>
          </a:prstGeom>
        </p:spPr>
      </p:pic>
    </p:spTree>
    <p:extLst>
      <p:ext uri="{BB962C8B-B14F-4D97-AF65-F5344CB8AC3E}">
        <p14:creationId xmlns:p14="http://schemas.microsoft.com/office/powerpoint/2010/main" val="26177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229600" cy="5059363"/>
          </a:xfrm>
        </p:spPr>
        <p:txBody>
          <a:bodyPr>
            <a:normAutofit/>
          </a:bodyPr>
          <a:lstStyle/>
          <a:p>
            <a:r>
              <a:rPr lang="en-US" sz="2400" dirty="0">
                <a:latin typeface="Perpetua" panose="02020502060401020303" pitchFamily="18" charset="0"/>
              </a:rPr>
              <a:t>A 16th-century movement for the reform of abuses in the Roman Catholic Church ending in the establishment of the Reformed and Protestant Churches</a:t>
            </a:r>
          </a:p>
          <a:p>
            <a:r>
              <a:rPr lang="en-US" sz="2400" dirty="0">
                <a:latin typeface="Perpetua" panose="02020502060401020303" pitchFamily="18" charset="0"/>
              </a:rPr>
              <a:t>Resulted in significant increases in </a:t>
            </a:r>
            <a:r>
              <a:rPr lang="en-US" sz="2400" b="1" u="sng" dirty="0">
                <a:solidFill>
                  <a:srgbClr val="FF0000"/>
                </a:solidFill>
                <a:latin typeface="Perpetua" panose="02020502060401020303" pitchFamily="18" charset="0"/>
              </a:rPr>
              <a:t>literacy</a:t>
            </a:r>
            <a:r>
              <a:rPr lang="en-US" sz="2400" dirty="0">
                <a:latin typeface="Perpetua" panose="02020502060401020303" pitchFamily="18" charset="0"/>
              </a:rPr>
              <a:t> in Europe due to Luther’s promoting reading the bible in the vernacular, not Latin. </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a:xfrm>
            <a:off x="457200" y="381000"/>
            <a:ext cx="8229600" cy="1143000"/>
          </a:xfrm>
        </p:spPr>
        <p:txBody>
          <a:bodyPr>
            <a:normAutofit/>
          </a:bodyPr>
          <a:lstStyle/>
          <a:p>
            <a:r>
              <a:rPr lang="en-US" dirty="0">
                <a:latin typeface="Perpetua" panose="02020502060401020303" pitchFamily="18" charset="0"/>
              </a:rPr>
              <a:t>Protestant Reformation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05200"/>
            <a:ext cx="3505200" cy="2362200"/>
          </a:xfrm>
          <a:prstGeom prst="rect">
            <a:avLst/>
          </a:prstGeom>
        </p:spPr>
      </p:pic>
      <p:pic>
        <p:nvPicPr>
          <p:cNvPr id="6" name="Picture 5">
            <a:extLst>
              <a:ext uri="{FF2B5EF4-FFF2-40B4-BE49-F238E27FC236}">
                <a16:creationId xmlns:a16="http://schemas.microsoft.com/office/drawing/2014/main" id="{12634DA8-1DD6-4457-A185-DB746845B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948" y="3352800"/>
            <a:ext cx="3869652" cy="3299071"/>
          </a:xfrm>
          <a:prstGeom prst="rect">
            <a:avLst/>
          </a:prstGeom>
        </p:spPr>
      </p:pic>
    </p:spTree>
    <p:extLst>
      <p:ext uri="{BB962C8B-B14F-4D97-AF65-F5344CB8AC3E}">
        <p14:creationId xmlns:p14="http://schemas.microsoft.com/office/powerpoint/2010/main" val="149939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249</TotalTime>
  <Words>795</Words>
  <Application>Microsoft Office PowerPoint</Application>
  <PresentationFormat>On-screen Show (4:3)</PresentationFormat>
  <Paragraphs>76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Lucida Sans Unicode</vt:lpstr>
      <vt:lpstr>Perpetua</vt:lpstr>
      <vt:lpstr>Verdana</vt:lpstr>
      <vt:lpstr>Wingdings 2</vt:lpstr>
      <vt:lpstr>Wingdings 3</vt:lpstr>
      <vt:lpstr>Concourse</vt:lpstr>
      <vt:lpstr>Day 78: Intro to Unit III, The Emergence of the First Global Age, 15th-18th Centuries</vt:lpstr>
      <vt:lpstr>A step back…..</vt:lpstr>
      <vt:lpstr>A framework to what lies ahead…..</vt:lpstr>
      <vt:lpstr>ABSOULTISM</vt:lpstr>
      <vt:lpstr>Divine Rights of Kings</vt:lpstr>
      <vt:lpstr>The European Enlightenment</vt:lpstr>
      <vt:lpstr>European Miracle</vt:lpstr>
      <vt:lpstr>Nation-state</vt:lpstr>
      <vt:lpstr>Protestant Reformation</vt:lpstr>
      <vt:lpstr>Renaissance</vt:lpstr>
      <vt:lpstr>Renaissance Also gave us…</vt:lpstr>
      <vt:lpstr>Revolution</vt:lpstr>
      <vt:lpstr>Scientific Revolution </vt:lpstr>
      <vt:lpstr>Capitalism</vt:lpstr>
      <vt:lpstr>Coerced Labor</vt:lpstr>
      <vt:lpstr>Columbian Exchange</vt:lpstr>
      <vt:lpstr>Great Dying</vt:lpstr>
      <vt:lpstr>Global Interdependence</vt:lpstr>
      <vt:lpstr>Mercantilism </vt:lpstr>
      <vt:lpstr>Empire </vt:lpstr>
      <vt:lpstr>Gunpowder Empires</vt:lpstr>
    </vt:vector>
  </TitlesOfParts>
  <Company>Clarenceville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Concepts</dc:title>
  <dc:creator>Clarenceville User</dc:creator>
  <cp:lastModifiedBy>Anthony Salciccioli</cp:lastModifiedBy>
  <cp:revision>39</cp:revision>
  <dcterms:created xsi:type="dcterms:W3CDTF">2013-09-16T18:16:45Z</dcterms:created>
  <dcterms:modified xsi:type="dcterms:W3CDTF">2018-01-10T18:35:05Z</dcterms:modified>
</cp:coreProperties>
</file>