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BADB"/>
    <a:srgbClr val="1C67BB"/>
    <a:srgbClr val="0304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71" d="100"/>
          <a:sy n="71" d="100"/>
        </p:scale>
        <p:origin x="-9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7C036-DAEA-4549-AFD0-EF32239BCB99}" type="datetimeFigureOut">
              <a:rPr lang="en-US" smtClean="0"/>
              <a:pPr/>
              <a:t>12/17/2014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14A8D0-CAF3-493D-99DF-89FCF1FEF3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038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a reminder to the warrantless searches that police/govt. officials can perform….border, emergency, administration, consent, hot pursuit, etc.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4A8D0-CAF3-493D-99DF-89FCF1FEF34D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025CB4-3029-4D9F-8C71-2989F7446D8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182AD-ED8B-4BC3-A116-2BD5C951BA2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CBF349-1434-4092-9B84-68117940358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13E2A-3D10-4F0D-9ED5-15EB7A8C7CD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2632E2-5B34-4228-BCC0-7AB5118873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24EED-86AD-4735-BDD9-4BE6506F2FA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33488-66FD-4A03-A537-4A34ABCA251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9E2769-D415-482E-84B8-1103EDF5722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5D8740-7B52-45BE-8734-CEBDDB06E35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82796-62DC-40B2-9EF0-FEC661BE1AF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81260D44-34BD-425F-9FC4-FA93FDA51954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2133600"/>
          </a:xfrm>
        </p:spPr>
        <p:txBody>
          <a:bodyPr/>
          <a:lstStyle/>
          <a:p>
            <a:r>
              <a:rPr lang="en-US" sz="3200" i="1" dirty="0" smtClean="0"/>
              <a:t>“</a:t>
            </a:r>
            <a:r>
              <a:rPr lang="en-US" sz="3200" i="1" dirty="0" smtClean="0">
                <a:latin typeface="Copperplate Gothic Bold" pitchFamily="34" charset="0"/>
              </a:rPr>
              <a:t>Too many people expect wonders from democracy, when the most wonderful thing of all is just having it” </a:t>
            </a:r>
            <a:br>
              <a:rPr lang="en-US" sz="3200" i="1" dirty="0" smtClean="0">
                <a:latin typeface="Copperplate Gothic Bold" pitchFamily="34" charset="0"/>
              </a:rPr>
            </a:br>
            <a:r>
              <a:rPr lang="en-US" sz="3200" i="1" dirty="0" smtClean="0">
                <a:latin typeface="Copperplate Gothic Bold" pitchFamily="34" charset="0"/>
              </a:rPr>
              <a:t>-Walter Winchell</a:t>
            </a:r>
            <a:endParaRPr lang="en-US" sz="3200" i="1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dirty="0" smtClean="0">
                <a:latin typeface="Cooper Black" pitchFamily="18" charset="0"/>
              </a:rPr>
              <a:t>The United States Constitution</a:t>
            </a:r>
          </a:p>
          <a:p>
            <a:endParaRPr lang="en-US" sz="4000" dirty="0" smtClean="0">
              <a:latin typeface="Cooper Black" pitchFamily="18" charset="0"/>
            </a:endParaRPr>
          </a:p>
          <a:p>
            <a:endParaRPr lang="en-US" sz="4000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Copperplate Gothic Bold" pitchFamily="34" charset="0"/>
              </a:rPr>
              <a:t>second amendment</a:t>
            </a:r>
            <a:endParaRPr lang="en-US" sz="5400" dirty="0">
              <a:latin typeface="Copperplate Gothic Bold" pitchFamily="34" charset="0"/>
            </a:endParaRPr>
          </a:p>
        </p:txBody>
      </p:sp>
      <p:pic>
        <p:nvPicPr>
          <p:cNvPr id="4" name="Content Placeholder 3" descr="anti gu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1" y="2057401"/>
            <a:ext cx="2666999" cy="1905000"/>
          </a:xfrm>
        </p:spPr>
      </p:pic>
      <p:pic>
        <p:nvPicPr>
          <p:cNvPr id="5" name="Picture 4" descr="gu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81450" y="2057400"/>
            <a:ext cx="2571750" cy="1905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9600" y="4800600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latin typeface="Cooper Black" pitchFamily="18" charset="0"/>
              </a:rPr>
              <a:t>A well regulated Militia, being necessary to the security of a free State, the right of the people to keep and bear Arms, shall not be infringed.</a:t>
            </a:r>
            <a:endParaRPr lang="en-US" sz="2800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>
                <a:latin typeface="Copperplate Gothic Bold" pitchFamily="34" charset="0"/>
              </a:rPr>
              <a:t>Third amendment</a:t>
            </a:r>
            <a:endParaRPr lang="en-US" sz="6000" dirty="0">
              <a:latin typeface="Copperplate Gothic Bold" pitchFamily="34" charset="0"/>
            </a:endParaRPr>
          </a:p>
        </p:txBody>
      </p:sp>
      <p:pic>
        <p:nvPicPr>
          <p:cNvPr id="4" name="Content Placeholder 3" descr="massacre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981200"/>
            <a:ext cx="5562600" cy="4114800"/>
          </a:xfrm>
        </p:spPr>
      </p:pic>
      <p:sp>
        <p:nvSpPr>
          <p:cNvPr id="5" name="TextBox 4"/>
          <p:cNvSpPr txBox="1"/>
          <p:nvPr/>
        </p:nvSpPr>
        <p:spPr>
          <a:xfrm>
            <a:off x="6172200" y="1981200"/>
            <a:ext cx="23969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oper Black" pitchFamily="18" charset="0"/>
              </a:rPr>
              <a:t>THEY WERE</a:t>
            </a:r>
          </a:p>
          <a:p>
            <a:r>
              <a:rPr lang="en-US" dirty="0" smtClean="0">
                <a:latin typeface="Cooper Black" pitchFamily="18" charset="0"/>
              </a:rPr>
              <a:t>SHOOTING AT US, SO THESE LIMEY REDCOATS CERTAINLY ARE NOT GOING TO SPEND THE NIGHT!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Copperplate Gothic Bold" pitchFamily="34" charset="0"/>
              </a:rPr>
              <a:t>FOURTH AMENDMENT</a:t>
            </a:r>
            <a:endParaRPr lang="en-US" sz="4800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i="1" dirty="0" smtClean="0">
                <a:latin typeface="Cooper Black" pitchFamily="18" charset="0"/>
              </a:rPr>
              <a:t>Note: These are the searches that don’t conflict with the 4</a:t>
            </a:r>
            <a:r>
              <a:rPr lang="en-US" sz="2000" i="1" baseline="30000" dirty="0" smtClean="0">
                <a:latin typeface="Cooper Black" pitchFamily="18" charset="0"/>
              </a:rPr>
              <a:t>th</a:t>
            </a:r>
            <a:r>
              <a:rPr lang="en-US" sz="2000" i="1" dirty="0" smtClean="0">
                <a:latin typeface="Cooper Black" pitchFamily="18" charset="0"/>
              </a:rPr>
              <a:t> Amendment- </a:t>
            </a:r>
            <a:endParaRPr lang="en-US" sz="2000" i="1" dirty="0" smtClean="0">
              <a:latin typeface="Cooper Black" pitchFamily="18" charset="0"/>
            </a:endParaRPr>
          </a:p>
          <a:p>
            <a:pPr>
              <a:buNone/>
            </a:pPr>
            <a:endParaRPr lang="en-US" sz="2000" i="1" dirty="0">
              <a:latin typeface="Cooper Black" pitchFamily="18" charset="0"/>
            </a:endParaRPr>
          </a:p>
          <a:p>
            <a:pPr>
              <a:buNone/>
            </a:pPr>
            <a:r>
              <a:rPr lang="en-US" sz="4800" dirty="0" smtClean="0">
                <a:latin typeface="Cooper Black" pitchFamily="18" charset="0"/>
              </a:rPr>
              <a:t>B </a:t>
            </a:r>
            <a:r>
              <a:rPr lang="en-US" sz="4800" dirty="0" smtClean="0">
                <a:latin typeface="Cooper Black" pitchFamily="18" charset="0"/>
              </a:rPr>
              <a:t>E A C H </a:t>
            </a:r>
            <a:r>
              <a:rPr lang="en-US" sz="4800" dirty="0" smtClean="0">
                <a:latin typeface="Cooper Black" pitchFamily="18" charset="0"/>
              </a:rPr>
              <a:t>P </a:t>
            </a:r>
            <a:r>
              <a:rPr lang="en-US" sz="4800" dirty="0" smtClean="0">
                <a:latin typeface="Cooper Black" pitchFamily="18" charset="0"/>
              </a:rPr>
              <a:t>P</a:t>
            </a:r>
            <a:r>
              <a:rPr lang="en-US" sz="4800" dirty="0" smtClean="0">
                <a:latin typeface="Cooper Black" pitchFamily="18" charset="0"/>
              </a:rPr>
              <a:t> I S </a:t>
            </a:r>
            <a:r>
              <a:rPr lang="en-US" sz="4800" dirty="0" smtClean="0">
                <a:latin typeface="Cooper Black" pitchFamily="18" charset="0"/>
              </a:rPr>
              <a:t>S</a:t>
            </a:r>
            <a:r>
              <a:rPr lang="en-US" sz="4800" dirty="0" smtClean="0">
                <a:latin typeface="Cooper Black" pitchFamily="18" charset="0"/>
              </a:rPr>
              <a:t> </a:t>
            </a:r>
            <a:r>
              <a:rPr lang="en-US" sz="4800" dirty="0">
                <a:latin typeface="Cooper Black" pitchFamily="18" charset="0"/>
              </a:rPr>
              <a:t> </a:t>
            </a:r>
            <a:endParaRPr lang="en-US" sz="4800" dirty="0" smtClean="0">
              <a:latin typeface="Cooper Black" pitchFamily="18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Cooper Black" pitchFamily="18" charset="0"/>
              </a:rPr>
              <a:t>Border </a:t>
            </a:r>
            <a:r>
              <a:rPr lang="en-US" sz="1200" dirty="0">
                <a:latin typeface="Cooper Black" pitchFamily="18" charset="0"/>
              </a:rPr>
              <a:t>searchers </a:t>
            </a:r>
            <a:endParaRPr lang="en-US" sz="1200" dirty="0" smtClean="0">
              <a:latin typeface="Cooper Black" pitchFamily="18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Cooper Black" pitchFamily="18" charset="0"/>
              </a:rPr>
              <a:t>Emergency searches </a:t>
            </a:r>
          </a:p>
          <a:p>
            <a:pPr marL="0" indent="0">
              <a:buNone/>
            </a:pPr>
            <a:r>
              <a:rPr lang="en-US" sz="1200" dirty="0" smtClean="0">
                <a:latin typeface="Cooper Black" pitchFamily="18" charset="0"/>
              </a:rPr>
              <a:t>Administrative </a:t>
            </a:r>
            <a:r>
              <a:rPr lang="en-US" sz="1200" dirty="0">
                <a:latin typeface="Cooper Black" pitchFamily="18" charset="0"/>
              </a:rPr>
              <a:t>searches </a:t>
            </a:r>
          </a:p>
          <a:p>
            <a:pPr marL="0" indent="0">
              <a:buNone/>
            </a:pPr>
            <a:r>
              <a:rPr lang="en-US" sz="1200" dirty="0">
                <a:latin typeface="Cooper Black" pitchFamily="18" charset="0"/>
              </a:rPr>
              <a:t>Consent </a:t>
            </a:r>
          </a:p>
          <a:p>
            <a:pPr marL="0" indent="0">
              <a:buNone/>
            </a:pPr>
            <a:r>
              <a:rPr lang="en-US" sz="1200" dirty="0">
                <a:latin typeface="Cooper Black" pitchFamily="18" charset="0"/>
              </a:rPr>
              <a:t>Hot pursuit </a:t>
            </a:r>
          </a:p>
          <a:p>
            <a:pPr marL="0" indent="0">
              <a:buNone/>
            </a:pPr>
            <a:r>
              <a:rPr lang="en-US" sz="1200" dirty="0">
                <a:latin typeface="Cooper Black" pitchFamily="18" charset="0"/>
              </a:rPr>
              <a:t>Plain view </a:t>
            </a:r>
          </a:p>
          <a:p>
            <a:pPr marL="0" indent="0">
              <a:buNone/>
            </a:pPr>
            <a:r>
              <a:rPr lang="en-US" sz="1200" dirty="0">
                <a:latin typeface="Cooper Black" pitchFamily="18" charset="0"/>
              </a:rPr>
              <a:t>P. cause/exigent circumstances </a:t>
            </a:r>
          </a:p>
          <a:p>
            <a:pPr marL="0" indent="0">
              <a:buNone/>
            </a:pPr>
            <a:r>
              <a:rPr lang="en-US" sz="1200" dirty="0">
                <a:latin typeface="Cooper Black" pitchFamily="18" charset="0"/>
              </a:rPr>
              <a:t>Inventory </a:t>
            </a:r>
          </a:p>
          <a:p>
            <a:pPr marL="0" indent="0">
              <a:buNone/>
            </a:pPr>
            <a:r>
              <a:rPr lang="en-US" sz="1200" dirty="0">
                <a:latin typeface="Cooper Black" pitchFamily="18" charset="0"/>
              </a:rPr>
              <a:t>Stop and frisk </a:t>
            </a:r>
          </a:p>
          <a:p>
            <a:pPr marL="0" indent="0">
              <a:buNone/>
            </a:pPr>
            <a:r>
              <a:rPr lang="en-US" sz="1200" dirty="0" smtClean="0">
                <a:latin typeface="Cooper Black" pitchFamily="18" charset="0"/>
              </a:rPr>
              <a:t>Searching </a:t>
            </a:r>
            <a:r>
              <a:rPr lang="en-US" sz="1200" dirty="0">
                <a:latin typeface="Cooper Black" pitchFamily="18" charset="0"/>
              </a:rPr>
              <a:t>incident to arrest</a:t>
            </a:r>
            <a:endParaRPr lang="en-US" sz="7200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Copperplate Gothic Bold" pitchFamily="34" charset="0"/>
              </a:rPr>
              <a:t>Fifth amendment</a:t>
            </a:r>
            <a:endParaRPr lang="en-US" sz="5400" dirty="0">
              <a:latin typeface="Copperplate Gothic Bold" pitchFamily="34" charset="0"/>
            </a:endParaRPr>
          </a:p>
        </p:txBody>
      </p:sp>
      <p:pic>
        <p:nvPicPr>
          <p:cNvPr id="6" name="Content Placeholder 5" descr="CON231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2133600"/>
            <a:ext cx="3886200" cy="2410968"/>
          </a:xfrm>
        </p:spPr>
      </p:pic>
      <p:sp>
        <p:nvSpPr>
          <p:cNvPr id="8" name="TextBox 7"/>
          <p:cNvSpPr txBox="1"/>
          <p:nvPr/>
        </p:nvSpPr>
        <p:spPr>
          <a:xfrm>
            <a:off x="4876801" y="2133600"/>
            <a:ext cx="42672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 smtClean="0">
                <a:latin typeface="Cooper Black" pitchFamily="18" charset="0"/>
              </a:rPr>
              <a:t>GRAND JURY</a:t>
            </a:r>
          </a:p>
          <a:p>
            <a:pPr>
              <a:buFont typeface="Arial" charset="0"/>
              <a:buChar char="•"/>
            </a:pPr>
            <a:r>
              <a:rPr lang="en-US" dirty="0" smtClean="0">
                <a:latin typeface="Cooper Black" pitchFamily="18" charset="0"/>
              </a:rPr>
              <a:t>DOUBLE JEOPARDY</a:t>
            </a:r>
          </a:p>
          <a:p>
            <a:pPr>
              <a:buFont typeface="Arial" charset="0"/>
              <a:buChar char="•"/>
            </a:pPr>
            <a:r>
              <a:rPr lang="en-US" dirty="0" smtClean="0">
                <a:latin typeface="Cooper Black" pitchFamily="18" charset="0"/>
              </a:rPr>
              <a:t>NO SELF-INCRIMINATION</a:t>
            </a:r>
          </a:p>
          <a:p>
            <a:pPr>
              <a:buFont typeface="Arial" charset="0"/>
              <a:buChar char="•"/>
            </a:pPr>
            <a:r>
              <a:rPr lang="en-US" dirty="0" smtClean="0">
                <a:latin typeface="Cooper Black" pitchFamily="18" charset="0"/>
              </a:rPr>
              <a:t>NOT BE DEPRIVED OF </a:t>
            </a:r>
          </a:p>
          <a:p>
            <a:r>
              <a:rPr lang="en-US" dirty="0" smtClean="0">
                <a:latin typeface="Cooper Black" pitchFamily="18" charset="0"/>
              </a:rPr>
              <a:t>LIFE, LIBERTY, OR </a:t>
            </a:r>
          </a:p>
          <a:p>
            <a:r>
              <a:rPr lang="en-US" dirty="0" smtClean="0">
                <a:latin typeface="Cooper Black" pitchFamily="18" charset="0"/>
              </a:rPr>
              <a:t>PROPERTY WITHOUT JUST COMPENSATION</a:t>
            </a:r>
          </a:p>
          <a:p>
            <a:endParaRPr lang="en-US" dirty="0">
              <a:latin typeface="Cooper Black" pitchFamily="18" charset="0"/>
            </a:endParaRPr>
          </a:p>
          <a:p>
            <a:r>
              <a:rPr lang="en-US" dirty="0" smtClean="0">
                <a:latin typeface="Cooper Black" pitchFamily="18" charset="0"/>
              </a:rPr>
              <a:t>*</a:t>
            </a:r>
            <a:r>
              <a:rPr lang="en-US" sz="3600" dirty="0" smtClean="0">
                <a:latin typeface="Cooper Black" pitchFamily="18" charset="0"/>
              </a:rPr>
              <a:t>DUE PROCESS*</a:t>
            </a:r>
            <a:endParaRPr lang="en-US" dirty="0" smtClean="0">
              <a:latin typeface="Cooper Black" pitchFamily="18" charset="0"/>
            </a:endParaRPr>
          </a:p>
          <a:p>
            <a:pPr>
              <a:buFont typeface="Arial" charset="0"/>
              <a:buChar char="•"/>
            </a:pP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200" dirty="0" smtClean="0">
                <a:latin typeface="Copperplate Gothic Bold" pitchFamily="34" charset="0"/>
              </a:rPr>
              <a:t>SIXTH AMENDMENT</a:t>
            </a:r>
            <a:endParaRPr lang="en-US" sz="5200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oper Black" pitchFamily="18" charset="0"/>
              </a:rPr>
              <a:t>S</a:t>
            </a:r>
            <a:r>
              <a:rPr lang="en-US" b="1" dirty="0" smtClean="0">
                <a:latin typeface="Cooper Black" pitchFamily="18" charset="0"/>
              </a:rPr>
              <a:t>peedy and public trial</a:t>
            </a:r>
          </a:p>
          <a:p>
            <a:r>
              <a:rPr lang="en-US" b="1" dirty="0">
                <a:latin typeface="Cooper Black" pitchFamily="18" charset="0"/>
              </a:rPr>
              <a:t>I</a:t>
            </a:r>
            <a:r>
              <a:rPr lang="en-US" b="1" dirty="0" smtClean="0">
                <a:latin typeface="Cooper Black" pitchFamily="18" charset="0"/>
              </a:rPr>
              <a:t>mpartial jury </a:t>
            </a:r>
          </a:p>
          <a:p>
            <a:r>
              <a:rPr lang="en-US" b="1" dirty="0" smtClean="0">
                <a:latin typeface="Cooper Black" pitchFamily="18" charset="0"/>
              </a:rPr>
              <a:t> </a:t>
            </a:r>
            <a:r>
              <a:rPr lang="en-US" b="1" dirty="0">
                <a:latin typeface="Cooper Black" pitchFamily="18" charset="0"/>
              </a:rPr>
              <a:t>B</a:t>
            </a:r>
            <a:r>
              <a:rPr lang="en-US" b="1" dirty="0" smtClean="0">
                <a:latin typeface="Cooper Black" pitchFamily="18" charset="0"/>
              </a:rPr>
              <a:t>e informed of the nature and cause of the accusation</a:t>
            </a:r>
          </a:p>
          <a:p>
            <a:r>
              <a:rPr lang="en-US" b="1" dirty="0">
                <a:latin typeface="Cooper Black" pitchFamily="18" charset="0"/>
              </a:rPr>
              <a:t>W</a:t>
            </a:r>
            <a:r>
              <a:rPr lang="en-US" b="1" dirty="0" smtClean="0">
                <a:latin typeface="Cooper Black" pitchFamily="18" charset="0"/>
              </a:rPr>
              <a:t>itnesses </a:t>
            </a:r>
          </a:p>
          <a:p>
            <a:r>
              <a:rPr lang="en-US" b="1" dirty="0" smtClean="0">
                <a:latin typeface="Cooper Black" pitchFamily="18" charset="0"/>
              </a:rPr>
              <a:t>Give an attorney to represent you</a:t>
            </a:r>
            <a:endParaRPr lang="en-US" dirty="0">
              <a:latin typeface="Cooper Black" pitchFamily="18" charset="0"/>
            </a:endParaRPr>
          </a:p>
        </p:txBody>
      </p:sp>
      <p:pic>
        <p:nvPicPr>
          <p:cNvPr id="4" name="Picture 3" descr="ju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1981201"/>
            <a:ext cx="2514600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Copperplate Gothic Bold" pitchFamily="34" charset="0"/>
              </a:rPr>
              <a:t>Seventh amendment</a:t>
            </a:r>
            <a:endParaRPr lang="en-US" sz="4800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ooper Black" pitchFamily="18" charset="0"/>
              </a:rPr>
              <a:t>In Suits at common law, where the value in controversy shall exceed twenty dollars, the right of trial by jury shall be preserved, and no fact tried by a jury, shall be otherwise reexamined in any Court of the United States, than according to the rules of the common law.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Copperplate Gothic Bold" pitchFamily="34" charset="0"/>
              </a:rPr>
              <a:t>Eighth amendment</a:t>
            </a:r>
            <a:endParaRPr lang="en-US" sz="5400" dirty="0">
              <a:latin typeface="Copperplate Gothic Bold" pitchFamily="34" charset="0"/>
            </a:endParaRPr>
          </a:p>
        </p:txBody>
      </p:sp>
      <p:pic>
        <p:nvPicPr>
          <p:cNvPr id="4" name="Content Placeholder 3" descr="head vic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1981200"/>
            <a:ext cx="3124200" cy="4114800"/>
          </a:xfrm>
        </p:spPr>
      </p:pic>
      <p:pic>
        <p:nvPicPr>
          <p:cNvPr id="5" name="Picture 4" descr="torture tab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62400" y="1981200"/>
            <a:ext cx="4343400" cy="32575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62400" y="5486400"/>
            <a:ext cx="5144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oper Black" pitchFamily="18" charset="0"/>
              </a:rPr>
              <a:t>Not in America!</a:t>
            </a:r>
            <a:endParaRPr lang="en-US" sz="4000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Copperplate Gothic Bold" pitchFamily="34" charset="0"/>
              </a:rPr>
              <a:t>Ninth amendment</a:t>
            </a:r>
            <a:endParaRPr lang="en-US" sz="5400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Cooper Black" pitchFamily="18" charset="0"/>
              </a:rPr>
              <a:t>In the Federalist Papers #84 Alexander Hamilton asked, </a:t>
            </a:r>
          </a:p>
          <a:p>
            <a:pPr>
              <a:buNone/>
            </a:pPr>
            <a:r>
              <a:rPr lang="en-US" sz="2800" dirty="0">
                <a:latin typeface="Cooper Black" pitchFamily="18" charset="0"/>
              </a:rPr>
              <a:t> </a:t>
            </a:r>
            <a:r>
              <a:rPr lang="en-US" sz="2800" dirty="0" smtClean="0">
                <a:latin typeface="Cooper Black" pitchFamily="18" charset="0"/>
              </a:rPr>
              <a:t> "Why declare that things shall not be done which there is no power to do?“</a:t>
            </a:r>
          </a:p>
          <a:p>
            <a:r>
              <a:rPr lang="en-US" sz="2800" dirty="0" smtClean="0">
                <a:latin typeface="Cooper Black" pitchFamily="18" charset="0"/>
              </a:rPr>
              <a:t>Word to your mother</a:t>
            </a:r>
          </a:p>
          <a:p>
            <a:pPr>
              <a:buNone/>
            </a:pPr>
            <a:endParaRPr lang="en-US" sz="2800" dirty="0" smtClean="0">
              <a:latin typeface="Cooper Black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Cooper Black" pitchFamily="18" charset="0"/>
              </a:rPr>
              <a:t>****Was done as check and balance of Article I Section 8 to prevent the Legislative Branch from getting too much power*****</a:t>
            </a:r>
            <a:endParaRPr lang="en-US" sz="2800" dirty="0">
              <a:latin typeface="Cooper Black" pitchFamily="18" charset="0"/>
            </a:endParaRPr>
          </a:p>
        </p:txBody>
      </p:sp>
      <p:pic>
        <p:nvPicPr>
          <p:cNvPr id="4" name="Picture 3" descr="i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29200" y="3810000"/>
            <a:ext cx="2667000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Copperplate Gothic Bold" pitchFamily="34" charset="0"/>
              </a:rPr>
              <a:t>Tenth amendment</a:t>
            </a:r>
            <a:endParaRPr lang="en-US" sz="5400" dirty="0">
              <a:latin typeface="Copperplate Gothic Bold" pitchFamily="34" charset="0"/>
            </a:endParaRPr>
          </a:p>
        </p:txBody>
      </p:sp>
      <p:pic>
        <p:nvPicPr>
          <p:cNvPr id="4" name="Content Placeholder 3" descr="pres bus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1981200"/>
            <a:ext cx="2667000" cy="2590800"/>
          </a:xfrm>
        </p:spPr>
      </p:pic>
      <p:sp>
        <p:nvSpPr>
          <p:cNvPr id="7" name="TextBox 6"/>
          <p:cNvSpPr txBox="1"/>
          <p:nvPr/>
        </p:nvSpPr>
        <p:spPr>
          <a:xfrm>
            <a:off x="990600" y="5410200"/>
            <a:ext cx="676755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ooper Black" pitchFamily="18" charset="0"/>
              </a:rPr>
              <a:t>POWER RESIDES AT VARIOUS </a:t>
            </a:r>
          </a:p>
          <a:p>
            <a:r>
              <a:rPr lang="en-US" sz="3200" dirty="0" smtClean="0">
                <a:latin typeface="Cooper Black" pitchFamily="18" charset="0"/>
              </a:rPr>
              <a:t>LEVELS OF GOVERNMENT</a:t>
            </a:r>
            <a:endParaRPr lang="en-US" sz="3200" dirty="0">
              <a:latin typeface="Cooper Black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972235"/>
            <a:ext cx="2680845" cy="2514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3163980"/>
            <a:ext cx="1905000" cy="1962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pperplate Gothic Bold" pitchFamily="34" charset="0"/>
              </a:rPr>
              <a:t>Interesting facts</a:t>
            </a:r>
            <a:endParaRPr lang="en-US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THE CONSTITUTION ONLY CONTAINS 4,440 WORDS.</a:t>
            </a:r>
          </a:p>
          <a:p>
            <a:r>
              <a:rPr lang="en-US" dirty="0" smtClean="0">
                <a:latin typeface="Cooper Black" pitchFamily="18" charset="0"/>
              </a:rPr>
              <a:t>ALL THE DELEGATES NEVER WERE TOGETHER IN THEIR ENTIRETY.</a:t>
            </a:r>
          </a:p>
          <a:p>
            <a:r>
              <a:rPr lang="en-US" dirty="0" smtClean="0">
                <a:latin typeface="Cooper Black" pitchFamily="18" charset="0"/>
              </a:rPr>
              <a:t>BENJAMIN FRANKLIN WAS THE OLDEST PERSON TO SIGN IT AT 81 YEARS OLD, JONATHAN DAYTON THE YOUNGEST AT 26.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pperplate Gothic Bold" pitchFamily="34" charset="0"/>
              </a:rPr>
              <a:t>What makes our constitution unique?</a:t>
            </a:r>
            <a:endParaRPr lang="en-US" dirty="0">
              <a:latin typeface="Copperplate Gothic Bold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6" name="Picture 5" descr="const con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1981200"/>
            <a:ext cx="7772400" cy="411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pperplate Gothic Bold" pitchFamily="34" charset="0"/>
              </a:rPr>
              <a:t>MORE INTERESTING FACTS</a:t>
            </a:r>
            <a:endParaRPr lang="en-US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BENJAMIN FRANKLIN WAS SO OLD HE NEEDED HELP SIGNING AS TEARS STREAMED DOWN HIS FACE. </a:t>
            </a:r>
          </a:p>
          <a:p>
            <a:r>
              <a:rPr lang="en-US" dirty="0" smtClean="0">
                <a:latin typeface="Cooper Black" pitchFamily="18" charset="0"/>
              </a:rPr>
              <a:t>GEORGE WASHINGTON PROCLAIMED THE FIRST THANKSGIVING ON 11.26.1789 TO GIVE “THANKS” FOR THE CONSTITUTION.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pperplate Gothic Bold" pitchFamily="34" charset="0"/>
              </a:rPr>
              <a:t>MORE INTERESTING FACTS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>
                <a:latin typeface="Cooper Black" pitchFamily="18" charset="0"/>
              </a:rPr>
              <a:t>THE WORD, “DEMOCRACY” DOES NOT APPEAR ONCE IN THE CONSTITUTION </a:t>
            </a:r>
          </a:p>
          <a:p>
            <a:r>
              <a:rPr lang="en-US" sz="3000" dirty="0" smtClean="0">
                <a:latin typeface="Cooper Black" pitchFamily="18" charset="0"/>
              </a:rPr>
              <a:t>IT TOOK EXACTLY 100 DAYS TO FRAME THE CONSTITUTION</a:t>
            </a:r>
          </a:p>
          <a:p>
            <a:r>
              <a:rPr lang="en-US" sz="3000" dirty="0" smtClean="0">
                <a:latin typeface="Cooper Black" pitchFamily="18" charset="0"/>
              </a:rPr>
              <a:t>A MAN NAMED JACOB SHALLUS WAS HIRED TO WRITE THE FINAL COPY OF THE CONSTITUTION. HE WAS PAID $30 ($661.29 TODAY)</a:t>
            </a:r>
            <a:endParaRPr lang="en-US" sz="3000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Copperplate Gothic Bold" pitchFamily="34" charset="0"/>
              </a:rPr>
              <a:t>AMENDMENTS PROPOSED BUT NOT RATIFIED</a:t>
            </a:r>
            <a:endParaRPr lang="en-US" sz="4000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1876- AN ATTEMPT TO ABOLISH THE U.S. SENATE</a:t>
            </a:r>
          </a:p>
          <a:p>
            <a:r>
              <a:rPr lang="en-US" dirty="0" smtClean="0">
                <a:latin typeface="Cooper Black" pitchFamily="18" charset="0"/>
              </a:rPr>
              <a:t>1876- FORBIDDING RELIGIOUS LEADERS FROM HOLDING ANY GOVERNMENT JOB OR RECEIVING ANY FEDERAL MONEY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Copperplate Gothic Bold" pitchFamily="34" charset="0"/>
              </a:rPr>
              <a:t>AMENDMENTS PROPOSED BUT NOT RATIFIED 2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1878- GETTING RID OF ONE PRESIDENT IN FAVOR OF THREE.</a:t>
            </a:r>
          </a:p>
          <a:p>
            <a:r>
              <a:rPr lang="en-US" dirty="0" smtClean="0">
                <a:latin typeface="Cooper Black" pitchFamily="18" charset="0"/>
              </a:rPr>
              <a:t>1893- RENAMING THIS NATION, “UNITED STATES OF THE EARTH”</a:t>
            </a:r>
          </a:p>
          <a:p>
            <a:r>
              <a:rPr lang="en-US" dirty="0" smtClean="0">
                <a:latin typeface="Cooper Black" pitchFamily="18" charset="0"/>
              </a:rPr>
              <a:t>1893- ABOLISHING THE ARMY AND NAVY  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Copperplate Gothic Bold" pitchFamily="34" charset="0"/>
              </a:rPr>
              <a:t>AMENDMENTS PROPOSED BUT NOT RATIFIED 3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1894- ACKNOWLEDGEMENT THAT THE CONSTITUTION SHOULD RECOGNIZE GOD AND JESUS CHRIST AS THE SUPREME AUTHORITIES IN HUMAN AFFAIRS.</a:t>
            </a:r>
          </a:p>
          <a:p>
            <a:r>
              <a:rPr lang="en-US" dirty="0" smtClean="0">
                <a:latin typeface="Cooper Black" pitchFamily="18" charset="0"/>
              </a:rPr>
              <a:t>1912- MARRIAGE BETWEEN THE RACES SHOULD BE ILLEGAL. 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Copperplate Gothic Bold" pitchFamily="34" charset="0"/>
              </a:rPr>
              <a:t>AMENDMENTS PROPOSED BUT NOT RATIFIED 4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1914- MAKING DIVORCE ILLEGAL</a:t>
            </a:r>
          </a:p>
          <a:p>
            <a:r>
              <a:rPr lang="en-US" dirty="0" smtClean="0">
                <a:latin typeface="Cooper Black" pitchFamily="18" charset="0"/>
              </a:rPr>
              <a:t>1916- ALL ACTS OF WAR PUT TO A NATIONAL VOTE</a:t>
            </a:r>
          </a:p>
          <a:p>
            <a:r>
              <a:rPr lang="en-US" dirty="0" smtClean="0">
                <a:latin typeface="Cooper Black" pitchFamily="18" charset="0"/>
              </a:rPr>
              <a:t>1933- WEALTH CAN BE LIMITED TO ONLY $1,000,000</a:t>
            </a:r>
          </a:p>
          <a:p>
            <a:r>
              <a:rPr lang="en-US" dirty="0" smtClean="0">
                <a:latin typeface="Cooper Black" pitchFamily="18" charset="0"/>
              </a:rPr>
              <a:t>1936- AGAIN, TO PUT ALL WAR TO A VOTE FROM THE PEOPLE. 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Copperplate Gothic Bold" pitchFamily="34" charset="0"/>
              </a:rPr>
              <a:t>AMENDMENTS PROPOSED BUT NOT RATIFIED 5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1938-FORBIDDING ALL DRUNKENESS</a:t>
            </a:r>
          </a:p>
          <a:p>
            <a:r>
              <a:rPr lang="en-US" dirty="0" smtClean="0">
                <a:latin typeface="Cooper Black" pitchFamily="18" charset="0"/>
              </a:rPr>
              <a:t>1947- THE INCOME TAX CAN NEVER GO HIGHER THAN 25%</a:t>
            </a:r>
          </a:p>
          <a:p>
            <a:r>
              <a:rPr lang="en-US" dirty="0" smtClean="0">
                <a:latin typeface="Cooper Black" pitchFamily="18" charset="0"/>
              </a:rPr>
              <a:t>1948- RIGHT TO SEGREGATE OURSELVES</a:t>
            </a:r>
          </a:p>
          <a:p>
            <a:r>
              <a:rPr lang="en-US" dirty="0" smtClean="0">
                <a:latin typeface="Cooper Black" pitchFamily="18" charset="0"/>
              </a:rPr>
              <a:t>1971- AMERICAN CITIZENS SHOULD BE FREE FROM POLLUTION. 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pperplate Gothic Bold" pitchFamily="34" charset="0"/>
              </a:rPr>
              <a:t>Don’t confuse it with this….</a:t>
            </a:r>
            <a:br>
              <a:rPr lang="en-US" dirty="0" smtClean="0">
                <a:latin typeface="Copperplate Gothic Bold" pitchFamily="34" charset="0"/>
              </a:rPr>
            </a:br>
            <a:endParaRPr lang="en-US" dirty="0">
              <a:latin typeface="Copperplate Gothic Bold" pitchFamily="34" charset="0"/>
            </a:endParaRPr>
          </a:p>
        </p:txBody>
      </p:sp>
      <p:pic>
        <p:nvPicPr>
          <p:cNvPr id="4" name="Content Placeholder 3" descr="declaration_stone_thumb_295_dark_gray_b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24200" y="1905000"/>
            <a:ext cx="2809875" cy="3124200"/>
          </a:xfrm>
        </p:spPr>
      </p:pic>
      <p:sp>
        <p:nvSpPr>
          <p:cNvPr id="5" name="TextBox 4"/>
          <p:cNvSpPr txBox="1"/>
          <p:nvPr/>
        </p:nvSpPr>
        <p:spPr>
          <a:xfrm>
            <a:off x="1066800" y="5181600"/>
            <a:ext cx="7467600" cy="12064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10" dirty="0">
                <a:latin typeface="Lucida Handwriting" pitchFamily="66" charset="0"/>
              </a:rPr>
              <a:t>We hold these truths to be self-evident, that all men are created equal, that they are endowed by their Creator with certain unalienable Rights, that among these are Life, Liberty and the pursuit of Happiness</a:t>
            </a:r>
            <a:r>
              <a:rPr lang="en-US" sz="1400" dirty="0">
                <a:latin typeface="Lucida Handwriting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pperplate Gothic Bold" pitchFamily="34" charset="0"/>
              </a:rPr>
              <a:t>D’oh! The articles of confederation</a:t>
            </a:r>
            <a:endParaRPr lang="en-US" dirty="0">
              <a:latin typeface="Copperplate Gothic Bold" pitchFamily="34" charset="0"/>
            </a:endParaRPr>
          </a:p>
        </p:txBody>
      </p:sp>
      <p:pic>
        <p:nvPicPr>
          <p:cNvPr id="4" name="Content Placeholder 3" descr="homer-bigdoh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71887" y="1828801"/>
            <a:ext cx="1800225" cy="2590800"/>
          </a:xfrm>
        </p:spPr>
      </p:pic>
      <p:sp>
        <p:nvSpPr>
          <p:cNvPr id="7" name="TextBox 6"/>
          <p:cNvSpPr txBox="1"/>
          <p:nvPr/>
        </p:nvSpPr>
        <p:spPr>
          <a:xfrm>
            <a:off x="1524000" y="5257800"/>
            <a:ext cx="71965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oper Black" pitchFamily="18" charset="0"/>
              </a:rPr>
              <a:t>RATIFIED MARCH 1, 1781…..SCRAPPED </a:t>
            </a:r>
          </a:p>
          <a:p>
            <a:r>
              <a:rPr lang="en-US" dirty="0" smtClean="0">
                <a:latin typeface="Cooper Black" pitchFamily="18" charset="0"/>
              </a:rPr>
              <a:t>SEPTEMBER 17, 1787….WE LEARNED FROM </a:t>
            </a:r>
          </a:p>
          <a:p>
            <a:r>
              <a:rPr lang="en-US" dirty="0" smtClean="0">
                <a:latin typeface="Cooper Black" pitchFamily="18" charset="0"/>
              </a:rPr>
              <a:t>OUR MISTAKES, UNLIKE HOMER. 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Copperplate Gothic Bold" pitchFamily="34" charset="0"/>
              </a:rPr>
              <a:t>WE’RE FREE….WE MESSED UP…. NOW LET’S ARGUE</a:t>
            </a:r>
            <a:endParaRPr lang="en-US" sz="3200" dirty="0">
              <a:latin typeface="Copperplate Gothic Bold" pitchFamily="34" charset="0"/>
            </a:endParaRPr>
          </a:p>
        </p:txBody>
      </p:sp>
      <p:pic>
        <p:nvPicPr>
          <p:cNvPr id="6" name="Content Placeholder 5" descr="mc o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943600" y="2057401"/>
            <a:ext cx="1600200" cy="1905000"/>
          </a:xfrm>
        </p:spPr>
      </p:pic>
      <p:sp>
        <p:nvSpPr>
          <p:cNvPr id="8" name="TextBox 7"/>
          <p:cNvSpPr txBox="1"/>
          <p:nvPr/>
        </p:nvSpPr>
        <p:spPr>
          <a:xfrm>
            <a:off x="990600" y="2057400"/>
            <a:ext cx="8300799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oper Black" pitchFamily="18" charset="0"/>
              </a:rPr>
              <a:t>Do you think these two are</a:t>
            </a:r>
          </a:p>
          <a:p>
            <a:r>
              <a:rPr lang="en-US" dirty="0">
                <a:latin typeface="Cooper Black" pitchFamily="18" charset="0"/>
              </a:rPr>
              <a:t>d</a:t>
            </a:r>
            <a:r>
              <a:rPr lang="en-US" dirty="0" smtClean="0">
                <a:latin typeface="Cooper Black" pitchFamily="18" charset="0"/>
              </a:rPr>
              <a:t>ifferent? Their comments </a:t>
            </a:r>
          </a:p>
          <a:p>
            <a:r>
              <a:rPr lang="en-US" dirty="0" smtClean="0">
                <a:latin typeface="Cooper Black" pitchFamily="18" charset="0"/>
              </a:rPr>
              <a:t>and disagreements are small</a:t>
            </a:r>
          </a:p>
          <a:p>
            <a:r>
              <a:rPr lang="en-US" dirty="0" smtClean="0">
                <a:latin typeface="Cooper Black" pitchFamily="18" charset="0"/>
              </a:rPr>
              <a:t>compared to the FEDERALISTS</a:t>
            </a:r>
          </a:p>
          <a:p>
            <a:r>
              <a:rPr lang="en-US" dirty="0" smtClean="0">
                <a:latin typeface="Cooper Black" pitchFamily="18" charset="0"/>
              </a:rPr>
              <a:t>and the ANTIFEDERALISTS.</a:t>
            </a:r>
          </a:p>
          <a:p>
            <a:r>
              <a:rPr lang="en-US" dirty="0" smtClean="0">
                <a:latin typeface="Cooper Black" pitchFamily="18" charset="0"/>
              </a:rPr>
              <a:t>                                                                                       YOU LIE!</a:t>
            </a:r>
            <a:endParaRPr lang="en-US" dirty="0">
              <a:latin typeface="Cooper Black" pitchFamily="18" charset="0"/>
            </a:endParaRPr>
          </a:p>
          <a:p>
            <a:r>
              <a:rPr lang="en-US" dirty="0" smtClean="0">
                <a:latin typeface="Cooper Black" pitchFamily="18" charset="0"/>
              </a:rPr>
              <a:t>This fundamental difference in            </a:t>
            </a:r>
          </a:p>
          <a:p>
            <a:r>
              <a:rPr lang="en-US" dirty="0" smtClean="0">
                <a:latin typeface="Cooper Black" pitchFamily="18" charset="0"/>
              </a:rPr>
              <a:t>philosophy that was there in 1787 is still </a:t>
            </a:r>
          </a:p>
          <a:p>
            <a:r>
              <a:rPr lang="en-US" dirty="0" smtClean="0">
                <a:latin typeface="Cooper Black" pitchFamily="18" charset="0"/>
              </a:rPr>
              <a:t>at the root of our political differences today</a:t>
            </a:r>
          </a:p>
          <a:p>
            <a:r>
              <a:rPr lang="en-US" dirty="0" smtClean="0">
                <a:latin typeface="Cooper Black" pitchFamily="18" charset="0"/>
              </a:rPr>
              <a:t>. </a:t>
            </a:r>
          </a:p>
          <a:p>
            <a:endParaRPr lang="en-US" dirty="0">
              <a:latin typeface="Cooper Black" pitchFamily="18" charset="0"/>
            </a:endParaRPr>
          </a:p>
          <a:p>
            <a:endParaRPr lang="en-US" dirty="0" smtClean="0">
              <a:latin typeface="Cooper Black" pitchFamily="18" charset="0"/>
            </a:endParaRPr>
          </a:p>
          <a:p>
            <a:endParaRPr lang="en-US" dirty="0">
              <a:latin typeface="Cooper Black" pitchFamily="18" charset="0"/>
            </a:endParaRPr>
          </a:p>
        </p:txBody>
      </p:sp>
      <p:pic>
        <p:nvPicPr>
          <p:cNvPr id="1026" name="Picture 2" descr="C:\Users\Anthony\Pictures\joe wils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620000" y="2057400"/>
            <a:ext cx="12954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Copperplate Gothic Bold" pitchFamily="34" charset="0"/>
              </a:rPr>
              <a:t>james madison, father of the constitution </a:t>
            </a:r>
            <a:endParaRPr lang="en-US" sz="4000" dirty="0">
              <a:latin typeface="Copperplate Gothic Bold" pitchFamily="34" charset="0"/>
            </a:endParaRPr>
          </a:p>
        </p:txBody>
      </p:sp>
      <p:pic>
        <p:nvPicPr>
          <p:cNvPr id="4" name="Content Placeholder 3" descr="james-madison-pictur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19400" y="1905000"/>
            <a:ext cx="3571875" cy="3352800"/>
          </a:xfrm>
        </p:spPr>
      </p:pic>
      <p:sp>
        <p:nvSpPr>
          <p:cNvPr id="5" name="TextBox 4"/>
          <p:cNvSpPr txBox="1"/>
          <p:nvPr/>
        </p:nvSpPr>
        <p:spPr>
          <a:xfrm>
            <a:off x="838200" y="5486400"/>
            <a:ext cx="79660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5’4”, 98 pounds….little people can be a big</a:t>
            </a:r>
          </a:p>
          <a:p>
            <a:r>
              <a:rPr lang="en-US" dirty="0" smtClean="0"/>
              <a:t>success in life…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>
                <a:latin typeface="Copperplate Gothic Bold" pitchFamily="34" charset="0"/>
              </a:rPr>
              <a:t>Preamble</a:t>
            </a:r>
            <a:r>
              <a:rPr lang="en-US" dirty="0" smtClean="0">
                <a:latin typeface="Copperplate Gothic Bold" pitchFamily="34" charset="0"/>
              </a:rPr>
              <a:t> </a:t>
            </a:r>
            <a:endParaRPr lang="en-US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i="1" dirty="0" smtClean="0">
                <a:latin typeface="Cooper Black" pitchFamily="18" charset="0"/>
              </a:rPr>
              <a:t>We the People</a:t>
            </a:r>
            <a:r>
              <a:rPr lang="en-US" sz="2800" i="1" dirty="0" smtClean="0">
                <a:latin typeface="Cooper Black" pitchFamily="18" charset="0"/>
              </a:rPr>
              <a:t> of the United States, in Order to form a more perfect Union, establish Justice, insure domestic Tranquility, provide for the common defense</a:t>
            </a:r>
            <a:r>
              <a:rPr lang="en-US" sz="2800" dirty="0" smtClean="0">
                <a:latin typeface="Cooper Black" pitchFamily="18" charset="0"/>
              </a:rPr>
              <a:t>, </a:t>
            </a:r>
            <a:r>
              <a:rPr lang="en-US" sz="2800" i="1" dirty="0" smtClean="0">
                <a:latin typeface="Cooper Black" pitchFamily="18" charset="0"/>
              </a:rPr>
              <a:t>promote the general Welfare, and secure the Blessings of Liberty to ourselves and our Posterity, do ordain and establish this Constitution for the United States of America.</a:t>
            </a:r>
            <a:endParaRPr lang="en-US" sz="2800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Copperplate Gothic Bold" pitchFamily="34" charset="0"/>
              </a:rPr>
              <a:t>The articles</a:t>
            </a:r>
            <a:endParaRPr lang="en-US" sz="4800" dirty="0">
              <a:latin typeface="Copperplate Gothic Bold" pitchFamily="34" charset="0"/>
            </a:endParaRPr>
          </a:p>
        </p:txBody>
      </p:sp>
      <p:pic>
        <p:nvPicPr>
          <p:cNvPr id="4" name="Content Placeholder 3" descr="sleeping gu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2001" y="2371725"/>
            <a:ext cx="2667000" cy="3333750"/>
          </a:xfrm>
        </p:spPr>
      </p:pic>
      <p:sp>
        <p:nvSpPr>
          <p:cNvPr id="6" name="TextBox 5"/>
          <p:cNvSpPr txBox="1"/>
          <p:nvPr/>
        </p:nvSpPr>
        <p:spPr>
          <a:xfrm>
            <a:off x="4267200" y="2667000"/>
            <a:ext cx="413658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romanUcPeriod"/>
            </a:pPr>
            <a:r>
              <a:rPr lang="en-US" dirty="0" smtClean="0">
                <a:latin typeface="Cooper Black" pitchFamily="18" charset="0"/>
              </a:rPr>
              <a:t>LEGISLATIVE</a:t>
            </a:r>
          </a:p>
          <a:p>
            <a:pPr marL="514350" indent="-514350">
              <a:buAutoNum type="romanUcPeriod"/>
            </a:pPr>
            <a:r>
              <a:rPr lang="en-US" dirty="0" smtClean="0">
                <a:latin typeface="Cooper Black" pitchFamily="18" charset="0"/>
              </a:rPr>
              <a:t>EXECUTIVE</a:t>
            </a:r>
          </a:p>
          <a:p>
            <a:pPr marL="514350" indent="-514350">
              <a:buAutoNum type="romanUcPeriod"/>
            </a:pPr>
            <a:r>
              <a:rPr lang="en-US" dirty="0" smtClean="0">
                <a:latin typeface="Cooper Black" pitchFamily="18" charset="0"/>
              </a:rPr>
              <a:t>JUDICIAL</a:t>
            </a:r>
          </a:p>
          <a:p>
            <a:pPr marL="514350" indent="-514350">
              <a:buAutoNum type="romanUcPeriod"/>
            </a:pPr>
            <a:r>
              <a:rPr lang="en-US" dirty="0" smtClean="0">
                <a:latin typeface="Cooper Black" pitchFamily="18" charset="0"/>
              </a:rPr>
              <a:t>STATES</a:t>
            </a:r>
          </a:p>
          <a:p>
            <a:pPr marL="514350" indent="-514350">
              <a:buAutoNum type="romanUcPeriod"/>
            </a:pPr>
            <a:r>
              <a:rPr lang="en-US" dirty="0" smtClean="0">
                <a:latin typeface="Cooper Black" pitchFamily="18" charset="0"/>
              </a:rPr>
              <a:t>AMENDMENTS</a:t>
            </a:r>
          </a:p>
          <a:p>
            <a:pPr marL="514350" indent="-514350">
              <a:buAutoNum type="romanUcPeriod"/>
            </a:pPr>
            <a:r>
              <a:rPr lang="en-US" dirty="0" smtClean="0">
                <a:latin typeface="Cooper Black" pitchFamily="18" charset="0"/>
              </a:rPr>
              <a:t>DEBTS, SUPREMACY </a:t>
            </a:r>
          </a:p>
          <a:p>
            <a:pPr marL="514350" indent="-514350"/>
            <a:r>
              <a:rPr lang="en-US" dirty="0" smtClean="0">
                <a:latin typeface="Cooper Black" pitchFamily="18" charset="0"/>
              </a:rPr>
              <a:t>OATHS</a:t>
            </a:r>
          </a:p>
          <a:p>
            <a:pPr marL="514350" indent="-514350"/>
            <a:r>
              <a:rPr lang="en-US" dirty="0" smtClean="0">
                <a:latin typeface="Cooper Black" pitchFamily="18" charset="0"/>
              </a:rPr>
              <a:t>VII. RATIFICATION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52600" y="5867400"/>
            <a:ext cx="61791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THANK YOU, SOCIAL STUDIES DEPT. FOR RIDDING ME OF MY INSOMNIA….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>
                <a:latin typeface="Copperplate Gothic Bold" pitchFamily="34" charset="0"/>
              </a:rPr>
              <a:t>First amendment</a:t>
            </a:r>
            <a:endParaRPr lang="en-US" sz="6000" dirty="0">
              <a:latin typeface="Copperplate Gothic Bold" pitchFamily="34" charset="0"/>
            </a:endParaRPr>
          </a:p>
        </p:txBody>
      </p:sp>
      <p:pic>
        <p:nvPicPr>
          <p:cNvPr id="4" name="Content Placeholder 3" descr="rockwell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1" y="1981200"/>
            <a:ext cx="3962400" cy="4114800"/>
          </a:xfrm>
        </p:spPr>
      </p:pic>
      <p:pic>
        <p:nvPicPr>
          <p:cNvPr id="5" name="Picture 4" descr="protest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19600" y="2057401"/>
            <a:ext cx="2667000" cy="1447800"/>
          </a:xfrm>
          <a:prstGeom prst="rect">
            <a:avLst/>
          </a:prstGeom>
        </p:spPr>
      </p:pic>
      <p:pic>
        <p:nvPicPr>
          <p:cNvPr id="6" name="Picture 5" descr="ks762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95800" y="3962400"/>
            <a:ext cx="1371600" cy="205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lag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flag</Template>
  <TotalTime>254</TotalTime>
  <Words>886</Words>
  <Application>Microsoft Office PowerPoint</Application>
  <PresentationFormat>On-screen Show (4:3)</PresentationFormat>
  <Paragraphs>117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flag</vt:lpstr>
      <vt:lpstr>“Too many people expect wonders from democracy, when the most wonderful thing of all is just having it”  -Walter Winchell</vt:lpstr>
      <vt:lpstr>What makes our constitution unique?</vt:lpstr>
      <vt:lpstr>Don’t confuse it with this…. </vt:lpstr>
      <vt:lpstr>D’oh! The articles of confederation</vt:lpstr>
      <vt:lpstr>WE’RE FREE….WE MESSED UP…. NOW LET’S ARGUE</vt:lpstr>
      <vt:lpstr>james madison, father of the constitution </vt:lpstr>
      <vt:lpstr>Preamble </vt:lpstr>
      <vt:lpstr>The articles</vt:lpstr>
      <vt:lpstr>First amendment</vt:lpstr>
      <vt:lpstr>second amendment</vt:lpstr>
      <vt:lpstr>Third amendment</vt:lpstr>
      <vt:lpstr>FOURTH AMENDMENT</vt:lpstr>
      <vt:lpstr>Fifth amendment</vt:lpstr>
      <vt:lpstr>SIXTH AMENDMENT</vt:lpstr>
      <vt:lpstr>Seventh amendment</vt:lpstr>
      <vt:lpstr>Eighth amendment</vt:lpstr>
      <vt:lpstr>Ninth amendment</vt:lpstr>
      <vt:lpstr>Tenth amendment</vt:lpstr>
      <vt:lpstr>Interesting facts</vt:lpstr>
      <vt:lpstr>MORE INTERESTING FACTS</vt:lpstr>
      <vt:lpstr>MORE INTERESTING FACTS </vt:lpstr>
      <vt:lpstr>AMENDMENTS PROPOSED BUT NOT RATIFIED</vt:lpstr>
      <vt:lpstr>AMENDMENTS PROPOSED BUT NOT RATIFIED 2</vt:lpstr>
      <vt:lpstr>AMENDMENTS PROPOSED BUT NOT RATIFIED 3</vt:lpstr>
      <vt:lpstr>AMENDMENTS PROPOSED BUT NOT RATIFIED 4</vt:lpstr>
      <vt:lpstr>AMENDMENTS PROPOSED BUT NOT RATIFIED 5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“Too many people expect wonders from democracy, when the most wonderful thing of all is just having it”  -Walter Winchell</dc:title>
  <dc:subject>Template Ready</dc:subject>
  <dc:creator>Anthony</dc:creator>
  <cp:keywords>flag</cp:keywords>
  <cp:lastModifiedBy>Clarenceville User</cp:lastModifiedBy>
  <cp:revision>60</cp:revision>
  <dcterms:created xsi:type="dcterms:W3CDTF">2008-09-16T23:21:41Z</dcterms:created>
  <dcterms:modified xsi:type="dcterms:W3CDTF">2014-12-17T18:51:14Z</dcterms:modified>
  <cp:category>Flag</cp:category>
</cp:coreProperties>
</file>