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26" autoAdjust="0"/>
    <p:restoredTop sz="86467" autoAdjust="0"/>
  </p:normalViewPr>
  <p:slideViewPr>
    <p:cSldViewPr>
      <p:cViewPr>
        <p:scale>
          <a:sx n="79" d="100"/>
          <a:sy n="79" d="100"/>
        </p:scale>
        <p:origin x="-414" y="-36"/>
      </p:cViewPr>
      <p:guideLst>
        <p:guide orient="horz" pos="2160"/>
        <p:guide pos="2880"/>
      </p:guideLst>
    </p:cSldViewPr>
  </p:slideViewPr>
  <p:outlineViewPr>
    <p:cViewPr>
      <p:scale>
        <a:sx n="33" d="100"/>
        <a:sy n="33" d="100"/>
      </p:scale>
      <p:origin x="222"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2E8E157A-85C2-4BF5-8B12-B3DCC7394755}" type="datetimeFigureOut">
              <a:rPr lang="en-US" smtClean="0"/>
              <a:t>3/26/2013</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72B96DED-7B32-4C6F-8709-4D0F9314EB64}"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8E157A-85C2-4BF5-8B12-B3DCC7394755}" type="datetimeFigureOut">
              <a:rPr lang="en-US" smtClean="0"/>
              <a:t>3/26/2013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B96DED-7B32-4C6F-8709-4D0F9314EB6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8E157A-85C2-4BF5-8B12-B3DCC7394755}" type="datetimeFigureOut">
              <a:rPr lang="en-US" smtClean="0"/>
              <a:t>3/26/2013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72B96DED-7B32-4C6F-8709-4D0F9314EB6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8E157A-85C2-4BF5-8B12-B3DCC7394755}" type="datetimeFigureOut">
              <a:rPr lang="en-US" smtClean="0"/>
              <a:t>3/26/2013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B96DED-7B32-4C6F-8709-4D0F9314EB64}"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2E8E157A-85C2-4BF5-8B12-B3DCC7394755}" type="datetimeFigureOut">
              <a:rPr lang="en-US" smtClean="0"/>
              <a:t>3/26/2013</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72B96DED-7B32-4C6F-8709-4D0F9314EB64}"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E8E157A-85C2-4BF5-8B12-B3DCC7394755}" type="datetimeFigureOut">
              <a:rPr lang="en-US" smtClean="0"/>
              <a:t>3/26/2013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B96DED-7B32-4C6F-8709-4D0F9314EB64}"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E8E157A-85C2-4BF5-8B12-B3DCC7394755}" type="datetimeFigureOut">
              <a:rPr lang="en-US" smtClean="0"/>
              <a:t>3/26/2013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B96DED-7B32-4C6F-8709-4D0F9314EB64}"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E8E157A-85C2-4BF5-8B12-B3DCC7394755}" type="datetimeFigureOut">
              <a:rPr lang="en-US" smtClean="0"/>
              <a:t>3/26/2013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B96DED-7B32-4C6F-8709-4D0F9314EB64}"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2E8E157A-85C2-4BF5-8B12-B3DCC7394755}" type="datetimeFigureOut">
              <a:rPr lang="en-US" smtClean="0"/>
              <a:t>3/26/2013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B96DED-7B32-4C6F-8709-4D0F9314EB6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8E157A-85C2-4BF5-8B12-B3DCC7394755}" type="datetimeFigureOut">
              <a:rPr lang="en-US" smtClean="0"/>
              <a:t>3/26/2013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72B96DED-7B32-4C6F-8709-4D0F9314EB64}"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8E157A-85C2-4BF5-8B12-B3DCC7394755}" type="datetimeFigureOut">
              <a:rPr lang="en-US" smtClean="0"/>
              <a:t>3/26/2013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B96DED-7B32-4C6F-8709-4D0F9314EB64}"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2E8E157A-85C2-4BF5-8B12-B3DCC7394755}" type="datetimeFigureOut">
              <a:rPr lang="en-US" smtClean="0"/>
              <a:t>3/26/2013</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72B96DED-7B32-4C6F-8709-4D0F9314EB6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1828800"/>
            <a:ext cx="6400800" cy="1752600"/>
          </a:xfrm>
        </p:spPr>
        <p:txBody>
          <a:bodyPr>
            <a:normAutofit/>
          </a:bodyPr>
          <a:lstStyle/>
          <a:p>
            <a:pPr algn="ctr"/>
            <a:r>
              <a:rPr lang="en-US" sz="2800" dirty="0"/>
              <a:t>ARTICLE V EXECUTIVE </a:t>
            </a:r>
            <a:r>
              <a:rPr lang="en-US" sz="2800" dirty="0" smtClean="0"/>
              <a:t>BRANCH</a:t>
            </a:r>
            <a:endParaRPr lang="en-US" sz="2800" b="1" dirty="0">
              <a:solidFill>
                <a:schemeClr val="bg1"/>
              </a:solidFill>
            </a:endParaRPr>
          </a:p>
        </p:txBody>
      </p:sp>
      <p:sp>
        <p:nvSpPr>
          <p:cNvPr id="2" name="Title 1"/>
          <p:cNvSpPr>
            <a:spLocks noGrp="1"/>
          </p:cNvSpPr>
          <p:nvPr>
            <p:ph type="title"/>
          </p:nvPr>
        </p:nvSpPr>
        <p:spPr>
          <a:xfrm>
            <a:off x="685800" y="838200"/>
            <a:ext cx="8305800" cy="3200399"/>
          </a:xfrm>
        </p:spPr>
        <p:txBody>
          <a:bodyPr>
            <a:noAutofit/>
          </a:bodyPr>
          <a:lstStyle/>
          <a:p>
            <a:r>
              <a:rPr lang="en-US" sz="20000" dirty="0" smtClean="0"/>
              <a:t>5 </a:t>
            </a:r>
            <a:br>
              <a:rPr lang="en-US" sz="20000" dirty="0" smtClean="0"/>
            </a:br>
            <a:r>
              <a:rPr lang="en-US" sz="3600" dirty="0"/>
              <a:t>S</a:t>
            </a:r>
            <a:r>
              <a:rPr lang="en-US" sz="3600" dirty="0" smtClean="0"/>
              <a:t>ection</a:t>
            </a:r>
            <a:endParaRPr lang="en-US" sz="3600" dirty="0"/>
          </a:p>
        </p:txBody>
      </p:sp>
      <p:sp>
        <p:nvSpPr>
          <p:cNvPr id="4" name="TextBox 3"/>
          <p:cNvSpPr txBox="1"/>
          <p:nvPr/>
        </p:nvSpPr>
        <p:spPr>
          <a:xfrm>
            <a:off x="1905000" y="4724400"/>
            <a:ext cx="3352800" cy="954107"/>
          </a:xfrm>
          <a:prstGeom prst="rect">
            <a:avLst/>
          </a:prstGeom>
          <a:noFill/>
        </p:spPr>
        <p:txBody>
          <a:bodyPr wrap="square" rtlCol="0">
            <a:spAutoFit/>
          </a:bodyPr>
          <a:lstStyle/>
          <a:p>
            <a:pPr algn="ctr"/>
            <a:r>
              <a:rPr lang="en-US" sz="2800" b="1" dirty="0" smtClean="0">
                <a:solidFill>
                  <a:schemeClr val="bg1"/>
                </a:solidFill>
              </a:rPr>
              <a:t>By: Jacob </a:t>
            </a:r>
            <a:r>
              <a:rPr lang="en-US" sz="2800" b="1" dirty="0" err="1" smtClean="0">
                <a:solidFill>
                  <a:schemeClr val="bg1"/>
                </a:solidFill>
              </a:rPr>
              <a:t>Immonen</a:t>
            </a:r>
            <a:r>
              <a:rPr lang="en-US" sz="2800" b="1" dirty="0" smtClean="0">
                <a:solidFill>
                  <a:schemeClr val="bg1"/>
                </a:solidFill>
              </a:rPr>
              <a:t>, </a:t>
            </a:r>
            <a:r>
              <a:rPr lang="en-US" sz="2800" b="1" smtClean="0">
                <a:solidFill>
                  <a:schemeClr val="bg1"/>
                </a:solidFill>
              </a:rPr>
              <a:t>Tabi</a:t>
            </a:r>
            <a:r>
              <a:rPr lang="en-US" sz="2800" b="1" dirty="0" smtClean="0">
                <a:solidFill>
                  <a:schemeClr val="bg1"/>
                </a:solidFill>
              </a:rPr>
              <a:t> Hurst</a:t>
            </a:r>
            <a:endParaRPr lang="en-US" sz="2800" b="1" dirty="0">
              <a:solidFill>
                <a:schemeClr val="bg1"/>
              </a:solidFill>
            </a:endParaRPr>
          </a:p>
        </p:txBody>
      </p:sp>
    </p:spTree>
    <p:extLst>
      <p:ext uri="{BB962C8B-B14F-4D97-AF65-F5344CB8AC3E}">
        <p14:creationId xmlns:p14="http://schemas.microsoft.com/office/powerpoint/2010/main" val="16687737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1828800"/>
            <a:ext cx="7620000" cy="4525963"/>
          </a:xfrm>
        </p:spPr>
        <p:txBody>
          <a:bodyPr/>
          <a:lstStyle/>
          <a:p>
            <a:r>
              <a:rPr lang="en-US" dirty="0" smtClean="0"/>
              <a:t>Governor decides whether to approve an appropriation bill or not, unless there’s an executive veto on it.</a:t>
            </a:r>
            <a:endParaRPr lang="en-US" dirty="0"/>
          </a:p>
        </p:txBody>
      </p:sp>
      <p:sp>
        <p:nvSpPr>
          <p:cNvPr id="2" name="Title 1"/>
          <p:cNvSpPr>
            <a:spLocks noGrp="1"/>
          </p:cNvSpPr>
          <p:nvPr>
            <p:ph type="title"/>
          </p:nvPr>
        </p:nvSpPr>
        <p:spPr/>
        <p:txBody>
          <a:bodyPr/>
          <a:lstStyle/>
          <a:p>
            <a:r>
              <a:rPr lang="en-US" dirty="0" smtClean="0"/>
              <a:t>Section 19</a:t>
            </a:r>
            <a:endParaRPr lang="en-US" dirty="0"/>
          </a:p>
        </p:txBody>
      </p:sp>
      <p:pic>
        <p:nvPicPr>
          <p:cNvPr id="3074" name="Picture 2" descr="https://encrypted-tbn2.gstatic.com/images?q=tbn:ANd9GcTNmQn-ZUvtUkqru9nvFhoUnhRyt7gYbzRHVQC6-YRzUCoxm63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895600"/>
            <a:ext cx="358140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679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905000"/>
            <a:ext cx="5486400" cy="3124199"/>
          </a:xfrm>
        </p:spPr>
        <p:txBody>
          <a:bodyPr>
            <a:normAutofit/>
          </a:bodyPr>
          <a:lstStyle/>
          <a:p>
            <a:r>
              <a:rPr lang="en-US" dirty="0">
                <a:solidFill>
                  <a:srgbClr val="000000"/>
                </a:solidFill>
                <a:latin typeface="verdana"/>
              </a:rPr>
              <a:t>The governor, lieutenant governor, secretary of state and attorney general </a:t>
            </a:r>
            <a:r>
              <a:rPr lang="en-US" dirty="0" smtClean="0">
                <a:solidFill>
                  <a:srgbClr val="000000"/>
                </a:solidFill>
                <a:latin typeface="verdana"/>
              </a:rPr>
              <a:t>are elected for a </a:t>
            </a:r>
            <a:r>
              <a:rPr lang="en-US" dirty="0">
                <a:solidFill>
                  <a:srgbClr val="000000"/>
                </a:solidFill>
                <a:latin typeface="verdana"/>
              </a:rPr>
              <a:t>four-year </a:t>
            </a:r>
            <a:r>
              <a:rPr lang="en-US" dirty="0" smtClean="0">
                <a:solidFill>
                  <a:srgbClr val="000000"/>
                </a:solidFill>
                <a:latin typeface="verdana"/>
              </a:rPr>
              <a:t>term through party conventions.</a:t>
            </a:r>
            <a:endParaRPr lang="en-US" dirty="0"/>
          </a:p>
        </p:txBody>
      </p:sp>
      <p:sp>
        <p:nvSpPr>
          <p:cNvPr id="2" name="Title 1"/>
          <p:cNvSpPr>
            <a:spLocks noGrp="1"/>
          </p:cNvSpPr>
          <p:nvPr>
            <p:ph type="title"/>
          </p:nvPr>
        </p:nvSpPr>
        <p:spPr/>
        <p:txBody>
          <a:bodyPr/>
          <a:lstStyle/>
          <a:p>
            <a:r>
              <a:rPr lang="en-US" dirty="0" smtClean="0"/>
              <a:t>Section 21</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581400"/>
            <a:ext cx="3762375" cy="269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3224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In order to be governor </a:t>
            </a:r>
            <a:r>
              <a:rPr lang="en-US" dirty="0"/>
              <a:t>or lieutenant </a:t>
            </a:r>
            <a:r>
              <a:rPr lang="en-US" dirty="0" smtClean="0"/>
              <a:t>governor, the person must be at least 30 years old and an elector for the past 4 years in his state.</a:t>
            </a:r>
            <a:endParaRPr lang="en-US" dirty="0"/>
          </a:p>
        </p:txBody>
      </p:sp>
      <p:sp>
        <p:nvSpPr>
          <p:cNvPr id="2" name="Title 1"/>
          <p:cNvSpPr>
            <a:spLocks noGrp="1"/>
          </p:cNvSpPr>
          <p:nvPr>
            <p:ph type="title"/>
          </p:nvPr>
        </p:nvSpPr>
        <p:spPr/>
        <p:txBody>
          <a:bodyPr/>
          <a:lstStyle/>
          <a:p>
            <a:pPr algn="l"/>
            <a:r>
              <a:rPr lang="en-US" dirty="0" smtClean="0"/>
              <a:t>Section 22	</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895600"/>
            <a:ext cx="4572000" cy="335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139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057400"/>
            <a:ext cx="3962401" cy="2852929"/>
          </a:xfrm>
        </p:spPr>
        <p:txBody>
          <a:bodyPr/>
          <a:lstStyle/>
          <a:p>
            <a:r>
              <a:rPr lang="en-US" dirty="0"/>
              <a:t>The lieutenant governor </a:t>
            </a:r>
            <a:r>
              <a:rPr lang="en-US" dirty="0" smtClean="0"/>
              <a:t>is </a:t>
            </a:r>
            <a:r>
              <a:rPr lang="en-US" dirty="0"/>
              <a:t>president of the </a:t>
            </a:r>
            <a:r>
              <a:rPr lang="en-US" dirty="0" smtClean="0"/>
              <a:t>senate, and has no power unless the governor requests for him.</a:t>
            </a:r>
            <a:endParaRPr lang="en-US" dirty="0"/>
          </a:p>
        </p:txBody>
      </p:sp>
      <p:sp>
        <p:nvSpPr>
          <p:cNvPr id="2" name="Title 1"/>
          <p:cNvSpPr>
            <a:spLocks noGrp="1"/>
          </p:cNvSpPr>
          <p:nvPr>
            <p:ph type="title"/>
          </p:nvPr>
        </p:nvSpPr>
        <p:spPr/>
        <p:txBody>
          <a:bodyPr/>
          <a:lstStyle/>
          <a:p>
            <a:r>
              <a:rPr lang="en-US" dirty="0" smtClean="0"/>
              <a:t>Section 25</a:t>
            </a:r>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1800" y="3429000"/>
            <a:ext cx="4814708" cy="2776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9671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357"/>
            <a:ext cx="4419600" cy="4525963"/>
          </a:xfrm>
        </p:spPr>
        <p:txBody>
          <a:bodyPr/>
          <a:lstStyle/>
          <a:p>
            <a:r>
              <a:rPr lang="en-US" dirty="0" smtClean="0"/>
              <a:t>Any </a:t>
            </a:r>
            <a:r>
              <a:rPr lang="en-US" dirty="0"/>
              <a:t>state </a:t>
            </a:r>
            <a:r>
              <a:rPr lang="en-US" dirty="0" smtClean="0"/>
              <a:t>officer acting </a:t>
            </a:r>
            <a:r>
              <a:rPr lang="en-US" dirty="0"/>
              <a:t>as governor </a:t>
            </a:r>
            <a:r>
              <a:rPr lang="en-US" dirty="0" smtClean="0"/>
              <a:t>get’s the same kind of money the governor does. </a:t>
            </a:r>
            <a:endParaRPr lang="en-US" dirty="0"/>
          </a:p>
          <a:p>
            <a:endParaRPr lang="en-US" dirty="0"/>
          </a:p>
        </p:txBody>
      </p:sp>
      <p:sp>
        <p:nvSpPr>
          <p:cNvPr id="2" name="Title 1"/>
          <p:cNvSpPr>
            <a:spLocks noGrp="1"/>
          </p:cNvSpPr>
          <p:nvPr>
            <p:ph type="title"/>
          </p:nvPr>
        </p:nvSpPr>
        <p:spPr/>
        <p:txBody>
          <a:bodyPr/>
          <a:lstStyle/>
          <a:p>
            <a:pPr algn="l"/>
            <a:r>
              <a:rPr lang="en-US" dirty="0" smtClean="0"/>
              <a:t>Section 27</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438400"/>
            <a:ext cx="3276600" cy="3931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1141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6248400" cy="4525963"/>
          </a:xfrm>
        </p:spPr>
        <p:txBody>
          <a:bodyPr/>
          <a:lstStyle/>
          <a:p>
            <a:r>
              <a:rPr lang="en-US" dirty="0" smtClean="0"/>
              <a:t>People are not allowed to be elected more than twice in </a:t>
            </a:r>
            <a:r>
              <a:rPr lang="en-US" dirty="0"/>
              <a:t>the executive branch of government: governor, lieutenant governor, secretary of state or attorney general.</a:t>
            </a:r>
          </a:p>
        </p:txBody>
      </p:sp>
      <p:sp>
        <p:nvSpPr>
          <p:cNvPr id="2" name="Title 1"/>
          <p:cNvSpPr>
            <a:spLocks noGrp="1"/>
          </p:cNvSpPr>
          <p:nvPr>
            <p:ph type="title"/>
          </p:nvPr>
        </p:nvSpPr>
        <p:spPr/>
        <p:txBody>
          <a:bodyPr/>
          <a:lstStyle/>
          <a:p>
            <a:r>
              <a:rPr lang="en-US" dirty="0" smtClean="0"/>
              <a:t>Section 30</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3352800"/>
            <a:ext cx="4231034" cy="268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7203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8053" y="1453896"/>
            <a:ext cx="8407893" cy="4407408"/>
          </a:xfrm>
        </p:spPr>
        <p:txBody>
          <a:bodyPr>
            <a:normAutofit/>
          </a:bodyPr>
          <a:lstStyle/>
          <a:p>
            <a:pPr marL="45720" indent="0" algn="ctr">
              <a:buNone/>
            </a:pPr>
            <a:endParaRPr lang="en-US" b="1" dirty="0" smtClean="0"/>
          </a:p>
          <a:p>
            <a:pPr marL="45720" indent="0" algn="ctr">
              <a:buNone/>
            </a:pPr>
            <a:r>
              <a:rPr lang="en-US" b="1" dirty="0" smtClean="0"/>
              <a:t> </a:t>
            </a:r>
            <a:r>
              <a:rPr lang="en-US" sz="2400" b="1" dirty="0"/>
              <a:t>Vacancies in </a:t>
            </a:r>
            <a:r>
              <a:rPr lang="en-US" sz="2400" b="1" dirty="0" smtClean="0"/>
              <a:t>office are to</a:t>
            </a:r>
            <a:r>
              <a:rPr lang="en-US" sz="2400" b="1" dirty="0"/>
              <a:t> </a:t>
            </a:r>
            <a:r>
              <a:rPr lang="en-US" sz="2400" b="1" dirty="0" smtClean="0"/>
              <a:t>be filled</a:t>
            </a:r>
          </a:p>
          <a:p>
            <a:pPr marL="45720" indent="0" algn="ctr">
              <a:buNone/>
            </a:pPr>
            <a:r>
              <a:rPr lang="en-US" sz="2400" b="1" dirty="0" smtClean="0"/>
              <a:t> </a:t>
            </a:r>
            <a:r>
              <a:rPr lang="en-US" sz="2400" b="1" dirty="0"/>
              <a:t>by the governor </a:t>
            </a:r>
            <a:r>
              <a:rPr lang="en-US" sz="2400" b="1" dirty="0" smtClean="0"/>
              <a:t>and </a:t>
            </a:r>
            <a:r>
              <a:rPr lang="en-US" sz="2400" b="1" dirty="0"/>
              <a:t>with the </a:t>
            </a:r>
            <a:r>
              <a:rPr lang="en-US" sz="2400" b="1" dirty="0" smtClean="0"/>
              <a:t>advice</a:t>
            </a:r>
          </a:p>
          <a:p>
            <a:pPr marL="45720" indent="0" algn="ctr">
              <a:buNone/>
            </a:pPr>
            <a:r>
              <a:rPr lang="en-US" sz="2400" b="1" dirty="0" smtClean="0"/>
              <a:t> </a:t>
            </a:r>
            <a:r>
              <a:rPr lang="en-US" sz="2400" b="1" dirty="0"/>
              <a:t>and consent of the senate. </a:t>
            </a:r>
            <a:endParaRPr lang="en-US" sz="2400" b="1" dirty="0" smtClean="0"/>
          </a:p>
          <a:p>
            <a:pPr marL="45720" indent="0" algn="ctr">
              <a:buNone/>
            </a:pPr>
            <a:endParaRPr lang="en-US" sz="2800" b="1" dirty="0"/>
          </a:p>
        </p:txBody>
      </p:sp>
      <p:sp>
        <p:nvSpPr>
          <p:cNvPr id="2" name="Title 1"/>
          <p:cNvSpPr>
            <a:spLocks noGrp="1"/>
          </p:cNvSpPr>
          <p:nvPr>
            <p:ph type="title"/>
          </p:nvPr>
        </p:nvSpPr>
        <p:spPr/>
        <p:txBody>
          <a:bodyPr/>
          <a:lstStyle/>
          <a:p>
            <a:r>
              <a:rPr lang="en-US" dirty="0"/>
              <a:t>Sec. </a:t>
            </a:r>
            <a:r>
              <a:rPr lang="en-US" dirty="0" smtClean="0"/>
              <a:t>7.</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250" y="3352800"/>
            <a:ext cx="3619500" cy="29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71535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45720" indent="0" algn="ctr">
              <a:buNone/>
            </a:pPr>
            <a:r>
              <a:rPr lang="en-US" dirty="0" smtClean="0"/>
              <a:t>Each principal department shall be under the supervision of the governor unless otherwise provided by this constitution. The </a:t>
            </a:r>
            <a:r>
              <a:rPr lang="en-US" dirty="0"/>
              <a:t>governor may initiate court proceedings in the name of the state to enforce compliance with any constitutional or legislative mandate, or to restrain violations of any constitutional or legislative power, duty or right by any officer, department or agency of the state or any of its </a:t>
            </a:r>
            <a:r>
              <a:rPr lang="en-US" dirty="0" smtClean="0"/>
              <a:t>political subdivisions</a:t>
            </a:r>
          </a:p>
          <a:p>
            <a:pPr marL="45720" indent="0" algn="ctr">
              <a:buNone/>
            </a:pPr>
            <a:endParaRPr lang="en-US" dirty="0"/>
          </a:p>
        </p:txBody>
      </p:sp>
      <p:sp>
        <p:nvSpPr>
          <p:cNvPr id="4" name="Title 3"/>
          <p:cNvSpPr>
            <a:spLocks noGrp="1"/>
          </p:cNvSpPr>
          <p:nvPr>
            <p:ph type="title"/>
          </p:nvPr>
        </p:nvSpPr>
        <p:spPr/>
        <p:txBody>
          <a:bodyPr/>
          <a:lstStyle/>
          <a:p>
            <a:r>
              <a:rPr lang="en-US" dirty="0"/>
              <a:t>Sec. 8.</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4343400"/>
            <a:ext cx="2500313"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51519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860042"/>
            <a:ext cx="8407893" cy="4407408"/>
          </a:xfrm>
        </p:spPr>
        <p:txBody>
          <a:bodyPr/>
          <a:lstStyle/>
          <a:p>
            <a:pPr marL="45720" indent="0" algn="ctr">
              <a:buNone/>
            </a:pPr>
            <a:r>
              <a:rPr lang="en-US" dirty="0" smtClean="0"/>
              <a:t>The </a:t>
            </a:r>
            <a:r>
              <a:rPr lang="en-US" dirty="0"/>
              <a:t>governor shall have power and it shall be his duty to inquire into the condition and administration of any public office and the acts of any public officer, elective or appointive. He may remove or suspend from office for gross neglect of duty or for corrupt conduct in office, or for any other misfeasance or malfeasance therein, any elective or appointive state officer, except legislative or judicial, and shall report the reasons for such removal or </a:t>
            </a:r>
            <a:r>
              <a:rPr lang="en-US" dirty="0" smtClean="0"/>
              <a:t>suspension </a:t>
            </a:r>
            <a:r>
              <a:rPr lang="en-US" dirty="0"/>
              <a:t>to the legislature</a:t>
            </a:r>
            <a:r>
              <a:rPr lang="en-US" dirty="0" smtClean="0"/>
              <a:t>.</a:t>
            </a:r>
          </a:p>
          <a:p>
            <a:pPr marL="45720" indent="0" algn="ctr">
              <a:buNone/>
            </a:pPr>
            <a:endParaRPr lang="en-US" dirty="0"/>
          </a:p>
        </p:txBody>
      </p:sp>
      <p:sp>
        <p:nvSpPr>
          <p:cNvPr id="3" name="Title 2"/>
          <p:cNvSpPr>
            <a:spLocks noGrp="1"/>
          </p:cNvSpPr>
          <p:nvPr>
            <p:ph type="title"/>
          </p:nvPr>
        </p:nvSpPr>
        <p:spPr/>
        <p:txBody>
          <a:bodyPr/>
          <a:lstStyle/>
          <a:p>
            <a:r>
              <a:rPr lang="en-US" dirty="0"/>
              <a:t>Sec. 10.</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4750" y="4572000"/>
            <a:ext cx="1695450"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80395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lgn="ctr">
              <a:buNone/>
            </a:pPr>
            <a:endParaRPr lang="en-US" dirty="0"/>
          </a:p>
          <a:p>
            <a:pPr marL="45720" indent="0" algn="ctr">
              <a:buNone/>
            </a:pPr>
            <a:r>
              <a:rPr lang="en-US" dirty="0" smtClean="0"/>
              <a:t>The </a:t>
            </a:r>
            <a:r>
              <a:rPr lang="en-US" dirty="0"/>
              <a:t>governor shall be commander-in-chief of the </a:t>
            </a:r>
            <a:endParaRPr lang="en-US" dirty="0" smtClean="0"/>
          </a:p>
          <a:p>
            <a:pPr marL="45720" indent="0" algn="ctr">
              <a:buNone/>
            </a:pPr>
            <a:r>
              <a:rPr lang="en-US" dirty="0" smtClean="0"/>
              <a:t>armed </a:t>
            </a:r>
            <a:r>
              <a:rPr lang="en-US" dirty="0"/>
              <a:t>forces and may call them out to execute </a:t>
            </a:r>
            <a:endParaRPr lang="en-US" dirty="0" smtClean="0"/>
          </a:p>
          <a:p>
            <a:pPr marL="45720" indent="0" algn="ctr">
              <a:buNone/>
            </a:pPr>
            <a:r>
              <a:rPr lang="en-US" dirty="0" smtClean="0"/>
              <a:t>the laws, suppress insurrection </a:t>
            </a:r>
            <a:r>
              <a:rPr lang="en-US" dirty="0"/>
              <a:t>and repel invasion</a:t>
            </a:r>
            <a:r>
              <a:rPr lang="en-US" dirty="0" smtClean="0"/>
              <a:t>.</a:t>
            </a:r>
          </a:p>
          <a:p>
            <a:pPr marL="45720" indent="0" algn="ctr">
              <a:buNone/>
            </a:pPr>
            <a:endParaRPr lang="en-US" dirty="0"/>
          </a:p>
        </p:txBody>
      </p:sp>
      <p:sp>
        <p:nvSpPr>
          <p:cNvPr id="3" name="Title 2"/>
          <p:cNvSpPr>
            <a:spLocks noGrp="1"/>
          </p:cNvSpPr>
          <p:nvPr>
            <p:ph type="title"/>
          </p:nvPr>
        </p:nvSpPr>
        <p:spPr/>
        <p:txBody>
          <a:bodyPr/>
          <a:lstStyle/>
          <a:p>
            <a:r>
              <a:rPr lang="en-US" dirty="0"/>
              <a:t>Sec. 12</a:t>
            </a:r>
            <a:r>
              <a:rPr lang="en-US" dirty="0" smtClean="0"/>
              <a:t>.</a:t>
            </a:r>
            <a:br>
              <a:rPr lang="en-US" dirty="0" smtClean="0"/>
            </a:br>
            <a:endParaRPr lang="en-US" dirty="0"/>
          </a:p>
        </p:txBody>
      </p:sp>
      <p:pic>
        <p:nvPicPr>
          <p:cNvPr id="4" name="Picture 2" descr="71113409.jpg (600×44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657600"/>
            <a:ext cx="3200400" cy="2368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22882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lgn="ctr">
              <a:buNone/>
            </a:pPr>
            <a:endParaRPr lang="en-US" dirty="0" smtClean="0"/>
          </a:p>
          <a:p>
            <a:pPr marL="45720" indent="0" algn="ctr">
              <a:buNone/>
            </a:pPr>
            <a:endParaRPr lang="en-US" dirty="0" smtClean="0"/>
          </a:p>
          <a:p>
            <a:pPr marL="45720" indent="0" algn="ctr">
              <a:buNone/>
            </a:pPr>
            <a:r>
              <a:rPr lang="en-US" dirty="0" smtClean="0"/>
              <a:t>The </a:t>
            </a:r>
            <a:r>
              <a:rPr lang="en-US" dirty="0"/>
              <a:t>governor shall have power to grant reprieves, commutations and pardons after convictions for all offenses, except cases of impeachment, upon such conditions and limitations as he may direct, subject to procedures </a:t>
            </a:r>
            <a:r>
              <a:rPr lang="en-US" dirty="0" smtClean="0"/>
              <a:t>and </a:t>
            </a:r>
            <a:r>
              <a:rPr lang="en-US" dirty="0"/>
              <a:t>regulations prescribed by law</a:t>
            </a:r>
            <a:r>
              <a:rPr lang="en-US" dirty="0" smtClean="0"/>
              <a:t>.</a:t>
            </a:r>
          </a:p>
          <a:p>
            <a:pPr marL="45720" indent="0" algn="ctr">
              <a:buNone/>
            </a:pPr>
            <a:endParaRPr lang="en-US" dirty="0"/>
          </a:p>
        </p:txBody>
      </p:sp>
      <p:sp>
        <p:nvSpPr>
          <p:cNvPr id="3" name="Title 2"/>
          <p:cNvSpPr>
            <a:spLocks noGrp="1"/>
          </p:cNvSpPr>
          <p:nvPr>
            <p:ph type="title"/>
          </p:nvPr>
        </p:nvSpPr>
        <p:spPr/>
        <p:txBody>
          <a:bodyPr/>
          <a:lstStyle/>
          <a:p>
            <a:r>
              <a:rPr lang="en-US" dirty="0"/>
              <a:t>Sec. 14.</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0655" y="3962400"/>
            <a:ext cx="4507345"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24835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lgn="ctr">
              <a:buNone/>
            </a:pPr>
            <a:endParaRPr lang="en-US" dirty="0" smtClean="0"/>
          </a:p>
          <a:p>
            <a:pPr marL="45720" indent="0" algn="ctr">
              <a:buNone/>
            </a:pPr>
            <a:endParaRPr lang="en-US" dirty="0"/>
          </a:p>
          <a:p>
            <a:pPr marL="45720" indent="0" algn="ctr">
              <a:buNone/>
            </a:pPr>
            <a:r>
              <a:rPr lang="en-US" dirty="0" smtClean="0"/>
              <a:t>The </a:t>
            </a:r>
            <a:r>
              <a:rPr lang="en-US" dirty="0"/>
              <a:t>governor may convene the </a:t>
            </a:r>
            <a:r>
              <a:rPr lang="en-US" dirty="0" smtClean="0"/>
              <a:t>legislature</a:t>
            </a:r>
          </a:p>
          <a:p>
            <a:pPr marL="45720" indent="0" algn="ctr">
              <a:buNone/>
            </a:pPr>
            <a:r>
              <a:rPr lang="en-US" dirty="0" smtClean="0"/>
              <a:t> </a:t>
            </a:r>
            <a:r>
              <a:rPr lang="en-US" dirty="0"/>
              <a:t>on </a:t>
            </a:r>
            <a:r>
              <a:rPr lang="en-US" dirty="0" smtClean="0"/>
              <a:t>extraordinary </a:t>
            </a:r>
            <a:r>
              <a:rPr lang="en-US" dirty="0"/>
              <a:t>occasions</a:t>
            </a:r>
            <a:r>
              <a:rPr lang="en-US" dirty="0" smtClean="0"/>
              <a:t>.</a:t>
            </a:r>
          </a:p>
          <a:p>
            <a:pPr marL="45720" indent="0" algn="ctr">
              <a:buNone/>
            </a:pPr>
            <a:endParaRPr lang="en-US" dirty="0"/>
          </a:p>
          <a:p>
            <a:pPr marL="45720" indent="0" algn="ctr">
              <a:buNone/>
            </a:pPr>
            <a:endParaRPr lang="en-US" dirty="0"/>
          </a:p>
        </p:txBody>
      </p:sp>
      <p:sp>
        <p:nvSpPr>
          <p:cNvPr id="3" name="Title 2"/>
          <p:cNvSpPr>
            <a:spLocks noGrp="1"/>
          </p:cNvSpPr>
          <p:nvPr>
            <p:ph type="title"/>
          </p:nvPr>
        </p:nvSpPr>
        <p:spPr/>
        <p:txBody>
          <a:bodyPr/>
          <a:lstStyle/>
          <a:p>
            <a:r>
              <a:rPr lang="en-US" dirty="0"/>
              <a:t>Sec. 15.</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3810000"/>
            <a:ext cx="28575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29453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447800"/>
            <a:ext cx="5181600" cy="4525963"/>
          </a:xfrm>
        </p:spPr>
        <p:txBody>
          <a:bodyPr/>
          <a:lstStyle/>
          <a:p>
            <a:endParaRPr lang="en-US" dirty="0" smtClean="0"/>
          </a:p>
          <a:p>
            <a:r>
              <a:rPr lang="en-US" dirty="0" smtClean="0"/>
              <a:t> In the beginning of each session the governor states his state address.</a:t>
            </a:r>
            <a:endParaRPr lang="en-US" dirty="0"/>
          </a:p>
        </p:txBody>
      </p:sp>
      <p:sp>
        <p:nvSpPr>
          <p:cNvPr id="2" name="Title 1"/>
          <p:cNvSpPr>
            <a:spLocks noGrp="1"/>
          </p:cNvSpPr>
          <p:nvPr>
            <p:ph type="title"/>
          </p:nvPr>
        </p:nvSpPr>
        <p:spPr/>
        <p:txBody>
          <a:bodyPr/>
          <a:lstStyle/>
          <a:p>
            <a:pPr algn="l"/>
            <a:r>
              <a:rPr lang="en-US" dirty="0" smtClean="0"/>
              <a:t>Section 17	</a:t>
            </a:r>
            <a:endParaRPr lang="en-US" dirty="0"/>
          </a:p>
        </p:txBody>
      </p:sp>
      <p:pic>
        <p:nvPicPr>
          <p:cNvPr id="1026" name="Picture 2" descr="https://encrypted-tbn0.gstatic.com/images?q=tbn:ANd9GcR15eIy7kcfu8H73NxT7rZPbS0N359NELbUuhkw7A0llXgWrx8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2667000"/>
            <a:ext cx="3724948" cy="3049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563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905000"/>
            <a:ext cx="3200400" cy="3505200"/>
          </a:xfrm>
        </p:spPr>
        <p:txBody>
          <a:bodyPr>
            <a:normAutofit/>
          </a:bodyPr>
          <a:lstStyle/>
          <a:p>
            <a:r>
              <a:rPr lang="en-US" dirty="0" smtClean="0"/>
              <a:t>The governor sends in the idea of the budget he wants to spend money and how he’s going to get it to the legislature; they change, approve, or reject the idea.</a:t>
            </a:r>
            <a:endParaRPr lang="en-US" dirty="0"/>
          </a:p>
        </p:txBody>
      </p:sp>
      <p:sp>
        <p:nvSpPr>
          <p:cNvPr id="2" name="Title 1"/>
          <p:cNvSpPr>
            <a:spLocks noGrp="1"/>
          </p:cNvSpPr>
          <p:nvPr>
            <p:ph type="title"/>
          </p:nvPr>
        </p:nvSpPr>
        <p:spPr>
          <a:xfrm>
            <a:off x="457200" y="228600"/>
            <a:ext cx="8229600" cy="1143000"/>
          </a:xfrm>
        </p:spPr>
        <p:txBody>
          <a:bodyPr/>
          <a:lstStyle/>
          <a:p>
            <a:r>
              <a:rPr lang="en-US" dirty="0" smtClean="0"/>
              <a:t>Section 18</a:t>
            </a:r>
            <a:endParaRPr lang="en-US" dirty="0"/>
          </a:p>
        </p:txBody>
      </p:sp>
      <p:pic>
        <p:nvPicPr>
          <p:cNvPr id="2050" name="Picture 2" descr="http://www.oregon.gov/transparency/publishingimages/2011-2013-LAB-UPDA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2362200"/>
            <a:ext cx="5181600" cy="4067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2788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56</TotalTime>
  <Words>496</Words>
  <Application>Microsoft Office PowerPoint</Application>
  <PresentationFormat>On-screen Show (4:3)</PresentationFormat>
  <Paragraphs>43</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Grid</vt:lpstr>
      <vt:lpstr>5  Section</vt:lpstr>
      <vt:lpstr>Sec. 7.</vt:lpstr>
      <vt:lpstr>Sec. 8.</vt:lpstr>
      <vt:lpstr>Sec. 10.</vt:lpstr>
      <vt:lpstr>Sec. 12. </vt:lpstr>
      <vt:lpstr>Sec. 14.</vt:lpstr>
      <vt:lpstr>Sec. 15.</vt:lpstr>
      <vt:lpstr>Section 17 </vt:lpstr>
      <vt:lpstr>Section 18</vt:lpstr>
      <vt:lpstr>Section 19</vt:lpstr>
      <vt:lpstr>Section 21</vt:lpstr>
      <vt:lpstr>Section 22 </vt:lpstr>
      <vt:lpstr>Section 25</vt:lpstr>
      <vt:lpstr>Section 27</vt:lpstr>
      <vt:lpstr>Section 30</vt:lpstr>
    </vt:vector>
  </TitlesOfParts>
  <Company>Clarenceville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  Section</dc:title>
  <dc:creator>Clarenceville User</dc:creator>
  <cp:lastModifiedBy>Teacher</cp:lastModifiedBy>
  <cp:revision>7</cp:revision>
  <dcterms:created xsi:type="dcterms:W3CDTF">2013-03-25T13:26:05Z</dcterms:created>
  <dcterms:modified xsi:type="dcterms:W3CDTF">2013-03-26T18:03:37Z</dcterms:modified>
</cp:coreProperties>
</file>