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0" r:id="rId3"/>
    <p:sldId id="261" r:id="rId4"/>
    <p:sldId id="262" r:id="rId5"/>
    <p:sldId id="263" r:id="rId6"/>
    <p:sldId id="264" r:id="rId7"/>
    <p:sldId id="257" r:id="rId8"/>
    <p:sldId id="269" r:id="rId9"/>
    <p:sldId id="267" r:id="rId10"/>
    <p:sldId id="270" r:id="rId11"/>
    <p:sldId id="271" r:id="rId12"/>
    <p:sldId id="272" r:id="rId13"/>
    <p:sldId id="265" r:id="rId14"/>
    <p:sldId id="258" r:id="rId15"/>
    <p:sldId id="273" r:id="rId16"/>
    <p:sldId id="274" r:id="rId17"/>
    <p:sldId id="277" r:id="rId18"/>
    <p:sldId id="275" r:id="rId19"/>
    <p:sldId id="276" r:id="rId20"/>
    <p:sldId id="266" r:id="rId21"/>
    <p:sldId id="259" r:id="rId22"/>
    <p:sldId id="280" r:id="rId23"/>
    <p:sldId id="278" r:id="rId24"/>
    <p:sldId id="279" r:id="rId25"/>
    <p:sldId id="281" r:id="rId26"/>
    <p:sldId id="282" r:id="rId27"/>
  </p:sldIdLst>
  <p:sldSz cx="9144000" cy="6858000" type="screen4x3"/>
  <p:notesSz cx="6858000" cy="9144000"/>
  <p:custDataLst>
    <p:tags r:id="rId2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30" autoAdjust="0"/>
  </p:normalViewPr>
  <p:slideViewPr>
    <p:cSldViewPr>
      <p:cViewPr varScale="1">
        <p:scale>
          <a:sx n="65" d="100"/>
          <a:sy n="65" d="100"/>
        </p:scale>
        <p:origin x="-1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4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vl1pPr>
          </a:lstStyle>
          <a:p>
            <a:pPr>
              <a:defRPr/>
            </a:pPr>
            <a:fld id="{C35EDAB2-525C-4E2B-8B1C-2286AFA39AC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miter lim="800000"/>
            <a:headEnd/>
            <a:tailEnd/>
          </a:ln>
        </p:spPr>
        <p:txBody>
          <a:bodyPr/>
          <a:lstStyle/>
          <a:p>
            <a:fld id="{B73EAD84-D38D-4299-9BA6-FED36473675B}" type="slidenum">
              <a:rPr lang="en-US" smtClean="0"/>
              <a:pPr/>
              <a:t>13</a:t>
            </a:fld>
            <a:endParaRPr lang="en-US" smtClean="0"/>
          </a:p>
        </p:txBody>
      </p:sp>
      <p:sp>
        <p:nvSpPr>
          <p:cNvPr id="27650" name="Rectangle 2"/>
          <p:cNvSpPr>
            <a:spLocks noGrp="1" noRo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eaLnBrk="1" hangingPunct="1"/>
            <a:r>
              <a:rPr lang="en-US" b="1" u="sng" smtClean="0"/>
              <a:t>Helpful Hint:</a:t>
            </a:r>
          </a:p>
          <a:p>
            <a:pPr eaLnBrk="1" hangingPunct="1"/>
            <a:r>
              <a:rPr lang="en-US" smtClean="0"/>
              <a:t>Explain to the class that “Labor Vincit Omnia”, as shown emanating from the rays of the sun, is a Latin phrase meaning, "Hard work conquers all".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23AB87-37FF-4794-870C-0237ABA832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5D2B5D-8E84-4F86-804C-62E6D32CC81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B82C35-DCAB-4C64-B755-A5AC94C6C0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15E50B-874E-47C6-BFB2-7A2A5450980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0DE94B-6B21-419D-9BA0-9886D6F0423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3CEBAF-CCB1-43C6-AEE0-43B23C3E9D9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579B54B-31C7-4F27-AF3D-5F701666A14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224CA75-F76E-45FA-BD2D-36CE3A09675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D6FC92-DE38-45A4-9C4A-384607E8F6A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116D35-6FA6-442E-8C49-DA6445E4D24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04F457-A7CE-461D-83A6-8E0BD940818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vl1pPr>
          </a:lstStyle>
          <a:p>
            <a:pPr>
              <a:defRPr/>
            </a:pPr>
            <a:fld id="{39E8227C-93E6-4306-9D46-CA9A9C4625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memory.loc.gov/cgi-bin/query/i?ammem/ngp:@field(NUMBER+@band(ndfahult+c061)):displayType=1:m856sd=ndfahult:m856sf=c061"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pbs.org/moyers/journal/02292008/watch2.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nationalgrange.org/about/history.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4"/>
          <p:cNvSpPr txBox="1">
            <a:spLocks noChangeArrowheads="1"/>
          </p:cNvSpPr>
          <p:nvPr/>
        </p:nvSpPr>
        <p:spPr bwMode="auto">
          <a:xfrm>
            <a:off x="0" y="0"/>
            <a:ext cx="9144000" cy="946150"/>
          </a:xfrm>
          <a:prstGeom prst="rect">
            <a:avLst/>
          </a:prstGeom>
          <a:noFill/>
          <a:ln w="9525">
            <a:noFill/>
            <a:miter lim="800000"/>
            <a:headEnd/>
            <a:tailEnd/>
          </a:ln>
        </p:spPr>
        <p:txBody>
          <a:bodyPr>
            <a:spAutoFit/>
          </a:bodyPr>
          <a:lstStyle/>
          <a:p>
            <a:pPr>
              <a:spcBef>
                <a:spcPct val="50000"/>
              </a:spcBef>
            </a:pPr>
            <a:r>
              <a:rPr lang="en-US" sz="2800" b="1"/>
              <a:t>Objective: </a:t>
            </a:r>
            <a:r>
              <a:rPr lang="en-US" sz="2800"/>
              <a:t>To discuss Homesteaders, The Grange, and the start of the Populist movement.</a:t>
            </a:r>
            <a:endParaRPr lang="en-US" sz="2800" b="1"/>
          </a:p>
        </p:txBody>
      </p:sp>
      <p:pic>
        <p:nvPicPr>
          <p:cNvPr id="14338" name="Picture 6">
            <a:hlinkClick r:id="rId2"/>
          </p:cNvPr>
          <p:cNvPicPr>
            <a:picLocks noChangeAspect="1" noChangeArrowheads="1"/>
          </p:cNvPicPr>
          <p:nvPr/>
        </p:nvPicPr>
        <p:blipFill>
          <a:blip r:embed="rId3"/>
          <a:srcRect l="10001" t="13559" r="-1001" b="6441"/>
          <a:stretch>
            <a:fillRect/>
          </a:stretch>
        </p:blipFill>
        <p:spPr bwMode="auto">
          <a:xfrm>
            <a:off x="1524000" y="1447800"/>
            <a:ext cx="6934200" cy="4495800"/>
          </a:xfrm>
          <a:prstGeom prst="rect">
            <a:avLst/>
          </a:prstGeom>
          <a:noFill/>
          <a:ln w="9525">
            <a:noFill/>
            <a:miter lim="800000"/>
            <a:headEnd/>
            <a:tailEnd/>
          </a:ln>
        </p:spPr>
      </p:pic>
      <p:sp>
        <p:nvSpPr>
          <p:cNvPr id="14339" name="Text Box 7"/>
          <p:cNvSpPr txBox="1">
            <a:spLocks noChangeArrowheads="1"/>
          </p:cNvSpPr>
          <p:nvPr/>
        </p:nvSpPr>
        <p:spPr bwMode="auto">
          <a:xfrm>
            <a:off x="0" y="6035675"/>
            <a:ext cx="9144000" cy="488950"/>
          </a:xfrm>
          <a:prstGeom prst="rect">
            <a:avLst/>
          </a:prstGeom>
          <a:noFill/>
          <a:ln w="9525">
            <a:noFill/>
            <a:miter lim="800000"/>
            <a:headEnd/>
            <a:tailEnd/>
          </a:ln>
        </p:spPr>
        <p:txBody>
          <a:bodyPr>
            <a:spAutoFit/>
          </a:bodyPr>
          <a:lstStyle/>
          <a:p>
            <a:pPr algn="ctr">
              <a:spcBef>
                <a:spcPct val="50000"/>
              </a:spcBef>
            </a:pPr>
            <a:r>
              <a:rPr lang="en-US" sz="2600" i="1">
                <a:latin typeface="Times New Roman" pitchFamily="18" charset="0"/>
              </a:rPr>
              <a:t>Sod home of John and Marget Bakken, Milton, N.D., circa 1895. </a:t>
            </a:r>
          </a:p>
        </p:txBody>
      </p:sp>
      <p:pic>
        <p:nvPicPr>
          <p:cNvPr id="2056" name="Picture 8"/>
          <p:cNvPicPr>
            <a:picLocks noChangeAspect="1" noChangeArrowheads="1"/>
          </p:cNvPicPr>
          <p:nvPr/>
        </p:nvPicPr>
        <p:blipFill>
          <a:blip r:embed="rId4"/>
          <a:srcRect r="1930" b="7903"/>
          <a:stretch>
            <a:fillRect/>
          </a:stretch>
        </p:blipFill>
        <p:spPr bwMode="auto">
          <a:xfrm>
            <a:off x="1524000" y="1447800"/>
            <a:ext cx="6858000"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0"/>
                                        <p:tgtEl>
                                          <p:spTgt spid="2056"/>
                                        </p:tgtEl>
                                      </p:cBhvr>
                                    </p:animEffect>
                                    <p:set>
                                      <p:cBhvr>
                                        <p:cTn id="7" dur="1" fill="hold">
                                          <p:stCondLst>
                                            <p:cond delay="4999"/>
                                          </p:stCondLst>
                                        </p:cTn>
                                        <p:tgtEl>
                                          <p:spTgt spid="20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600200" y="319088"/>
            <a:ext cx="6019800" cy="854075"/>
          </a:xfrm>
          <a:prstGeom prst="rect">
            <a:avLst/>
          </a:prstGeom>
          <a:noFill/>
          <a:ln w="9525">
            <a:noFill/>
            <a:miter lim="800000"/>
            <a:headEnd/>
            <a:tailEnd/>
          </a:ln>
          <a:effectLst>
            <a:outerShdw dist="35921" dir="2700000" algn="ctr" rotWithShape="0">
              <a:srgbClr val="D69B06"/>
            </a:outerShdw>
          </a:effectLst>
        </p:spPr>
        <p:txBody>
          <a:bodyPr>
            <a:spAutoFit/>
          </a:bodyPr>
          <a:lstStyle/>
          <a:p>
            <a:pPr algn="ctr">
              <a:spcBef>
                <a:spcPct val="50000"/>
              </a:spcBef>
              <a:defRPr/>
            </a:pPr>
            <a:r>
              <a:rPr lang="en-US" sz="5000" b="1">
                <a:solidFill>
                  <a:srgbClr val="787878"/>
                </a:solidFill>
                <a:effectLst>
                  <a:outerShdw blurRad="38100" dist="38100" dir="2700000" algn="tl">
                    <a:srgbClr val="000000"/>
                  </a:outerShdw>
                </a:effectLst>
                <a:latin typeface="StageCoach" pitchFamily="2" charset="0"/>
              </a:rPr>
              <a:t>The Grange Movement</a:t>
            </a:r>
          </a:p>
        </p:txBody>
      </p:sp>
      <p:sp>
        <p:nvSpPr>
          <p:cNvPr id="30723" name="Text Box 3"/>
          <p:cNvSpPr txBox="1">
            <a:spLocks noChangeArrowheads="1"/>
          </p:cNvSpPr>
          <p:nvPr/>
        </p:nvSpPr>
        <p:spPr bwMode="auto">
          <a:xfrm>
            <a:off x="914400" y="1828800"/>
            <a:ext cx="7696200" cy="4206875"/>
          </a:xfrm>
          <a:prstGeom prst="rect">
            <a:avLst/>
          </a:prstGeom>
          <a:noFill/>
          <a:ln w="9525">
            <a:noFill/>
            <a:miter lim="800000"/>
            <a:headEnd/>
            <a:tailEnd/>
          </a:ln>
          <a:effectLst/>
        </p:spPr>
        <p:txBody>
          <a:bodyPr>
            <a:spAutoFit/>
          </a:bodyPr>
          <a:lstStyle/>
          <a:p>
            <a:pPr marL="457200" indent="-457200">
              <a:spcBef>
                <a:spcPct val="50000"/>
              </a:spcBef>
              <a:buClr>
                <a:srgbClr val="C18B05"/>
              </a:buClr>
              <a:buSzPct val="90000"/>
              <a:buFont typeface="Wingdings" pitchFamily="2" charset="2"/>
              <a:buChar char="Ø"/>
              <a:defRPr/>
            </a:pPr>
            <a:r>
              <a:rPr lang="en-US" sz="3000" b="1">
                <a:effectLst>
                  <a:outerShdw blurRad="38100" dist="38100" dir="2700000" algn="tl">
                    <a:srgbClr val="FFFFFF"/>
                  </a:outerShdw>
                </a:effectLst>
                <a:latin typeface="Comic Sans MS" pitchFamily="66" charset="0"/>
              </a:rPr>
              <a:t>First organized in the 1870s in the Midwest, the south, and Texas.</a:t>
            </a:r>
          </a:p>
          <a:p>
            <a:pPr marL="457200" indent="-457200">
              <a:spcBef>
                <a:spcPct val="50000"/>
              </a:spcBef>
              <a:buClr>
                <a:srgbClr val="C18B05"/>
              </a:buClr>
              <a:buSzPct val="90000"/>
              <a:buFont typeface="Wingdings" pitchFamily="2" charset="2"/>
              <a:buChar char="Ø"/>
              <a:defRPr/>
            </a:pPr>
            <a:r>
              <a:rPr lang="en-US" sz="3000" b="1">
                <a:effectLst>
                  <a:outerShdw blurRad="38100" dist="38100" dir="2700000" algn="tl">
                    <a:srgbClr val="FFFFFF"/>
                  </a:outerShdw>
                </a:effectLst>
                <a:latin typeface="Comic Sans MS" pitchFamily="66" charset="0"/>
              </a:rPr>
              <a:t>Set up cooperative associations.</a:t>
            </a:r>
          </a:p>
          <a:p>
            <a:pPr marL="457200" indent="-457200">
              <a:spcBef>
                <a:spcPct val="50000"/>
              </a:spcBef>
              <a:buClr>
                <a:srgbClr val="C18B05"/>
              </a:buClr>
              <a:buSzPct val="90000"/>
              <a:buFont typeface="Wingdings" pitchFamily="2" charset="2"/>
              <a:buChar char="Ø"/>
              <a:defRPr/>
            </a:pPr>
            <a:r>
              <a:rPr lang="en-US" sz="3000" b="1">
                <a:effectLst>
                  <a:outerShdw blurRad="38100" dist="38100" dir="2700000" algn="tl">
                    <a:srgbClr val="FFFFFF"/>
                  </a:outerShdw>
                </a:effectLst>
                <a:latin typeface="Comic Sans MS" pitchFamily="66" charset="0"/>
              </a:rPr>
              <a:t>Social and educational components.</a:t>
            </a:r>
          </a:p>
          <a:p>
            <a:pPr marL="457200" indent="-457200">
              <a:spcBef>
                <a:spcPct val="50000"/>
              </a:spcBef>
              <a:buClr>
                <a:srgbClr val="C18B05"/>
              </a:buClr>
              <a:buSzPct val="90000"/>
              <a:buFont typeface="Wingdings" pitchFamily="2" charset="2"/>
              <a:buChar char="Ø"/>
              <a:defRPr/>
            </a:pPr>
            <a:r>
              <a:rPr lang="en-US" sz="3000" b="1">
                <a:effectLst>
                  <a:outerShdw blurRad="38100" dist="38100" dir="2700000" algn="tl">
                    <a:srgbClr val="FFFFFF"/>
                  </a:outerShdw>
                </a:effectLst>
                <a:latin typeface="Comic Sans MS" pitchFamily="66" charset="0"/>
              </a:rPr>
              <a:t>Succeeded in lobbying for </a:t>
            </a:r>
            <a:r>
              <a:rPr lang="en-US" sz="3000" b="1">
                <a:solidFill>
                  <a:srgbClr val="009900"/>
                </a:solidFill>
                <a:effectLst>
                  <a:outerShdw blurRad="38100" dist="38100" dir="2700000" algn="tl">
                    <a:srgbClr val="000000"/>
                  </a:outerShdw>
                </a:effectLst>
                <a:latin typeface="Comic Sans MS" pitchFamily="66" charset="0"/>
              </a:rPr>
              <a:t>“Granger Laws</a:t>
            </a:r>
            <a:r>
              <a:rPr lang="en-US" sz="3000" b="1">
                <a:effectLst>
                  <a:outerShdw blurRad="38100" dist="38100" dir="2700000" algn="tl">
                    <a:srgbClr val="FFFFFF"/>
                  </a:outerShdw>
                </a:effectLst>
                <a:latin typeface="Comic Sans MS" pitchFamily="66" charset="0"/>
              </a:rPr>
              <a:t>.”</a:t>
            </a:r>
          </a:p>
          <a:p>
            <a:pPr marL="457200" indent="-457200">
              <a:spcBef>
                <a:spcPct val="50000"/>
              </a:spcBef>
              <a:buClr>
                <a:srgbClr val="C18B05"/>
              </a:buClr>
              <a:buSzPct val="90000"/>
              <a:buFont typeface="Wingdings" pitchFamily="2" charset="2"/>
              <a:buChar char="Ø"/>
              <a:defRPr/>
            </a:pPr>
            <a:r>
              <a:rPr lang="en-US" sz="3000" b="1">
                <a:effectLst>
                  <a:outerShdw blurRad="38100" dist="38100" dir="2700000" algn="tl">
                    <a:srgbClr val="FFFFFF"/>
                  </a:outerShdw>
                </a:effectLst>
                <a:latin typeface="Comic Sans MS" pitchFamily="66" charset="0"/>
              </a:rPr>
              <a:t>Rapidly declined by the late 1870s</a:t>
            </a:r>
            <a:r>
              <a:rPr lang="en-US" sz="2800" b="1">
                <a:effectLst>
                  <a:outerShdw blurRad="38100" dist="38100" dir="2700000" algn="tl">
                    <a:srgbClr val="FFFFFF"/>
                  </a:outerShdw>
                </a:effectLst>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600200" y="242888"/>
            <a:ext cx="6019800" cy="823912"/>
          </a:xfrm>
          <a:prstGeom prst="rect">
            <a:avLst/>
          </a:prstGeom>
          <a:noFill/>
          <a:ln w="9525">
            <a:noFill/>
            <a:miter lim="800000"/>
            <a:headEnd/>
            <a:tailEnd/>
          </a:ln>
          <a:effectLst>
            <a:outerShdw dist="35921" dir="2700000" algn="ctr" rotWithShape="0">
              <a:srgbClr val="D69B06"/>
            </a:outerShdw>
          </a:effectLst>
        </p:spPr>
        <p:txBody>
          <a:bodyPr>
            <a:spAutoFit/>
          </a:bodyPr>
          <a:lstStyle/>
          <a:p>
            <a:pPr algn="ctr">
              <a:spcBef>
                <a:spcPct val="50000"/>
              </a:spcBef>
              <a:defRPr/>
            </a:pPr>
            <a:r>
              <a:rPr lang="en-US" sz="4800" b="1">
                <a:solidFill>
                  <a:srgbClr val="787878"/>
                </a:solidFill>
                <a:effectLst>
                  <a:outerShdw blurRad="38100" dist="38100" dir="2700000" algn="tl">
                    <a:srgbClr val="000000"/>
                  </a:outerShdw>
                </a:effectLst>
                <a:latin typeface="StageCoach" pitchFamily="2" charset="0"/>
              </a:rPr>
              <a:t>The Farmers Alliances</a:t>
            </a:r>
          </a:p>
        </p:txBody>
      </p:sp>
      <p:sp>
        <p:nvSpPr>
          <p:cNvPr id="31747" name="Text Box 3"/>
          <p:cNvSpPr txBox="1">
            <a:spLocks noChangeArrowheads="1"/>
          </p:cNvSpPr>
          <p:nvPr/>
        </p:nvSpPr>
        <p:spPr bwMode="auto">
          <a:xfrm>
            <a:off x="914400" y="1600200"/>
            <a:ext cx="7696200" cy="5029200"/>
          </a:xfrm>
          <a:prstGeom prst="rect">
            <a:avLst/>
          </a:prstGeom>
          <a:noFill/>
          <a:ln w="9525">
            <a:noFill/>
            <a:miter lim="800000"/>
            <a:headEnd/>
            <a:tailEnd/>
          </a:ln>
          <a:effectLst/>
        </p:spPr>
        <p:txBody>
          <a:bodyPr>
            <a:spAutoFit/>
          </a:bodyPr>
          <a:lstStyle/>
          <a:p>
            <a:pPr marL="339725" indent="-339725">
              <a:spcBef>
                <a:spcPct val="50000"/>
              </a:spcBef>
              <a:buClr>
                <a:srgbClr val="C18B05"/>
              </a:buClr>
              <a:buSzPct val="90000"/>
              <a:buFont typeface="Wingdings" pitchFamily="2" charset="2"/>
              <a:buChar char="Ø"/>
              <a:defRPr/>
            </a:pPr>
            <a:r>
              <a:rPr lang="en-US" sz="2700" b="1">
                <a:effectLst>
                  <a:outerShdw blurRad="38100" dist="38100" dir="2700000" algn="tl">
                    <a:srgbClr val="FFFFFF"/>
                  </a:outerShdw>
                </a:effectLst>
                <a:latin typeface="Comic Sans MS" pitchFamily="66" charset="0"/>
              </a:rPr>
              <a:t>Begun in the late 1880s (Texas first </a:t>
            </a:r>
            <a:r>
              <a:rPr lang="en-US" sz="2700" b="1">
                <a:effectLst>
                  <a:outerShdw blurRad="38100" dist="38100" dir="2700000" algn="tl">
                    <a:srgbClr val="FFFFFF"/>
                  </a:outerShdw>
                </a:effectLst>
                <a:latin typeface="Comic Sans MS" pitchFamily="66" charset="0"/>
                <a:sym typeface="Wingdings" pitchFamily="2" charset="2"/>
              </a:rPr>
              <a:t> </a:t>
            </a:r>
            <a:br>
              <a:rPr lang="en-US" sz="2700" b="1">
                <a:effectLst>
                  <a:outerShdw blurRad="38100" dist="38100" dir="2700000" algn="tl">
                    <a:srgbClr val="FFFFFF"/>
                  </a:outerShdw>
                </a:effectLst>
                <a:latin typeface="Comic Sans MS" pitchFamily="66" charset="0"/>
                <a:sym typeface="Wingdings" pitchFamily="2" charset="2"/>
              </a:rPr>
            </a:br>
            <a:r>
              <a:rPr lang="en-US" sz="2700" b="1">
                <a:effectLst>
                  <a:outerShdw blurRad="38100" dist="38100" dir="2700000" algn="tl">
                    <a:srgbClr val="FFFFFF"/>
                  </a:outerShdw>
                </a:effectLst>
                <a:latin typeface="Comic Sans MS" pitchFamily="66" charset="0"/>
              </a:rPr>
              <a:t>the </a:t>
            </a:r>
            <a:r>
              <a:rPr lang="en-US" sz="2700" b="1">
                <a:solidFill>
                  <a:srgbClr val="009900"/>
                </a:solidFill>
                <a:effectLst>
                  <a:outerShdw blurRad="38100" dist="38100" dir="2700000" algn="tl">
                    <a:srgbClr val="000000"/>
                  </a:outerShdw>
                </a:effectLst>
                <a:latin typeface="Comic Sans MS" pitchFamily="66" charset="0"/>
              </a:rPr>
              <a:t>Southern Alliance</a:t>
            </a:r>
            <a:r>
              <a:rPr lang="en-US" sz="2700" b="1">
                <a:effectLst>
                  <a:outerShdw blurRad="38100" dist="38100" dir="2700000" algn="tl">
                    <a:srgbClr val="FFFFFF"/>
                  </a:outerShdw>
                </a:effectLst>
                <a:latin typeface="Comic Sans MS" pitchFamily="66" charset="0"/>
              </a:rPr>
              <a:t>; then in the </a:t>
            </a:r>
            <a:br>
              <a:rPr lang="en-US" sz="2700" b="1">
                <a:effectLst>
                  <a:outerShdw blurRad="38100" dist="38100" dir="2700000" algn="tl">
                    <a:srgbClr val="FFFFFF"/>
                  </a:outerShdw>
                </a:effectLst>
                <a:latin typeface="Comic Sans MS" pitchFamily="66" charset="0"/>
              </a:rPr>
            </a:br>
            <a:r>
              <a:rPr lang="en-US" sz="2700" b="1">
                <a:effectLst>
                  <a:outerShdw blurRad="38100" dist="38100" dir="2700000" algn="tl">
                    <a:srgbClr val="FFFFFF"/>
                  </a:outerShdw>
                </a:effectLst>
                <a:latin typeface="Comic Sans MS" pitchFamily="66" charset="0"/>
              </a:rPr>
              <a:t>Midwest </a:t>
            </a:r>
            <a:r>
              <a:rPr lang="en-US" sz="2700" b="1">
                <a:effectLst>
                  <a:outerShdw blurRad="38100" dist="38100" dir="2700000" algn="tl">
                    <a:srgbClr val="FFFFFF"/>
                  </a:outerShdw>
                </a:effectLst>
                <a:latin typeface="Comic Sans MS" pitchFamily="66" charset="0"/>
                <a:sym typeface="Wingdings" pitchFamily="2" charset="2"/>
              </a:rPr>
              <a:t> </a:t>
            </a:r>
            <a:r>
              <a:rPr lang="en-US" sz="2700" b="1">
                <a:effectLst>
                  <a:outerShdw blurRad="38100" dist="38100" dir="2700000" algn="tl">
                    <a:srgbClr val="FFFFFF"/>
                  </a:outerShdw>
                </a:effectLst>
                <a:latin typeface="Comic Sans MS" pitchFamily="66" charset="0"/>
              </a:rPr>
              <a:t>the </a:t>
            </a:r>
            <a:r>
              <a:rPr lang="en-US" sz="2700" b="1">
                <a:solidFill>
                  <a:srgbClr val="009900"/>
                </a:solidFill>
                <a:effectLst>
                  <a:outerShdw blurRad="38100" dist="38100" dir="2700000" algn="tl">
                    <a:srgbClr val="000000"/>
                  </a:outerShdw>
                </a:effectLst>
                <a:latin typeface="Comic Sans MS" pitchFamily="66" charset="0"/>
              </a:rPr>
              <a:t>Northern Alliance</a:t>
            </a:r>
            <a:r>
              <a:rPr lang="en-US" sz="2700" b="1">
                <a:effectLst>
                  <a:outerShdw blurRad="38100" dist="38100" dir="2700000" algn="tl">
                    <a:srgbClr val="FFFFFF"/>
                  </a:outerShdw>
                </a:effectLst>
                <a:latin typeface="Comic Sans MS" pitchFamily="66" charset="0"/>
              </a:rPr>
              <a:t>).</a:t>
            </a:r>
          </a:p>
          <a:p>
            <a:pPr marL="339725" indent="-339725">
              <a:spcBef>
                <a:spcPct val="50000"/>
              </a:spcBef>
              <a:buClr>
                <a:srgbClr val="C18B05"/>
              </a:buClr>
              <a:buSzPct val="90000"/>
              <a:buFont typeface="Wingdings" pitchFamily="2" charset="2"/>
              <a:buChar char="Ø"/>
              <a:defRPr/>
            </a:pPr>
            <a:r>
              <a:rPr lang="en-US" sz="2700" b="1">
                <a:effectLst>
                  <a:outerShdw blurRad="38100" dist="38100" dir="2700000" algn="tl">
                    <a:srgbClr val="FFFFFF"/>
                  </a:outerShdw>
                </a:effectLst>
                <a:latin typeface="Comic Sans MS" pitchFamily="66" charset="0"/>
              </a:rPr>
              <a:t>Built upon the ashes of the Grange.</a:t>
            </a:r>
          </a:p>
          <a:p>
            <a:pPr marL="339725" indent="-339725">
              <a:spcBef>
                <a:spcPct val="50000"/>
              </a:spcBef>
              <a:buClr>
                <a:srgbClr val="C18B05"/>
              </a:buClr>
              <a:buSzPct val="90000"/>
              <a:buFont typeface="Wingdings" pitchFamily="2" charset="2"/>
              <a:buChar char="Ø"/>
              <a:defRPr/>
            </a:pPr>
            <a:r>
              <a:rPr lang="en-US" sz="2700" b="1">
                <a:effectLst>
                  <a:outerShdw blurRad="38100" dist="38100" dir="2700000" algn="tl">
                    <a:srgbClr val="FFFFFF"/>
                  </a:outerShdw>
                </a:effectLst>
                <a:latin typeface="Comic Sans MS" pitchFamily="66" charset="0"/>
              </a:rPr>
              <a:t>More political and less social than the Grange.</a:t>
            </a:r>
          </a:p>
          <a:p>
            <a:pPr marL="339725" indent="-339725">
              <a:spcBef>
                <a:spcPct val="50000"/>
              </a:spcBef>
              <a:buClr>
                <a:srgbClr val="C18B05"/>
              </a:buClr>
              <a:buSzPct val="90000"/>
              <a:buFont typeface="Wingdings" pitchFamily="2" charset="2"/>
              <a:buChar char="Ø"/>
              <a:defRPr/>
            </a:pPr>
            <a:r>
              <a:rPr lang="en-US" sz="2700" b="1">
                <a:effectLst>
                  <a:outerShdw blurRad="38100" dist="38100" dir="2700000" algn="tl">
                    <a:srgbClr val="FFFFFF"/>
                  </a:outerShdw>
                </a:effectLst>
                <a:latin typeface="Comic Sans MS" pitchFamily="66" charset="0"/>
              </a:rPr>
              <a:t>Ran candidates for office.</a:t>
            </a:r>
          </a:p>
          <a:p>
            <a:pPr marL="339725" indent="-339725">
              <a:spcBef>
                <a:spcPct val="50000"/>
              </a:spcBef>
              <a:buClr>
                <a:srgbClr val="C18B05"/>
              </a:buClr>
              <a:buSzPct val="90000"/>
              <a:buFont typeface="Wingdings" pitchFamily="2" charset="2"/>
              <a:buChar char="Ø"/>
              <a:defRPr/>
            </a:pPr>
            <a:r>
              <a:rPr lang="en-US" sz="2700" b="1">
                <a:effectLst>
                  <a:outerShdw blurRad="38100" dist="38100" dir="2700000" algn="tl">
                    <a:srgbClr val="FFFFFF"/>
                  </a:outerShdw>
                </a:effectLst>
                <a:latin typeface="Comic Sans MS" pitchFamily="66" charset="0"/>
              </a:rPr>
              <a:t>Controlled 8 state legislatures &amp; had 47</a:t>
            </a:r>
            <a:br>
              <a:rPr lang="en-US" sz="2700" b="1">
                <a:effectLst>
                  <a:outerShdw blurRad="38100" dist="38100" dir="2700000" algn="tl">
                    <a:srgbClr val="FFFFFF"/>
                  </a:outerShdw>
                </a:effectLst>
                <a:latin typeface="Comic Sans MS" pitchFamily="66" charset="0"/>
              </a:rPr>
            </a:br>
            <a:r>
              <a:rPr lang="en-US" sz="2700" b="1">
                <a:effectLst>
                  <a:outerShdw blurRad="38100" dist="38100" dir="2700000" algn="tl">
                    <a:srgbClr val="FFFFFF"/>
                  </a:outerShdw>
                </a:effectLst>
                <a:latin typeface="Comic Sans MS" pitchFamily="66" charset="0"/>
              </a:rPr>
              <a:t>representatives in Congress during the 1890s.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09600" y="1447800"/>
            <a:ext cx="2362200" cy="2898775"/>
          </a:xfrm>
          <a:prstGeom prst="rect">
            <a:avLst/>
          </a:prstGeom>
          <a:noFill/>
          <a:ln w="9525">
            <a:noFill/>
            <a:miter lim="800000"/>
            <a:headEnd/>
            <a:tailEnd/>
          </a:ln>
          <a:effectLst>
            <a:outerShdw dist="35921" dir="2700000" algn="ctr" rotWithShape="0">
              <a:srgbClr val="D69B06">
                <a:alpha val="50000"/>
              </a:srgbClr>
            </a:outerShdw>
          </a:effectLst>
        </p:spPr>
        <p:txBody>
          <a:bodyPr>
            <a:spAutoFit/>
          </a:bodyPr>
          <a:lstStyle/>
          <a:p>
            <a:pPr algn="ctr">
              <a:spcBef>
                <a:spcPct val="50000"/>
              </a:spcBef>
              <a:defRPr/>
            </a:pPr>
            <a:r>
              <a:rPr lang="en-US" sz="4600" b="1" i="1">
                <a:solidFill>
                  <a:srgbClr val="787878"/>
                </a:solidFill>
                <a:effectLst>
                  <a:outerShdw blurRad="38100" dist="38100" dir="2700000" algn="tl">
                    <a:srgbClr val="000000"/>
                  </a:outerShdw>
                </a:effectLst>
                <a:latin typeface="StageCoach" pitchFamily="2" charset="0"/>
              </a:rPr>
              <a:t>United We Stand, Divided We Fall</a:t>
            </a:r>
          </a:p>
        </p:txBody>
      </p:sp>
      <p:pic>
        <p:nvPicPr>
          <p:cNvPr id="25602" name="Picture 3" descr="Pol_cartoon-United We Stand Divided We Fall"/>
          <p:cNvPicPr>
            <a:picLocks noChangeAspect="1" noChangeArrowheads="1"/>
          </p:cNvPicPr>
          <p:nvPr/>
        </p:nvPicPr>
        <p:blipFill>
          <a:blip r:embed="rId2">
            <a:lum contrast="6000"/>
          </a:blip>
          <a:srcRect/>
          <a:stretch>
            <a:fillRect/>
          </a:stretch>
        </p:blipFill>
        <p:spPr bwMode="auto">
          <a:xfrm>
            <a:off x="3692525" y="381000"/>
            <a:ext cx="3775075" cy="6172200"/>
          </a:xfrm>
          <a:prstGeom prst="rect">
            <a:avLst/>
          </a:prstGeom>
          <a:noFill/>
          <a:ln w="9525">
            <a:solidFill>
              <a:srgbClr val="787878"/>
            </a:solidFill>
            <a:miter lim="800000"/>
            <a:headEnd/>
            <a:tailEnd/>
          </a:ln>
        </p:spPr>
      </p:pic>
      <p:sp>
        <p:nvSpPr>
          <p:cNvPr id="32772" name="Text Box 4"/>
          <p:cNvSpPr txBox="1">
            <a:spLocks noChangeArrowheads="1"/>
          </p:cNvSpPr>
          <p:nvPr/>
        </p:nvSpPr>
        <p:spPr bwMode="auto">
          <a:xfrm>
            <a:off x="228600" y="4648200"/>
            <a:ext cx="3429000" cy="1766888"/>
          </a:xfrm>
          <a:prstGeom prst="rect">
            <a:avLst/>
          </a:prstGeom>
          <a:noFill/>
          <a:ln w="9525">
            <a:noFill/>
            <a:miter lim="800000"/>
            <a:headEnd/>
            <a:tailEnd/>
          </a:ln>
          <a:effectLst/>
        </p:spPr>
        <p:txBody>
          <a:bodyPr>
            <a:spAutoFit/>
          </a:bodyPr>
          <a:lstStyle/>
          <a:p>
            <a:pPr marL="236538" indent="-236538">
              <a:spcBef>
                <a:spcPct val="50000"/>
              </a:spcBef>
              <a:buClr>
                <a:srgbClr val="C18B05"/>
              </a:buClr>
              <a:buSzPct val="90000"/>
              <a:buFont typeface="Wingdings" pitchFamily="2" charset="2"/>
              <a:buChar char="Ø"/>
              <a:defRPr/>
            </a:pPr>
            <a:r>
              <a:rPr lang="en-US" sz="2200" b="1">
                <a:effectLst>
                  <a:outerShdw blurRad="38100" dist="38100" dir="2700000" algn="tl">
                    <a:srgbClr val="FFFFFF"/>
                  </a:outerShdw>
                </a:effectLst>
                <a:latin typeface="Comic Sans MS" pitchFamily="66" charset="0"/>
              </a:rPr>
              <a:t>In 1889 both </a:t>
            </a:r>
            <a:br>
              <a:rPr lang="en-US" sz="2200" b="1">
                <a:effectLst>
                  <a:outerShdw blurRad="38100" dist="38100" dir="2700000" algn="tl">
                    <a:srgbClr val="FFFFFF"/>
                  </a:outerShdw>
                </a:effectLst>
                <a:latin typeface="Comic Sans MS" pitchFamily="66" charset="0"/>
              </a:rPr>
            </a:br>
            <a:r>
              <a:rPr lang="en-US" sz="2200" b="1">
                <a:effectLst>
                  <a:outerShdw blurRad="38100" dist="38100" dir="2700000" algn="tl">
                    <a:srgbClr val="FFFFFF"/>
                  </a:outerShdw>
                </a:effectLst>
                <a:latin typeface="Comic Sans MS" pitchFamily="66" charset="0"/>
              </a:rPr>
              <a:t>the Northern and</a:t>
            </a:r>
            <a:br>
              <a:rPr lang="en-US" sz="2200" b="1">
                <a:effectLst>
                  <a:outerShdw blurRad="38100" dist="38100" dir="2700000" algn="tl">
                    <a:srgbClr val="FFFFFF"/>
                  </a:outerShdw>
                </a:effectLst>
                <a:latin typeface="Comic Sans MS" pitchFamily="66" charset="0"/>
              </a:rPr>
            </a:br>
            <a:r>
              <a:rPr lang="en-US" sz="2200" b="1">
                <a:effectLst>
                  <a:outerShdw blurRad="38100" dist="38100" dir="2700000" algn="tl">
                    <a:srgbClr val="FFFFFF"/>
                  </a:outerShdw>
                </a:effectLst>
                <a:latin typeface="Comic Sans MS" pitchFamily="66" charset="0"/>
              </a:rPr>
              <a:t>Southern Alliances</a:t>
            </a:r>
            <a:br>
              <a:rPr lang="en-US" sz="2200" b="1">
                <a:effectLst>
                  <a:outerShdw blurRad="38100" dist="38100" dir="2700000" algn="tl">
                    <a:srgbClr val="FFFFFF"/>
                  </a:outerShdw>
                </a:effectLst>
                <a:latin typeface="Comic Sans MS" pitchFamily="66" charset="0"/>
              </a:rPr>
            </a:br>
            <a:r>
              <a:rPr lang="en-US" sz="2200" b="1">
                <a:effectLst>
                  <a:outerShdw blurRad="38100" dist="38100" dir="2700000" algn="tl">
                    <a:srgbClr val="FFFFFF"/>
                  </a:outerShdw>
                </a:effectLst>
                <a:latin typeface="Comic Sans MS" pitchFamily="66" charset="0"/>
              </a:rPr>
              <a:t>merged into one—the </a:t>
            </a:r>
            <a:r>
              <a:rPr lang="en-US" sz="2200" b="1">
                <a:solidFill>
                  <a:srgbClr val="009900"/>
                </a:solidFill>
                <a:effectLst>
                  <a:outerShdw blurRad="38100" dist="38100" dir="2700000" algn="tl">
                    <a:srgbClr val="000000"/>
                  </a:outerShdw>
                </a:effectLst>
                <a:latin typeface="Comic Sans MS" pitchFamily="66" charset="0"/>
              </a:rPr>
              <a:t>Farmers’ Alliance</a:t>
            </a:r>
            <a:r>
              <a:rPr lang="en-US" sz="2200" b="1">
                <a:effectLst>
                  <a:outerShdw blurRad="38100" dist="38100" dir="2700000" algn="tl">
                    <a:srgbClr val="FFFFFF"/>
                  </a:outerShdw>
                </a:effectLst>
                <a:latin typeface="Comic Sans MS" pitchFamily="66"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3"/>
          <a:srcRect r="2357"/>
          <a:stretch>
            <a:fillRect/>
          </a:stretch>
        </p:blipFill>
        <p:spPr bwMode="auto">
          <a:xfrm>
            <a:off x="0" y="0"/>
            <a:ext cx="6248400" cy="6399213"/>
          </a:xfrm>
          <a:prstGeom prst="rect">
            <a:avLst/>
          </a:prstGeom>
          <a:noFill/>
          <a:ln w="9525">
            <a:noFill/>
            <a:miter lim="800000"/>
            <a:headEnd/>
            <a:tailEnd/>
          </a:ln>
        </p:spPr>
      </p:pic>
      <p:sp>
        <p:nvSpPr>
          <p:cNvPr id="12293" name="Text Box 5"/>
          <p:cNvSpPr txBox="1">
            <a:spLocks noChangeArrowheads="1"/>
          </p:cNvSpPr>
          <p:nvPr/>
        </p:nvSpPr>
        <p:spPr bwMode="auto">
          <a:xfrm>
            <a:off x="6400800" y="0"/>
            <a:ext cx="2743200" cy="519113"/>
          </a:xfrm>
          <a:prstGeom prst="rect">
            <a:avLst/>
          </a:prstGeom>
          <a:noFill/>
          <a:ln w="9525">
            <a:noFill/>
            <a:miter lim="800000"/>
            <a:headEnd/>
            <a:tailEnd/>
          </a:ln>
        </p:spPr>
        <p:txBody>
          <a:bodyPr>
            <a:spAutoFit/>
          </a:bodyPr>
          <a:lstStyle/>
          <a:p>
            <a:pPr algn="ctr">
              <a:spcBef>
                <a:spcPct val="50000"/>
              </a:spcBef>
            </a:pPr>
            <a:r>
              <a:rPr lang="en-US" sz="2800" b="1" u="sng"/>
              <a:t>Populist Party</a:t>
            </a:r>
          </a:p>
        </p:txBody>
      </p:sp>
      <p:sp>
        <p:nvSpPr>
          <p:cNvPr id="12294" name="Text Box 6"/>
          <p:cNvSpPr txBox="1">
            <a:spLocks noChangeArrowheads="1"/>
          </p:cNvSpPr>
          <p:nvPr/>
        </p:nvSpPr>
        <p:spPr bwMode="auto">
          <a:xfrm>
            <a:off x="6324600" y="914400"/>
            <a:ext cx="2819400" cy="1800225"/>
          </a:xfrm>
          <a:prstGeom prst="rect">
            <a:avLst/>
          </a:prstGeom>
          <a:noFill/>
          <a:ln w="9525">
            <a:noFill/>
            <a:miter lim="800000"/>
            <a:headEnd/>
            <a:tailEnd/>
          </a:ln>
        </p:spPr>
        <p:txBody>
          <a:bodyPr>
            <a:spAutoFit/>
          </a:bodyPr>
          <a:lstStyle/>
          <a:p>
            <a:pPr>
              <a:spcBef>
                <a:spcPct val="50000"/>
              </a:spcBef>
              <a:buFontTx/>
              <a:buChar char="•"/>
            </a:pPr>
            <a:r>
              <a:rPr lang="en-US" sz="2800"/>
              <a:t> </a:t>
            </a:r>
            <a:r>
              <a:rPr lang="en-US" sz="2800">
                <a:latin typeface="Times New Roman" pitchFamily="18" charset="0"/>
              </a:rPr>
              <a:t>The Populist Party was formed by </a:t>
            </a:r>
            <a:r>
              <a:rPr lang="en-US" sz="2800" b="1" i="1">
                <a:latin typeface="Times New Roman" pitchFamily="18" charset="0"/>
              </a:rPr>
              <a:t>farmers</a:t>
            </a:r>
            <a:r>
              <a:rPr lang="en-US" sz="2800">
                <a:latin typeface="Times New Roman" pitchFamily="18" charset="0"/>
              </a:rPr>
              <a:t> and </a:t>
            </a:r>
            <a:r>
              <a:rPr lang="en-US" sz="2800" b="1" i="1">
                <a:latin typeface="Times New Roman" pitchFamily="18" charset="0"/>
              </a:rPr>
              <a:t>labor unions</a:t>
            </a:r>
            <a:r>
              <a:rPr lang="en-US" sz="2800">
                <a:latin typeface="Times New Roman" pitchFamily="18" charset="0"/>
              </a:rPr>
              <a:t>.</a:t>
            </a:r>
          </a:p>
        </p:txBody>
      </p:sp>
      <p:sp>
        <p:nvSpPr>
          <p:cNvPr id="12295" name="Text Box 7"/>
          <p:cNvSpPr txBox="1">
            <a:spLocks noChangeArrowheads="1"/>
          </p:cNvSpPr>
          <p:nvPr/>
        </p:nvSpPr>
        <p:spPr bwMode="auto">
          <a:xfrm>
            <a:off x="6248400" y="3733800"/>
            <a:ext cx="2895600" cy="2654300"/>
          </a:xfrm>
          <a:prstGeom prst="rect">
            <a:avLst/>
          </a:prstGeom>
          <a:noFill/>
          <a:ln w="9525">
            <a:noFill/>
            <a:miter lim="800000"/>
            <a:headEnd/>
            <a:tailEnd/>
          </a:ln>
        </p:spPr>
        <p:txBody>
          <a:bodyPr>
            <a:spAutoFit/>
          </a:bodyPr>
          <a:lstStyle/>
          <a:p>
            <a:pPr>
              <a:spcBef>
                <a:spcPct val="50000"/>
              </a:spcBef>
            </a:pPr>
            <a:r>
              <a:rPr lang="en-US" sz="2800" i="1">
                <a:latin typeface="Times New Roman" pitchFamily="18" charset="0"/>
              </a:rPr>
              <a:t>“The fruits of the toil of millions,” they say, are being “stolen to build up colossal fortunes for a few.”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box(in)">
                                      <p:cBhvr>
                                        <p:cTn id="7" dur="500"/>
                                        <p:tgtEl>
                                          <p:spTgt spid="12295"/>
                                        </p:tgtEl>
                                      </p:cBhvr>
                                    </p:animEffect>
                                  </p:childTnLst>
                                </p:cTn>
                              </p:par>
                              <p:par>
                                <p:cTn id="8" presetID="14" presetClass="entr" presetSubtype="10" fill="hold"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randombar(horizontal)">
                                      <p:cBhvr>
                                        <p:cTn id="10" dur="1000"/>
                                        <p:tgtEl>
                                          <p:spTgt spid="1229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2293"/>
                                        </p:tgtEl>
                                        <p:attrNameLst>
                                          <p:attrName>style.visibility</p:attrName>
                                        </p:attrNameLst>
                                      </p:cBhvr>
                                      <p:to>
                                        <p:strVal val="visible"/>
                                      </p:to>
                                    </p:set>
                                    <p:animEffect transition="in" filter="box(in)">
                                      <p:cBhvr>
                                        <p:cTn id="15" dur="500"/>
                                        <p:tgtEl>
                                          <p:spTgt spid="1229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2294"/>
                                        </p:tgtEl>
                                        <p:attrNameLst>
                                          <p:attrName>style.visibility</p:attrName>
                                        </p:attrNameLst>
                                      </p:cBhvr>
                                      <p:to>
                                        <p:strVal val="visible"/>
                                      </p:to>
                                    </p:set>
                                    <p:animEffect transition="in" filter="checkerboard(across)">
                                      <p:cBhvr>
                                        <p:cTn id="20"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0" y="0"/>
            <a:ext cx="9144000" cy="519113"/>
          </a:xfrm>
          <a:prstGeom prst="rect">
            <a:avLst/>
          </a:prstGeom>
          <a:noFill/>
          <a:ln w="9525">
            <a:noFill/>
            <a:miter lim="800000"/>
            <a:headEnd/>
            <a:tailEnd/>
          </a:ln>
        </p:spPr>
        <p:txBody>
          <a:bodyPr>
            <a:spAutoFit/>
          </a:bodyPr>
          <a:lstStyle/>
          <a:p>
            <a:pPr>
              <a:spcBef>
                <a:spcPct val="50000"/>
              </a:spcBef>
            </a:pPr>
            <a:r>
              <a:rPr lang="en-US" sz="2800" b="1" u="sng"/>
              <a:t>Populist demands:</a:t>
            </a:r>
          </a:p>
        </p:txBody>
      </p:sp>
      <p:sp>
        <p:nvSpPr>
          <p:cNvPr id="5126" name="Text Box 6"/>
          <p:cNvSpPr txBox="1">
            <a:spLocks noChangeArrowheads="1"/>
          </p:cNvSpPr>
          <p:nvPr/>
        </p:nvSpPr>
        <p:spPr bwMode="auto">
          <a:xfrm>
            <a:off x="0" y="685800"/>
            <a:ext cx="9144000" cy="519113"/>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rPr>
              <a:t>- help with falling </a:t>
            </a:r>
            <a:r>
              <a:rPr lang="en-US" sz="2800" b="1" i="1">
                <a:latin typeface="Times New Roman" pitchFamily="18" charset="0"/>
              </a:rPr>
              <a:t>farm prices</a:t>
            </a:r>
            <a:r>
              <a:rPr lang="en-US" sz="2800">
                <a:latin typeface="Times New Roman" pitchFamily="18" charset="0"/>
              </a:rPr>
              <a:t> and regulation of </a:t>
            </a:r>
            <a:r>
              <a:rPr lang="en-US" sz="2800" b="1" i="1">
                <a:latin typeface="Times New Roman" pitchFamily="18" charset="0"/>
              </a:rPr>
              <a:t>railroad rates</a:t>
            </a:r>
            <a:endParaRPr lang="en-US" sz="2400" b="1" i="1">
              <a:latin typeface="Times New Roman" pitchFamily="18" charset="0"/>
            </a:endParaRPr>
          </a:p>
        </p:txBody>
      </p:sp>
      <p:sp>
        <p:nvSpPr>
          <p:cNvPr id="5128" name="Rectangle 8"/>
          <p:cNvSpPr>
            <a:spLocks noChangeArrowheads="1"/>
          </p:cNvSpPr>
          <p:nvPr/>
        </p:nvSpPr>
        <p:spPr bwMode="auto">
          <a:xfrm>
            <a:off x="0" y="1752600"/>
            <a:ext cx="9144000" cy="519113"/>
          </a:xfrm>
          <a:prstGeom prst="rect">
            <a:avLst/>
          </a:prstGeom>
          <a:noFill/>
          <a:ln w="9525">
            <a:noFill/>
            <a:miter lim="800000"/>
            <a:headEnd/>
            <a:tailEnd/>
          </a:ln>
        </p:spPr>
        <p:txBody>
          <a:bodyPr>
            <a:spAutoFit/>
          </a:bodyPr>
          <a:lstStyle/>
          <a:p>
            <a:r>
              <a:rPr lang="en-US" sz="2800">
                <a:latin typeface="Times New Roman" pitchFamily="18" charset="0"/>
              </a:rPr>
              <a:t>- creation of an </a:t>
            </a:r>
            <a:r>
              <a:rPr lang="en-US" sz="2800" b="1" i="1">
                <a:latin typeface="Times New Roman" pitchFamily="18" charset="0"/>
              </a:rPr>
              <a:t>income tax</a:t>
            </a:r>
          </a:p>
        </p:txBody>
      </p:sp>
      <p:sp>
        <p:nvSpPr>
          <p:cNvPr id="5129" name="Rectangle 9"/>
          <p:cNvSpPr>
            <a:spLocks noChangeArrowheads="1"/>
          </p:cNvSpPr>
          <p:nvPr/>
        </p:nvSpPr>
        <p:spPr bwMode="auto">
          <a:xfrm>
            <a:off x="0" y="2362200"/>
            <a:ext cx="5943600" cy="519113"/>
          </a:xfrm>
          <a:prstGeom prst="rect">
            <a:avLst/>
          </a:prstGeom>
          <a:noFill/>
          <a:ln w="9525">
            <a:noFill/>
            <a:miter lim="800000"/>
            <a:headEnd/>
            <a:tailEnd/>
          </a:ln>
        </p:spPr>
        <p:txBody>
          <a:bodyPr>
            <a:spAutoFit/>
          </a:bodyPr>
          <a:lstStyle/>
          <a:p>
            <a:r>
              <a:rPr lang="en-US" sz="2800">
                <a:latin typeface="Times New Roman" pitchFamily="18" charset="0"/>
              </a:rPr>
              <a:t>- an </a:t>
            </a:r>
            <a:r>
              <a:rPr lang="en-US" sz="2800" b="1" i="1">
                <a:latin typeface="Times New Roman" pitchFamily="18" charset="0"/>
              </a:rPr>
              <a:t>8</a:t>
            </a:r>
            <a:r>
              <a:rPr lang="en-US" sz="2800">
                <a:latin typeface="Times New Roman" pitchFamily="18" charset="0"/>
              </a:rPr>
              <a:t> hour work day</a:t>
            </a:r>
          </a:p>
        </p:txBody>
      </p:sp>
      <p:sp>
        <p:nvSpPr>
          <p:cNvPr id="5130" name="Rectangle 10"/>
          <p:cNvSpPr>
            <a:spLocks noChangeArrowheads="1"/>
          </p:cNvSpPr>
          <p:nvPr/>
        </p:nvSpPr>
        <p:spPr bwMode="auto">
          <a:xfrm>
            <a:off x="0" y="3048000"/>
            <a:ext cx="5775325" cy="519113"/>
          </a:xfrm>
          <a:prstGeom prst="rect">
            <a:avLst/>
          </a:prstGeom>
          <a:noFill/>
          <a:ln w="9525">
            <a:noFill/>
            <a:miter lim="800000"/>
            <a:headEnd/>
            <a:tailEnd/>
          </a:ln>
        </p:spPr>
        <p:txBody>
          <a:bodyPr>
            <a:spAutoFit/>
          </a:bodyPr>
          <a:lstStyle/>
          <a:p>
            <a:r>
              <a:rPr lang="en-US" sz="2800">
                <a:latin typeface="Times New Roman" pitchFamily="18" charset="0"/>
              </a:rPr>
              <a:t>- limits on </a:t>
            </a:r>
            <a:r>
              <a:rPr lang="en-US" sz="2800" b="1" i="1">
                <a:latin typeface="Times New Roman" pitchFamily="18" charset="0"/>
              </a:rPr>
              <a:t>immigration</a:t>
            </a:r>
          </a:p>
        </p:txBody>
      </p:sp>
      <p:pic>
        <p:nvPicPr>
          <p:cNvPr id="5132" name="Picture 12"/>
          <p:cNvPicPr>
            <a:picLocks noChangeAspect="1" noChangeArrowheads="1"/>
          </p:cNvPicPr>
          <p:nvPr/>
        </p:nvPicPr>
        <p:blipFill>
          <a:blip r:embed="rId2"/>
          <a:srcRect/>
          <a:stretch>
            <a:fillRect/>
          </a:stretch>
        </p:blipFill>
        <p:spPr bwMode="auto">
          <a:xfrm>
            <a:off x="4875213" y="1371600"/>
            <a:ext cx="4268787" cy="5486400"/>
          </a:xfrm>
          <a:prstGeom prst="rect">
            <a:avLst/>
          </a:prstGeom>
          <a:noFill/>
          <a:ln w="9525">
            <a:noFill/>
            <a:miter lim="800000"/>
            <a:headEnd/>
            <a:tailEnd/>
          </a:ln>
        </p:spPr>
      </p:pic>
      <p:sp>
        <p:nvSpPr>
          <p:cNvPr id="5133" name="Text Box 13"/>
          <p:cNvSpPr txBox="1">
            <a:spLocks noChangeArrowheads="1"/>
          </p:cNvSpPr>
          <p:nvPr/>
        </p:nvSpPr>
        <p:spPr bwMode="auto">
          <a:xfrm>
            <a:off x="0" y="5484813"/>
            <a:ext cx="4876800" cy="1373187"/>
          </a:xfrm>
          <a:prstGeom prst="rect">
            <a:avLst/>
          </a:prstGeom>
          <a:noFill/>
          <a:ln w="9525">
            <a:noFill/>
            <a:miter lim="800000"/>
            <a:headEnd/>
            <a:tailEnd/>
          </a:ln>
        </p:spPr>
        <p:txBody>
          <a:bodyPr>
            <a:spAutoFit/>
          </a:bodyPr>
          <a:lstStyle/>
          <a:p>
            <a:pPr algn="ctr">
              <a:spcBef>
                <a:spcPct val="50000"/>
              </a:spcBef>
            </a:pPr>
            <a:r>
              <a:rPr lang="en-US" sz="2800">
                <a:latin typeface="Times New Roman" pitchFamily="18" charset="0"/>
              </a:rPr>
              <a:t>William Jennings Bryan, Populist Party candidate for president, 1896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ox(in)">
                                      <p:cBhvr>
                                        <p:cTn id="7" dur="500"/>
                                        <p:tgtEl>
                                          <p:spTgt spid="5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box(in)">
                                      <p:cBhvr>
                                        <p:cTn id="12" dur="500"/>
                                        <p:tgtEl>
                                          <p:spTgt spid="51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28"/>
                                        </p:tgtEl>
                                        <p:attrNameLst>
                                          <p:attrName>style.visibility</p:attrName>
                                        </p:attrNameLst>
                                      </p:cBhvr>
                                      <p:to>
                                        <p:strVal val="visible"/>
                                      </p:to>
                                    </p:set>
                                    <p:animEffect transition="in" filter="box(in)">
                                      <p:cBhvr>
                                        <p:cTn id="17" dur="500"/>
                                        <p:tgtEl>
                                          <p:spTgt spid="51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129"/>
                                        </p:tgtEl>
                                        <p:attrNameLst>
                                          <p:attrName>style.visibility</p:attrName>
                                        </p:attrNameLst>
                                      </p:cBhvr>
                                      <p:to>
                                        <p:strVal val="visible"/>
                                      </p:to>
                                    </p:set>
                                    <p:animEffect transition="in" filter="box(in)">
                                      <p:cBhvr>
                                        <p:cTn id="22" dur="500"/>
                                        <p:tgtEl>
                                          <p:spTgt spid="51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130"/>
                                        </p:tgtEl>
                                        <p:attrNameLst>
                                          <p:attrName>style.visibility</p:attrName>
                                        </p:attrNameLst>
                                      </p:cBhvr>
                                      <p:to>
                                        <p:strVal val="visible"/>
                                      </p:to>
                                    </p:set>
                                    <p:animEffect transition="in" filter="box(in)">
                                      <p:cBhvr>
                                        <p:cTn id="27" dur="500"/>
                                        <p:tgtEl>
                                          <p:spTgt spid="51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5132"/>
                                        </p:tgtEl>
                                        <p:attrNameLst>
                                          <p:attrName>style.visibility</p:attrName>
                                        </p:attrNameLst>
                                      </p:cBhvr>
                                      <p:to>
                                        <p:strVal val="visible"/>
                                      </p:to>
                                    </p:set>
                                    <p:animEffect transition="in" filter="fade">
                                      <p:cBhvr>
                                        <p:cTn id="32" dur="1000"/>
                                        <p:tgtEl>
                                          <p:spTgt spid="5132"/>
                                        </p:tgtEl>
                                      </p:cBhvr>
                                    </p:animEffect>
                                    <p:anim calcmode="lin" valueType="num">
                                      <p:cBhvr>
                                        <p:cTn id="33" dur="1000" fill="hold"/>
                                        <p:tgtEl>
                                          <p:spTgt spid="5132"/>
                                        </p:tgtEl>
                                        <p:attrNameLst>
                                          <p:attrName>ppt_x</p:attrName>
                                        </p:attrNameLst>
                                      </p:cBhvr>
                                      <p:tavLst>
                                        <p:tav tm="0">
                                          <p:val>
                                            <p:strVal val="#ppt_x"/>
                                          </p:val>
                                        </p:tav>
                                        <p:tav tm="100000">
                                          <p:val>
                                            <p:strVal val="#ppt_x"/>
                                          </p:val>
                                        </p:tav>
                                      </p:tavLst>
                                    </p:anim>
                                    <p:anim calcmode="lin" valueType="num">
                                      <p:cBhvr>
                                        <p:cTn id="34" dur="1000" fill="hold"/>
                                        <p:tgtEl>
                                          <p:spTgt spid="5132"/>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5133"/>
                                        </p:tgtEl>
                                        <p:attrNameLst>
                                          <p:attrName>style.visibility</p:attrName>
                                        </p:attrNameLst>
                                      </p:cBhvr>
                                      <p:to>
                                        <p:strVal val="visible"/>
                                      </p:to>
                                    </p:set>
                                    <p:animEffect transition="in" filter="checkerboard(across)">
                                      <p:cBhvr>
                                        <p:cTn id="39"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P spid="5128" grpId="0"/>
      <p:bldP spid="5129" grpId="0"/>
      <p:bldP spid="5130" grpId="0"/>
      <p:bldP spid="51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600200" y="76200"/>
            <a:ext cx="6019800" cy="762000"/>
          </a:xfrm>
          <a:prstGeom prst="rect">
            <a:avLst/>
          </a:prstGeom>
          <a:noFill/>
          <a:ln w="9525">
            <a:noFill/>
            <a:miter lim="800000"/>
            <a:headEnd/>
            <a:tailEnd/>
          </a:ln>
          <a:effectLst>
            <a:outerShdw dist="35921" dir="2700000" algn="ctr" rotWithShape="0">
              <a:srgbClr val="D69B06"/>
            </a:outerShdw>
          </a:effectLst>
        </p:spPr>
        <p:txBody>
          <a:bodyPr>
            <a:spAutoFit/>
          </a:bodyPr>
          <a:lstStyle/>
          <a:p>
            <a:pPr algn="ctr">
              <a:spcBef>
                <a:spcPct val="50000"/>
              </a:spcBef>
              <a:defRPr/>
            </a:pPr>
            <a:r>
              <a:rPr lang="en-US" sz="4400" b="1">
                <a:solidFill>
                  <a:srgbClr val="787878"/>
                </a:solidFill>
                <a:effectLst>
                  <a:outerShdw blurRad="38100" dist="38100" dir="2700000" algn="tl">
                    <a:srgbClr val="000000"/>
                  </a:outerShdw>
                </a:effectLst>
                <a:latin typeface="StageCoach" pitchFamily="2" charset="0"/>
              </a:rPr>
              <a:t>Omaha Platform of 1892</a:t>
            </a:r>
          </a:p>
        </p:txBody>
      </p:sp>
      <p:sp>
        <p:nvSpPr>
          <p:cNvPr id="33795" name="Text Box 3"/>
          <p:cNvSpPr txBox="1">
            <a:spLocks noChangeArrowheads="1"/>
          </p:cNvSpPr>
          <p:nvPr/>
        </p:nvSpPr>
        <p:spPr bwMode="auto">
          <a:xfrm>
            <a:off x="1524000" y="914400"/>
            <a:ext cx="7010400" cy="5794375"/>
          </a:xfrm>
          <a:prstGeom prst="rect">
            <a:avLst/>
          </a:prstGeom>
          <a:noFill/>
          <a:ln w="9525">
            <a:noFill/>
            <a:miter lim="800000"/>
            <a:headEnd/>
            <a:tailEnd/>
          </a:ln>
          <a:effectLst/>
        </p:spPr>
        <p:txBody>
          <a:bodyPr>
            <a:spAutoFit/>
          </a:bodyPr>
          <a:lstStyle/>
          <a:p>
            <a:pPr marL="515938" indent="-515938">
              <a:spcBef>
                <a:spcPct val="50000"/>
              </a:spcBef>
              <a:buClr>
                <a:srgbClr val="C18B05"/>
              </a:buClr>
              <a:buSzPct val="90000"/>
              <a:buFont typeface="Wingdings" pitchFamily="2" charset="2"/>
              <a:buAutoNum type="arabicPeriod"/>
              <a:defRPr/>
            </a:pPr>
            <a:r>
              <a:rPr lang="en-US" sz="2200" b="1">
                <a:effectLst>
                  <a:outerShdw blurRad="38100" dist="38100" dir="2700000" algn="tl">
                    <a:srgbClr val="FFFFFF"/>
                  </a:outerShdw>
                </a:effectLst>
                <a:latin typeface="Comic Sans MS" pitchFamily="66" charset="0"/>
              </a:rPr>
              <a:t>System of </a:t>
            </a:r>
            <a:r>
              <a:rPr lang="en-US" sz="2200" b="1">
                <a:solidFill>
                  <a:srgbClr val="E40000"/>
                </a:solidFill>
                <a:effectLst>
                  <a:outerShdw blurRad="38100" dist="38100" dir="2700000" algn="tl">
                    <a:srgbClr val="000000"/>
                  </a:outerShdw>
                </a:effectLst>
                <a:latin typeface="Comic Sans MS" pitchFamily="66" charset="0"/>
              </a:rPr>
              <a:t>“sub-treasuries.”</a:t>
            </a:r>
          </a:p>
          <a:p>
            <a:pPr marL="515938" indent="-515938">
              <a:spcBef>
                <a:spcPct val="50000"/>
              </a:spcBef>
              <a:buClr>
                <a:srgbClr val="C18B05"/>
              </a:buClr>
              <a:buSzPct val="90000"/>
              <a:buFont typeface="Wingdings" pitchFamily="2" charset="2"/>
              <a:buAutoNum type="arabicPeriod"/>
              <a:defRPr/>
            </a:pPr>
            <a:r>
              <a:rPr lang="en-US" sz="2200" b="1">
                <a:effectLst>
                  <a:outerShdw blurRad="38100" dist="38100" dir="2700000" algn="tl">
                    <a:srgbClr val="FFFFFF"/>
                  </a:outerShdw>
                </a:effectLst>
                <a:latin typeface="Comic Sans MS" pitchFamily="66" charset="0"/>
              </a:rPr>
              <a:t>Abolition of the National Bank.</a:t>
            </a:r>
          </a:p>
          <a:p>
            <a:pPr marL="515938" indent="-515938">
              <a:spcBef>
                <a:spcPct val="50000"/>
              </a:spcBef>
              <a:buClr>
                <a:srgbClr val="C18B05"/>
              </a:buClr>
              <a:buSzPct val="90000"/>
              <a:buFont typeface="Wingdings" pitchFamily="2" charset="2"/>
              <a:buAutoNum type="arabicPeriod"/>
              <a:defRPr/>
            </a:pPr>
            <a:r>
              <a:rPr lang="en-US" sz="2200" b="1">
                <a:effectLst>
                  <a:outerShdw blurRad="38100" dist="38100" dir="2700000" algn="tl">
                    <a:srgbClr val="FFFFFF"/>
                  </a:outerShdw>
                </a:effectLst>
                <a:latin typeface="Comic Sans MS" pitchFamily="66" charset="0"/>
              </a:rPr>
              <a:t>Direct election of Senators.</a:t>
            </a:r>
          </a:p>
          <a:p>
            <a:pPr marL="515938" indent="-515938">
              <a:spcBef>
                <a:spcPct val="50000"/>
              </a:spcBef>
              <a:buClr>
                <a:srgbClr val="C18B05"/>
              </a:buClr>
              <a:buSzPct val="90000"/>
              <a:buFont typeface="Wingdings" pitchFamily="2" charset="2"/>
              <a:buAutoNum type="arabicPeriod"/>
              <a:defRPr/>
            </a:pPr>
            <a:r>
              <a:rPr lang="en-US" sz="2200" b="1">
                <a:effectLst>
                  <a:outerShdw blurRad="38100" dist="38100" dir="2700000" algn="tl">
                    <a:srgbClr val="FFFFFF"/>
                  </a:outerShdw>
                </a:effectLst>
                <a:latin typeface="Comic Sans MS" pitchFamily="66" charset="0"/>
              </a:rPr>
              <a:t>Govt. ownership of RRs, telephone &amp; telegraph companies.</a:t>
            </a:r>
          </a:p>
          <a:p>
            <a:pPr marL="515938" indent="-515938">
              <a:spcBef>
                <a:spcPct val="50000"/>
              </a:spcBef>
              <a:buClr>
                <a:srgbClr val="C18B05"/>
              </a:buClr>
              <a:buSzPct val="90000"/>
              <a:buFont typeface="Wingdings" pitchFamily="2" charset="2"/>
              <a:buAutoNum type="arabicPeriod"/>
              <a:defRPr/>
            </a:pPr>
            <a:r>
              <a:rPr lang="en-US" sz="2200" b="1">
                <a:effectLst>
                  <a:outerShdw blurRad="38100" dist="38100" dir="2700000" algn="tl">
                    <a:srgbClr val="FFFFFF"/>
                  </a:outerShdw>
                </a:effectLst>
                <a:latin typeface="Comic Sans MS" pitchFamily="66" charset="0"/>
              </a:rPr>
              <a:t>Government-operated postal savings banks.</a:t>
            </a:r>
          </a:p>
          <a:p>
            <a:pPr marL="515938" indent="-515938">
              <a:spcBef>
                <a:spcPct val="50000"/>
              </a:spcBef>
              <a:buClr>
                <a:srgbClr val="C18B05"/>
              </a:buClr>
              <a:buSzPct val="90000"/>
              <a:buFont typeface="Wingdings" pitchFamily="2" charset="2"/>
              <a:buAutoNum type="arabicPeriod"/>
              <a:defRPr/>
            </a:pPr>
            <a:r>
              <a:rPr lang="en-US" sz="2200" b="1">
                <a:effectLst>
                  <a:outerShdw blurRad="38100" dist="38100" dir="2700000" algn="tl">
                    <a:srgbClr val="FFFFFF"/>
                  </a:outerShdw>
                </a:effectLst>
                <a:latin typeface="Comic Sans MS" pitchFamily="66" charset="0"/>
              </a:rPr>
              <a:t>Restriction of undesirable immigration.</a:t>
            </a:r>
          </a:p>
          <a:p>
            <a:pPr marL="515938" indent="-515938">
              <a:spcBef>
                <a:spcPct val="50000"/>
              </a:spcBef>
              <a:buClr>
                <a:srgbClr val="C18B05"/>
              </a:buClr>
              <a:buSzPct val="90000"/>
              <a:buFont typeface="Wingdings" pitchFamily="2" charset="2"/>
              <a:buAutoNum type="arabicPeriod"/>
              <a:defRPr/>
            </a:pPr>
            <a:r>
              <a:rPr lang="en-US" sz="2200" b="1">
                <a:effectLst>
                  <a:outerShdw blurRad="38100" dist="38100" dir="2700000" algn="tl">
                    <a:srgbClr val="FFFFFF"/>
                  </a:outerShdw>
                </a:effectLst>
                <a:latin typeface="Comic Sans MS" pitchFamily="66" charset="0"/>
              </a:rPr>
              <a:t>8-hour work day for government employees.</a:t>
            </a:r>
          </a:p>
          <a:p>
            <a:pPr marL="515938" indent="-515938">
              <a:spcBef>
                <a:spcPct val="50000"/>
              </a:spcBef>
              <a:buClr>
                <a:srgbClr val="C18B05"/>
              </a:buClr>
              <a:buSzPct val="90000"/>
              <a:buFont typeface="Wingdings" pitchFamily="2" charset="2"/>
              <a:buAutoNum type="arabicPeriod"/>
              <a:defRPr/>
            </a:pPr>
            <a:r>
              <a:rPr lang="en-US" sz="2200" b="1">
                <a:effectLst>
                  <a:outerShdw blurRad="38100" dist="38100" dir="2700000" algn="tl">
                    <a:srgbClr val="FFFFFF"/>
                  </a:outerShdw>
                </a:effectLst>
                <a:latin typeface="Comic Sans MS" pitchFamily="66" charset="0"/>
              </a:rPr>
              <a:t>Abolition of the Pinkerton detective agency.</a:t>
            </a:r>
          </a:p>
          <a:p>
            <a:pPr marL="515938" indent="-515938">
              <a:spcBef>
                <a:spcPct val="50000"/>
              </a:spcBef>
              <a:buClr>
                <a:srgbClr val="C18B05"/>
              </a:buClr>
              <a:buSzPct val="90000"/>
              <a:buFont typeface="Wingdings" pitchFamily="2" charset="2"/>
              <a:buAutoNum type="arabicPeriod"/>
              <a:defRPr/>
            </a:pPr>
            <a:r>
              <a:rPr lang="en-US" sz="2200" b="1">
                <a:effectLst>
                  <a:outerShdw blurRad="38100" dist="38100" dir="2700000" algn="tl">
                    <a:srgbClr val="FFFFFF"/>
                  </a:outerShdw>
                </a:effectLst>
                <a:latin typeface="Comic Sans MS" pitchFamily="66" charset="0"/>
              </a:rPr>
              <a:t>Australian secret ballot.</a:t>
            </a:r>
          </a:p>
          <a:p>
            <a:pPr marL="515938" indent="-515938">
              <a:spcBef>
                <a:spcPct val="50000"/>
              </a:spcBef>
              <a:buClr>
                <a:srgbClr val="C18B05"/>
              </a:buClr>
              <a:buSzPct val="90000"/>
              <a:buFont typeface="Wingdings" pitchFamily="2" charset="2"/>
              <a:buAutoNum type="arabicPeriod"/>
              <a:defRPr/>
            </a:pPr>
            <a:r>
              <a:rPr lang="en-US" sz="2200" b="1">
                <a:effectLst>
                  <a:outerShdw blurRad="38100" dist="38100" dir="2700000" algn="tl">
                    <a:srgbClr val="FFFFFF"/>
                  </a:outerShdw>
                </a:effectLst>
                <a:latin typeface="Comic Sans MS" pitchFamily="66" charset="0"/>
              </a:rPr>
              <a:t>Re-monitization of silver.</a:t>
            </a:r>
          </a:p>
          <a:p>
            <a:pPr marL="515938" indent="-515938">
              <a:spcBef>
                <a:spcPct val="50000"/>
              </a:spcBef>
              <a:buClr>
                <a:srgbClr val="C18B05"/>
              </a:buClr>
              <a:buSzPct val="90000"/>
              <a:buFont typeface="Wingdings" pitchFamily="2" charset="2"/>
              <a:buAutoNum type="arabicPeriod"/>
              <a:defRPr/>
            </a:pPr>
            <a:r>
              <a:rPr lang="en-US" sz="2200" b="1">
                <a:effectLst>
                  <a:outerShdw blurRad="38100" dist="38100" dir="2700000" algn="tl">
                    <a:srgbClr val="FFFFFF"/>
                  </a:outerShdw>
                </a:effectLst>
                <a:latin typeface="Comic Sans MS" pitchFamily="66" charset="0"/>
              </a:rPr>
              <a:t>A single term for President &amp; Vice President.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79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7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600200" y="152400"/>
            <a:ext cx="6019800" cy="914400"/>
          </a:xfrm>
          <a:prstGeom prst="rect">
            <a:avLst/>
          </a:prstGeom>
          <a:noFill/>
          <a:ln w="9525">
            <a:noFill/>
            <a:miter lim="800000"/>
            <a:headEnd/>
            <a:tailEnd/>
          </a:ln>
          <a:effectLst>
            <a:outerShdw dist="35921" dir="2700000" algn="ctr" rotWithShape="0">
              <a:srgbClr val="C18B05"/>
            </a:outerShdw>
          </a:effectLst>
        </p:spPr>
        <p:txBody>
          <a:bodyPr>
            <a:spAutoFit/>
          </a:bodyPr>
          <a:lstStyle/>
          <a:p>
            <a:pPr algn="ctr">
              <a:spcBef>
                <a:spcPct val="50000"/>
              </a:spcBef>
              <a:defRPr/>
            </a:pPr>
            <a:r>
              <a:rPr lang="en-US" sz="5400" b="1">
                <a:solidFill>
                  <a:srgbClr val="787878"/>
                </a:solidFill>
                <a:effectLst>
                  <a:outerShdw blurRad="38100" dist="38100" dir="2700000" algn="tl">
                    <a:srgbClr val="000000"/>
                  </a:outerShdw>
                </a:effectLst>
                <a:latin typeface="StageCoach" pitchFamily="2" charset="0"/>
              </a:rPr>
              <a:t>Govt.-Owned Companies</a:t>
            </a:r>
          </a:p>
        </p:txBody>
      </p:sp>
      <p:pic>
        <p:nvPicPr>
          <p:cNvPr id="30722" name="Picture 3" descr="p17"/>
          <p:cNvPicPr>
            <a:picLocks noChangeAspect="1" noChangeArrowheads="1"/>
          </p:cNvPicPr>
          <p:nvPr/>
        </p:nvPicPr>
        <p:blipFill>
          <a:blip r:embed="rId2">
            <a:lum contrast="6000"/>
          </a:blip>
          <a:srcRect t="2808" r="392"/>
          <a:stretch>
            <a:fillRect/>
          </a:stretch>
        </p:blipFill>
        <p:spPr bwMode="auto">
          <a:xfrm>
            <a:off x="1524000" y="1295400"/>
            <a:ext cx="6172200" cy="5189538"/>
          </a:xfrm>
          <a:prstGeom prst="rect">
            <a:avLst/>
          </a:prstGeom>
          <a:noFill/>
          <a:ln w="76200">
            <a:solidFill>
              <a:srgbClr val="FF5050"/>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457200" y="274638"/>
            <a:ext cx="8229600" cy="868362"/>
          </a:xfrm>
        </p:spPr>
        <p:txBody>
          <a:bodyPr/>
          <a:lstStyle/>
          <a:p>
            <a:r>
              <a:rPr lang="en-US" smtClean="0"/>
              <a:t>Views on Populism</a:t>
            </a:r>
          </a:p>
        </p:txBody>
      </p:sp>
      <p:sp>
        <p:nvSpPr>
          <p:cNvPr id="31746" name="Rectangle 3"/>
          <p:cNvSpPr>
            <a:spLocks noGrp="1" noChangeArrowheads="1"/>
          </p:cNvSpPr>
          <p:nvPr>
            <p:ph type="body" idx="1"/>
          </p:nvPr>
        </p:nvSpPr>
        <p:spPr>
          <a:xfrm>
            <a:off x="457200" y="1066800"/>
            <a:ext cx="8229600" cy="5486400"/>
          </a:xfrm>
        </p:spPr>
        <p:txBody>
          <a:bodyPr/>
          <a:lstStyle/>
          <a:p>
            <a:pPr>
              <a:lnSpc>
                <a:spcPct val="80000"/>
              </a:lnSpc>
              <a:buFontTx/>
              <a:buNone/>
            </a:pPr>
            <a:endParaRPr lang="en-US" sz="900" smtClean="0"/>
          </a:p>
          <a:p>
            <a:pPr>
              <a:lnSpc>
                <a:spcPct val="80000"/>
              </a:lnSpc>
            </a:pPr>
            <a:r>
              <a:rPr lang="en-US" sz="1600" smtClean="0"/>
              <a:t>I say it fearlessly, and it can not be denied, that reforms for which the masses have been clamoring for years--whether it be silver or labor or income tax or popular rights or resistance to government by injunction--had never been written, and might never have been written, into a Democratic platform, until the Populist party, 1,800,000 strong, thundered in the ears of Democratic leaders the announcement that a mighty multitude demanded these reforms. </a:t>
            </a:r>
          </a:p>
          <a:p>
            <a:pPr>
              <a:lnSpc>
                <a:spcPct val="80000"/>
              </a:lnSpc>
              <a:buFontTx/>
              <a:buNone/>
            </a:pPr>
            <a:r>
              <a:rPr lang="en-US" sz="1600" smtClean="0"/>
              <a:t>			--John Temple Graves (Democrat), Atlanta Constitution, 27 August 1896</a:t>
            </a:r>
          </a:p>
          <a:p>
            <a:pPr>
              <a:lnSpc>
                <a:spcPct val="80000"/>
              </a:lnSpc>
              <a:buFontTx/>
              <a:buNone/>
            </a:pPr>
            <a:endParaRPr lang="en-US" sz="1600" smtClean="0"/>
          </a:p>
          <a:p>
            <a:pPr>
              <a:lnSpc>
                <a:spcPct val="80000"/>
              </a:lnSpc>
            </a:pPr>
            <a:r>
              <a:rPr lang="en-US" sz="1600" smtClean="0"/>
              <a:t>The Populist gathering of this year lacked the drill and distinction and wealth of the Republican convention held the month before in the same building. It had not the ebullient aggressiveness of the revolutionary Democratic assembly at Chicago, nor the brilliant drivers who rode the storm there. Every one commented on the number of gray heads--heads many of them grown white in previous independent party movements. The delegates were poor men.... Cases are well known of delegates who walked because too poor to pay their railroad fare. It was one day discovered that certain members of one of the most important delegations were actually suffering for food. They had no regular sleeping place, having had to save what money they had for their nickel meals at the lunch counter. </a:t>
            </a:r>
          </a:p>
          <a:p>
            <a:pPr>
              <a:lnSpc>
                <a:spcPct val="80000"/>
              </a:lnSpc>
              <a:buFontTx/>
              <a:buNone/>
            </a:pPr>
            <a:r>
              <a:rPr lang="en-US" sz="1600" smtClean="0"/>
              <a:t>				--Henry Demorest Lloyd, Review of Reviews, September 1896</a:t>
            </a:r>
          </a:p>
          <a:p>
            <a:pPr>
              <a:lnSpc>
                <a:spcPct val="80000"/>
              </a:lnSpc>
              <a:buFontTx/>
              <a:buNone/>
            </a:pPr>
            <a:endParaRPr lang="en-US" sz="1600" smtClean="0"/>
          </a:p>
          <a:p>
            <a:pPr>
              <a:lnSpc>
                <a:spcPct val="80000"/>
              </a:lnSpc>
            </a:pPr>
            <a:r>
              <a:rPr lang="en-US" sz="1400" smtClean="0"/>
              <a:t>The Populist platform is almost too absurd to merit serious discussion. </a:t>
            </a:r>
          </a:p>
          <a:p>
            <a:pPr>
              <a:lnSpc>
                <a:spcPct val="80000"/>
              </a:lnSpc>
              <a:buFontTx/>
              <a:buNone/>
            </a:pPr>
            <a:r>
              <a:rPr lang="en-US" sz="1400" smtClean="0"/>
              <a:t>				--The Detroit Tribune, in Public Opinion, 6 August 1896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447800" y="381000"/>
            <a:ext cx="6248400" cy="823913"/>
          </a:xfrm>
          <a:prstGeom prst="rect">
            <a:avLst/>
          </a:prstGeom>
          <a:noFill/>
          <a:ln w="9525">
            <a:noFill/>
            <a:miter lim="800000"/>
            <a:headEnd/>
            <a:tailEnd/>
          </a:ln>
          <a:effectLst>
            <a:outerShdw dist="35921" dir="2700000" algn="ctr" rotWithShape="0">
              <a:srgbClr val="C18B05"/>
            </a:outerShdw>
          </a:effectLst>
        </p:spPr>
        <p:txBody>
          <a:bodyPr>
            <a:spAutoFit/>
          </a:bodyPr>
          <a:lstStyle/>
          <a:p>
            <a:pPr algn="ctr">
              <a:spcBef>
                <a:spcPct val="50000"/>
              </a:spcBef>
              <a:defRPr/>
            </a:pPr>
            <a:r>
              <a:rPr lang="en-US" sz="4800" b="1">
                <a:solidFill>
                  <a:schemeClr val="bg2"/>
                </a:solidFill>
                <a:effectLst>
                  <a:outerShdw blurRad="38100" dist="38100" dir="2700000" algn="tl">
                    <a:srgbClr val="000000"/>
                  </a:outerShdw>
                </a:effectLst>
                <a:latin typeface="StageCoach" pitchFamily="2" charset="0"/>
              </a:rPr>
              <a:t>William Jennings Bryan</a:t>
            </a:r>
          </a:p>
        </p:txBody>
      </p:sp>
      <p:pic>
        <p:nvPicPr>
          <p:cNvPr id="32770" name="Picture 3" descr="WilliamJenningsBryan"/>
          <p:cNvPicPr>
            <a:picLocks noChangeAspect="1" noChangeArrowheads="1"/>
          </p:cNvPicPr>
          <p:nvPr/>
        </p:nvPicPr>
        <p:blipFill>
          <a:blip r:embed="rId2">
            <a:lum contrast="12000"/>
          </a:blip>
          <a:srcRect l="10170"/>
          <a:stretch>
            <a:fillRect/>
          </a:stretch>
        </p:blipFill>
        <p:spPr bwMode="auto">
          <a:xfrm>
            <a:off x="457200" y="1981200"/>
            <a:ext cx="4495800" cy="3502025"/>
          </a:xfrm>
          <a:prstGeom prst="rect">
            <a:avLst/>
          </a:prstGeom>
          <a:noFill/>
          <a:ln w="9525">
            <a:solidFill>
              <a:srgbClr val="787878"/>
            </a:solidFill>
            <a:miter lim="800000"/>
            <a:headEnd/>
            <a:tailEnd/>
          </a:ln>
        </p:spPr>
      </p:pic>
      <p:sp>
        <p:nvSpPr>
          <p:cNvPr id="35844" name="Rectangle 4"/>
          <p:cNvSpPr>
            <a:spLocks noChangeArrowheads="1"/>
          </p:cNvSpPr>
          <p:nvPr/>
        </p:nvSpPr>
        <p:spPr bwMode="auto">
          <a:xfrm>
            <a:off x="5105400" y="1971675"/>
            <a:ext cx="3810000" cy="3743325"/>
          </a:xfrm>
          <a:prstGeom prst="rect">
            <a:avLst/>
          </a:prstGeom>
          <a:noFill/>
          <a:ln w="9525">
            <a:noFill/>
            <a:miter lim="800000"/>
            <a:headEnd/>
            <a:tailEnd/>
          </a:ln>
          <a:effectLst/>
        </p:spPr>
        <p:txBody>
          <a:bodyPr anchor="ctr">
            <a:spAutoFit/>
          </a:bodyPr>
          <a:lstStyle/>
          <a:p>
            <a:pPr>
              <a:defRPr/>
            </a:pPr>
            <a:r>
              <a:rPr lang="en-US" sz="2400" b="1" i="1">
                <a:solidFill>
                  <a:schemeClr val="tx2"/>
                </a:solidFill>
                <a:effectLst>
                  <a:outerShdw blurRad="38100" dist="38100" dir="2700000" algn="tl">
                    <a:srgbClr val="FFFFFF"/>
                  </a:outerShdw>
                </a:effectLst>
                <a:latin typeface="Comic Sans MS" pitchFamily="66" charset="0"/>
              </a:rPr>
              <a:t>Prairie avenger, </a:t>
            </a:r>
            <a:br>
              <a:rPr lang="en-US" sz="2400" b="1" i="1">
                <a:solidFill>
                  <a:schemeClr val="tx2"/>
                </a:solidFill>
                <a:effectLst>
                  <a:outerShdw blurRad="38100" dist="38100" dir="2700000" algn="tl">
                    <a:srgbClr val="FFFFFF"/>
                  </a:outerShdw>
                </a:effectLst>
                <a:latin typeface="Comic Sans MS" pitchFamily="66" charset="0"/>
              </a:rPr>
            </a:br>
            <a:r>
              <a:rPr lang="en-US" sz="2400" b="1" i="1">
                <a:solidFill>
                  <a:schemeClr val="tx2"/>
                </a:solidFill>
                <a:effectLst>
                  <a:outerShdw blurRad="38100" dist="38100" dir="2700000" algn="tl">
                    <a:srgbClr val="FFFFFF"/>
                  </a:outerShdw>
                </a:effectLst>
                <a:latin typeface="Comic Sans MS" pitchFamily="66" charset="0"/>
              </a:rPr>
              <a:t>    mountain lion,</a:t>
            </a:r>
          </a:p>
          <a:p>
            <a:pPr>
              <a:defRPr/>
            </a:pPr>
            <a:r>
              <a:rPr lang="en-US" sz="2400" b="1" i="1">
                <a:solidFill>
                  <a:schemeClr val="tx2"/>
                </a:solidFill>
                <a:effectLst>
                  <a:outerShdw blurRad="38100" dist="38100" dir="2700000" algn="tl">
                    <a:srgbClr val="FFFFFF"/>
                  </a:outerShdw>
                </a:effectLst>
                <a:latin typeface="Comic Sans MS" pitchFamily="66" charset="0"/>
              </a:rPr>
              <a:t>Bryan, Bryan, Bryan, </a:t>
            </a:r>
            <a:br>
              <a:rPr lang="en-US" sz="2400" b="1" i="1">
                <a:solidFill>
                  <a:schemeClr val="tx2"/>
                </a:solidFill>
                <a:effectLst>
                  <a:outerShdw blurRad="38100" dist="38100" dir="2700000" algn="tl">
                    <a:srgbClr val="FFFFFF"/>
                  </a:outerShdw>
                </a:effectLst>
                <a:latin typeface="Comic Sans MS" pitchFamily="66" charset="0"/>
              </a:rPr>
            </a:br>
            <a:r>
              <a:rPr lang="en-US" sz="2400" b="1" i="1">
                <a:solidFill>
                  <a:schemeClr val="tx2"/>
                </a:solidFill>
                <a:effectLst>
                  <a:outerShdw blurRad="38100" dist="38100" dir="2700000" algn="tl">
                    <a:srgbClr val="FFFFFF"/>
                  </a:outerShdw>
                </a:effectLst>
                <a:latin typeface="Comic Sans MS" pitchFamily="66" charset="0"/>
              </a:rPr>
              <a:t>    Bryan,</a:t>
            </a:r>
          </a:p>
          <a:p>
            <a:pPr>
              <a:defRPr/>
            </a:pPr>
            <a:r>
              <a:rPr lang="en-US" sz="2400" b="1" i="1">
                <a:solidFill>
                  <a:schemeClr val="tx2"/>
                </a:solidFill>
                <a:effectLst>
                  <a:outerShdw blurRad="38100" dist="38100" dir="2700000" algn="tl">
                    <a:srgbClr val="FFFFFF"/>
                  </a:outerShdw>
                </a:effectLst>
                <a:latin typeface="Comic Sans MS" pitchFamily="66" charset="0"/>
              </a:rPr>
              <a:t>Gigantic troubadour, </a:t>
            </a:r>
            <a:br>
              <a:rPr lang="en-US" sz="2400" b="1" i="1">
                <a:solidFill>
                  <a:schemeClr val="tx2"/>
                </a:solidFill>
                <a:effectLst>
                  <a:outerShdw blurRad="38100" dist="38100" dir="2700000" algn="tl">
                    <a:srgbClr val="FFFFFF"/>
                  </a:outerShdw>
                </a:effectLst>
                <a:latin typeface="Comic Sans MS" pitchFamily="66" charset="0"/>
              </a:rPr>
            </a:br>
            <a:r>
              <a:rPr lang="en-US" sz="2400" b="1" i="1">
                <a:solidFill>
                  <a:schemeClr val="tx2"/>
                </a:solidFill>
                <a:effectLst>
                  <a:outerShdw blurRad="38100" dist="38100" dir="2700000" algn="tl">
                    <a:srgbClr val="FFFFFF"/>
                  </a:outerShdw>
                </a:effectLst>
                <a:latin typeface="Comic Sans MS" pitchFamily="66" charset="0"/>
              </a:rPr>
              <a:t>    speaking like a siege </a:t>
            </a:r>
            <a:br>
              <a:rPr lang="en-US" sz="2400" b="1" i="1">
                <a:solidFill>
                  <a:schemeClr val="tx2"/>
                </a:solidFill>
                <a:effectLst>
                  <a:outerShdw blurRad="38100" dist="38100" dir="2700000" algn="tl">
                    <a:srgbClr val="FFFFFF"/>
                  </a:outerShdw>
                </a:effectLst>
                <a:latin typeface="Comic Sans MS" pitchFamily="66" charset="0"/>
              </a:rPr>
            </a:br>
            <a:r>
              <a:rPr lang="en-US" sz="2400" b="1" i="1">
                <a:solidFill>
                  <a:schemeClr val="tx2"/>
                </a:solidFill>
                <a:effectLst>
                  <a:outerShdw blurRad="38100" dist="38100" dir="2700000" algn="tl">
                    <a:srgbClr val="FFFFFF"/>
                  </a:outerShdw>
                </a:effectLst>
                <a:latin typeface="Comic Sans MS" pitchFamily="66" charset="0"/>
              </a:rPr>
              <a:t>    gun,</a:t>
            </a:r>
          </a:p>
          <a:p>
            <a:pPr>
              <a:defRPr/>
            </a:pPr>
            <a:r>
              <a:rPr lang="en-US" sz="2400" b="1" i="1">
                <a:solidFill>
                  <a:schemeClr val="tx2"/>
                </a:solidFill>
                <a:effectLst>
                  <a:outerShdw blurRad="38100" dist="38100" dir="2700000" algn="tl">
                    <a:srgbClr val="FFFFFF"/>
                  </a:outerShdw>
                </a:effectLst>
                <a:latin typeface="Comic Sans MS" pitchFamily="66" charset="0"/>
              </a:rPr>
              <a:t>Smashing Plymouth Rock </a:t>
            </a:r>
            <a:br>
              <a:rPr lang="en-US" sz="2400" b="1" i="1">
                <a:solidFill>
                  <a:schemeClr val="tx2"/>
                </a:solidFill>
                <a:effectLst>
                  <a:outerShdw blurRad="38100" dist="38100" dir="2700000" algn="tl">
                    <a:srgbClr val="FFFFFF"/>
                  </a:outerShdw>
                </a:effectLst>
                <a:latin typeface="Comic Sans MS" pitchFamily="66" charset="0"/>
              </a:rPr>
            </a:br>
            <a:r>
              <a:rPr lang="en-US" sz="2400" b="1" i="1">
                <a:solidFill>
                  <a:schemeClr val="tx2"/>
                </a:solidFill>
                <a:effectLst>
                  <a:outerShdw blurRad="38100" dist="38100" dir="2700000" algn="tl">
                    <a:srgbClr val="FFFFFF"/>
                  </a:outerShdw>
                </a:effectLst>
                <a:latin typeface="Comic Sans MS" pitchFamily="66" charset="0"/>
              </a:rPr>
              <a:t>    with his boulders</a:t>
            </a:r>
            <a:br>
              <a:rPr lang="en-US" sz="2400" b="1" i="1">
                <a:solidFill>
                  <a:schemeClr val="tx2"/>
                </a:solidFill>
                <a:effectLst>
                  <a:outerShdw blurRad="38100" dist="38100" dir="2700000" algn="tl">
                    <a:srgbClr val="FFFFFF"/>
                  </a:outerShdw>
                </a:effectLst>
                <a:latin typeface="Comic Sans MS" pitchFamily="66" charset="0"/>
              </a:rPr>
            </a:br>
            <a:r>
              <a:rPr lang="en-US" sz="2400" b="1" i="1">
                <a:solidFill>
                  <a:schemeClr val="tx2"/>
                </a:solidFill>
                <a:effectLst>
                  <a:outerShdw blurRad="38100" dist="38100" dir="2700000" algn="tl">
                    <a:srgbClr val="FFFFFF"/>
                  </a:outerShdw>
                </a:effectLst>
                <a:latin typeface="Comic Sans MS" pitchFamily="66" charset="0"/>
              </a:rPr>
              <a:t>    from the West.</a:t>
            </a:r>
            <a:endParaRPr lang="en-US" sz="2400" b="1">
              <a:solidFill>
                <a:schemeClr val="tx2"/>
              </a:solidFill>
              <a:effectLst>
                <a:outerShdw blurRad="38100" dist="38100" dir="2700000" algn="tl">
                  <a:srgbClr val="FFFFFF"/>
                </a:outerShdw>
              </a:effectLst>
              <a:latin typeface="Comic Sans MS" pitchFamily="66" charset="0"/>
            </a:endParaRPr>
          </a:p>
        </p:txBody>
      </p:sp>
      <p:sp>
        <p:nvSpPr>
          <p:cNvPr id="35845" name="Text Box 5"/>
          <p:cNvSpPr txBox="1">
            <a:spLocks noChangeArrowheads="1"/>
          </p:cNvSpPr>
          <p:nvPr/>
        </p:nvSpPr>
        <p:spPr bwMode="auto">
          <a:xfrm>
            <a:off x="457200" y="5562600"/>
            <a:ext cx="4876800" cy="457200"/>
          </a:xfrm>
          <a:prstGeom prst="rect">
            <a:avLst/>
          </a:prstGeom>
          <a:noFill/>
          <a:ln w="9525">
            <a:noFill/>
            <a:miter lim="800000"/>
            <a:headEnd/>
            <a:tailEnd/>
          </a:ln>
        </p:spPr>
        <p:txBody>
          <a:bodyPr>
            <a:spAutoFit/>
          </a:bodyPr>
          <a:lstStyle/>
          <a:p>
            <a:pPr>
              <a:spcBef>
                <a:spcPct val="50000"/>
              </a:spcBef>
              <a:buClr>
                <a:srgbClr val="C18B05"/>
              </a:buClr>
              <a:buSzPct val="90000"/>
              <a:buFont typeface="Wingdings" pitchFamily="2" charset="2"/>
              <a:buChar char="Ø"/>
            </a:pPr>
            <a:r>
              <a:rPr lang="en-US" sz="2400" b="1">
                <a:solidFill>
                  <a:srgbClr val="C00000"/>
                </a:solidFill>
                <a:latin typeface="Comic Sans MS" pitchFamily="66" charset="0"/>
              </a:rPr>
              <a:t> </a:t>
            </a:r>
            <a:r>
              <a:rPr lang="en-US" sz="2400" b="1">
                <a:latin typeface="Comic Sans MS" pitchFamily="66" charset="0"/>
              </a:rPr>
              <a:t>Revivalist style of oratory.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10000"/>
                                  </p:iterate>
                                  <p:childTnLst>
                                    <p:set>
                                      <p:cBhvr>
                                        <p:cTn id="6" dur="1" fill="hold">
                                          <p:stCondLst>
                                            <p:cond delay="0"/>
                                          </p:stCondLst>
                                        </p:cTn>
                                        <p:tgtEl>
                                          <p:spTgt spid="35844"/>
                                        </p:tgtEl>
                                        <p:attrNameLst>
                                          <p:attrName>style.visibility</p:attrName>
                                        </p:attrNameLst>
                                      </p:cBhvr>
                                      <p:to>
                                        <p:strVal val="visible"/>
                                      </p:to>
                                    </p:set>
                                    <p:animEffect transition="in" filter="wipe(up)">
                                      <p:cBhvr>
                                        <p:cTn id="7" dur="20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5">
                                            <p:txEl>
                                              <p:pRg st="0" end="0"/>
                                            </p:txEl>
                                          </p:spTgt>
                                        </p:tgtEl>
                                        <p:attrNameLst>
                                          <p:attrName>style.visibility</p:attrName>
                                        </p:attrNameLst>
                                      </p:cBhvr>
                                      <p:to>
                                        <p:strVal val="visible"/>
                                      </p:to>
                                    </p:set>
                                    <p:animEffect transition="in" filter="fade">
                                      <p:cBhvr>
                                        <p:cTn id="12" dur="500"/>
                                        <p:tgtEl>
                                          <p:spTgt spid="358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447800" y="76200"/>
            <a:ext cx="6172200" cy="1584325"/>
          </a:xfrm>
          <a:prstGeom prst="rect">
            <a:avLst/>
          </a:prstGeom>
          <a:noFill/>
          <a:ln w="9525">
            <a:noFill/>
            <a:miter lim="800000"/>
            <a:headEnd/>
            <a:tailEnd/>
          </a:ln>
          <a:effectLst>
            <a:outerShdw dist="35921" dir="2700000" algn="ctr" rotWithShape="0">
              <a:srgbClr val="C18B05"/>
            </a:outerShdw>
          </a:effectLst>
        </p:spPr>
        <p:txBody>
          <a:bodyPr>
            <a:spAutoFit/>
          </a:bodyPr>
          <a:lstStyle/>
          <a:p>
            <a:pPr algn="ctr">
              <a:spcBef>
                <a:spcPct val="50000"/>
              </a:spcBef>
              <a:defRPr/>
            </a:pPr>
            <a:r>
              <a:rPr lang="en-US" sz="4900" b="1">
                <a:solidFill>
                  <a:schemeClr val="bg2"/>
                </a:solidFill>
                <a:effectLst>
                  <a:outerShdw blurRad="38100" dist="38100" dir="2700000" algn="tl">
                    <a:srgbClr val="000000"/>
                  </a:outerShdw>
                </a:effectLst>
                <a:latin typeface="StageCoach" pitchFamily="2" charset="0"/>
              </a:rPr>
              <a:t>Bryant’s</a:t>
            </a:r>
            <a:br>
              <a:rPr lang="en-US" sz="4900" b="1">
                <a:solidFill>
                  <a:schemeClr val="bg2"/>
                </a:solidFill>
                <a:effectLst>
                  <a:outerShdw blurRad="38100" dist="38100" dir="2700000" algn="tl">
                    <a:srgbClr val="000000"/>
                  </a:outerShdw>
                </a:effectLst>
                <a:latin typeface="StageCoach" pitchFamily="2" charset="0"/>
              </a:rPr>
            </a:br>
            <a:r>
              <a:rPr lang="en-US" sz="4900" b="1">
                <a:solidFill>
                  <a:schemeClr val="bg2"/>
                </a:solidFill>
                <a:effectLst>
                  <a:outerShdw blurRad="38100" dist="38100" dir="2700000" algn="tl">
                    <a:srgbClr val="000000"/>
                  </a:outerShdw>
                </a:effectLst>
                <a:latin typeface="StageCoach" pitchFamily="2" charset="0"/>
              </a:rPr>
              <a:t>“Cross of Gold” Speech</a:t>
            </a:r>
          </a:p>
        </p:txBody>
      </p:sp>
      <p:sp>
        <p:nvSpPr>
          <p:cNvPr id="36867" name="Rectangle 3"/>
          <p:cNvSpPr>
            <a:spLocks noChangeArrowheads="1"/>
          </p:cNvSpPr>
          <p:nvPr/>
        </p:nvSpPr>
        <p:spPr bwMode="auto">
          <a:xfrm>
            <a:off x="5105400" y="2117725"/>
            <a:ext cx="3581400" cy="3749675"/>
          </a:xfrm>
          <a:prstGeom prst="rect">
            <a:avLst/>
          </a:prstGeom>
          <a:noFill/>
          <a:ln w="9525">
            <a:noFill/>
            <a:miter lim="800000"/>
            <a:headEnd/>
            <a:tailEnd/>
          </a:ln>
          <a:effectLst/>
        </p:spPr>
        <p:txBody>
          <a:bodyPr anchor="ctr">
            <a:spAutoFit/>
          </a:bodyPr>
          <a:lstStyle/>
          <a:p>
            <a:pPr>
              <a:defRPr/>
            </a:pPr>
            <a:r>
              <a:rPr lang="en-US" sz="3000" b="1" i="1">
                <a:solidFill>
                  <a:srgbClr val="C00000"/>
                </a:solidFill>
                <a:effectLst>
                  <a:outerShdw blurRad="38100" dist="38100" dir="2700000" algn="tl">
                    <a:srgbClr val="000000"/>
                  </a:outerShdw>
                </a:effectLst>
                <a:latin typeface="Comic Sans MS" pitchFamily="66" charset="0"/>
              </a:rPr>
              <a:t>You shall not press down upon the brow of labor this crown of thorns; you shall not crucify mankind upon a</a:t>
            </a:r>
            <a:r>
              <a:rPr lang="en-US" sz="3000" b="1" i="1">
                <a:effectLst>
                  <a:outerShdw blurRad="38100" dist="38100" dir="2700000" algn="tl">
                    <a:srgbClr val="FFFFFF"/>
                  </a:outerShdw>
                </a:effectLst>
                <a:latin typeface="Comic Sans MS" pitchFamily="66" charset="0"/>
              </a:rPr>
              <a:t> </a:t>
            </a:r>
            <a:r>
              <a:rPr lang="en-US" sz="3000" b="1" i="1">
                <a:solidFill>
                  <a:srgbClr val="C18B05"/>
                </a:solidFill>
                <a:effectLst>
                  <a:outerShdw blurRad="38100" dist="38100" dir="2700000" algn="tl">
                    <a:srgbClr val="000000"/>
                  </a:outerShdw>
                </a:effectLst>
                <a:latin typeface="Comic Sans MS" pitchFamily="66" charset="0"/>
              </a:rPr>
              <a:t>cross of gold</a:t>
            </a:r>
            <a:r>
              <a:rPr lang="en-US" sz="3000" b="1" i="1">
                <a:solidFill>
                  <a:srgbClr val="C00000"/>
                </a:solidFill>
                <a:effectLst>
                  <a:outerShdw blurRad="38100" dist="38100" dir="2700000" algn="tl">
                    <a:srgbClr val="000000"/>
                  </a:outerShdw>
                </a:effectLst>
                <a:latin typeface="Comic Sans MS" pitchFamily="66" charset="0"/>
              </a:rPr>
              <a:t>!</a:t>
            </a:r>
          </a:p>
        </p:txBody>
      </p:sp>
      <p:pic>
        <p:nvPicPr>
          <p:cNvPr id="33795" name="Picture 4" descr="Pol_cartoon-Cross of Gold-1"/>
          <p:cNvPicPr>
            <a:picLocks noChangeAspect="1" noChangeArrowheads="1"/>
          </p:cNvPicPr>
          <p:nvPr/>
        </p:nvPicPr>
        <p:blipFill>
          <a:blip r:embed="rId2">
            <a:lum bright="6000" contrast="12000"/>
          </a:blip>
          <a:srcRect/>
          <a:stretch>
            <a:fillRect/>
          </a:stretch>
        </p:blipFill>
        <p:spPr bwMode="auto">
          <a:xfrm>
            <a:off x="1017588" y="1752600"/>
            <a:ext cx="3630612" cy="4724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36867"/>
                                        </p:tgtEl>
                                        <p:attrNameLst>
                                          <p:attrName>style.visibility</p:attrName>
                                        </p:attrNameLst>
                                      </p:cBhvr>
                                      <p:to>
                                        <p:strVal val="visible"/>
                                      </p:to>
                                    </p:set>
                                    <p:animEffect transition="in" filter="wipe(left)">
                                      <p:cBhvr>
                                        <p:cTn id="7" dur="10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4953000" y="0"/>
            <a:ext cx="4191000" cy="946150"/>
          </a:xfrm>
          <a:prstGeom prst="rect">
            <a:avLst/>
          </a:prstGeom>
          <a:noFill/>
          <a:ln w="9525">
            <a:noFill/>
            <a:miter lim="800000"/>
            <a:headEnd/>
            <a:tailEnd/>
          </a:ln>
        </p:spPr>
        <p:txBody>
          <a:bodyPr>
            <a:spAutoFit/>
          </a:bodyPr>
          <a:lstStyle/>
          <a:p>
            <a:pPr algn="ctr">
              <a:spcBef>
                <a:spcPct val="50000"/>
              </a:spcBef>
            </a:pPr>
            <a:r>
              <a:rPr lang="en-US" sz="2800" b="1" u="sng"/>
              <a:t>The Homestead Act     of 1862</a:t>
            </a:r>
          </a:p>
        </p:txBody>
      </p:sp>
      <p:sp>
        <p:nvSpPr>
          <p:cNvPr id="7173" name="Text Box 5"/>
          <p:cNvSpPr txBox="1">
            <a:spLocks noChangeArrowheads="1"/>
          </p:cNvSpPr>
          <p:nvPr/>
        </p:nvSpPr>
        <p:spPr bwMode="auto">
          <a:xfrm>
            <a:off x="5029200" y="1600200"/>
            <a:ext cx="4114800" cy="2227263"/>
          </a:xfrm>
          <a:prstGeom prst="rect">
            <a:avLst/>
          </a:prstGeom>
          <a:noFill/>
          <a:ln w="9525">
            <a:noFill/>
            <a:miter lim="800000"/>
            <a:headEnd/>
            <a:tailEnd/>
          </a:ln>
        </p:spPr>
        <p:txBody>
          <a:bodyPr>
            <a:spAutoFit/>
          </a:bodyPr>
          <a:lstStyle/>
          <a:p>
            <a:pPr>
              <a:spcBef>
                <a:spcPct val="50000"/>
              </a:spcBef>
              <a:buFontTx/>
              <a:buChar char="•"/>
            </a:pPr>
            <a:r>
              <a:rPr lang="en-US" sz="2800">
                <a:latin typeface="Times New Roman" pitchFamily="18" charset="0"/>
              </a:rPr>
              <a:t> The Homestead Act gave </a:t>
            </a:r>
            <a:r>
              <a:rPr lang="en-US" sz="2800" b="1" i="1">
                <a:latin typeface="Times New Roman" pitchFamily="18" charset="0"/>
              </a:rPr>
              <a:t>public</a:t>
            </a:r>
            <a:r>
              <a:rPr lang="en-US" sz="2800">
                <a:latin typeface="Times New Roman" pitchFamily="18" charset="0"/>
              </a:rPr>
              <a:t> lands (lands owned by the national government) to American </a:t>
            </a:r>
            <a:r>
              <a:rPr lang="en-US" sz="2800" b="1" i="1">
                <a:latin typeface="Times New Roman" pitchFamily="18" charset="0"/>
              </a:rPr>
              <a:t>citizens</a:t>
            </a:r>
            <a:r>
              <a:rPr lang="en-US" sz="2800">
                <a:latin typeface="Times New Roman" pitchFamily="18" charset="0"/>
              </a:rPr>
              <a:t>.</a:t>
            </a:r>
          </a:p>
        </p:txBody>
      </p:sp>
      <p:pic>
        <p:nvPicPr>
          <p:cNvPr id="7174" name="Picture 6"/>
          <p:cNvPicPr>
            <a:picLocks noChangeAspect="1" noChangeArrowheads="1"/>
          </p:cNvPicPr>
          <p:nvPr/>
        </p:nvPicPr>
        <p:blipFill>
          <a:blip r:embed="rId2"/>
          <a:srcRect/>
          <a:stretch>
            <a:fillRect/>
          </a:stretch>
        </p:blipFill>
        <p:spPr bwMode="auto">
          <a:xfrm>
            <a:off x="0" y="-3175"/>
            <a:ext cx="5100638" cy="6861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ox(in)">
                                      <p:cBhvr>
                                        <p:cTn id="7" dur="500"/>
                                        <p:tgtEl>
                                          <p:spTgt spid="7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8" presetClass="entr" presetSubtype="0" accel="100000"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 calcmode="lin" valueType="num">
                                      <p:cBhvr>
                                        <p:cTn id="12" dur="2000" fill="hold"/>
                                        <p:tgtEl>
                                          <p:spTgt spid="7174"/>
                                        </p:tgtEl>
                                        <p:attrNameLst>
                                          <p:attrName>ppt_w</p:attrName>
                                        </p:attrNameLst>
                                      </p:cBhvr>
                                      <p:tavLst>
                                        <p:tav tm="0">
                                          <p:val>
                                            <p:strVal val="#ppt_w*2.5"/>
                                          </p:val>
                                        </p:tav>
                                        <p:tav tm="100000">
                                          <p:val>
                                            <p:strVal val="#ppt_w"/>
                                          </p:val>
                                        </p:tav>
                                      </p:tavLst>
                                    </p:anim>
                                    <p:anim calcmode="lin" valueType="num">
                                      <p:cBhvr>
                                        <p:cTn id="13" dur="2000" fill="hold"/>
                                        <p:tgtEl>
                                          <p:spTgt spid="7174"/>
                                        </p:tgtEl>
                                        <p:attrNameLst>
                                          <p:attrName>ppt_h</p:attrName>
                                        </p:attrNameLst>
                                      </p:cBhvr>
                                      <p:tavLst>
                                        <p:tav tm="0">
                                          <p:val>
                                            <p:strVal val="#ppt_h*0.01"/>
                                          </p:val>
                                        </p:tav>
                                        <p:tav tm="100000">
                                          <p:val>
                                            <p:strVal val="#ppt_h"/>
                                          </p:val>
                                        </p:tav>
                                      </p:tavLst>
                                    </p:anim>
                                    <p:anim calcmode="lin" valueType="num">
                                      <p:cBhvr>
                                        <p:cTn id="14" dur="2000" fill="hold"/>
                                        <p:tgtEl>
                                          <p:spTgt spid="7174"/>
                                        </p:tgtEl>
                                        <p:attrNameLst>
                                          <p:attrName>ppt_x</p:attrName>
                                        </p:attrNameLst>
                                      </p:cBhvr>
                                      <p:tavLst>
                                        <p:tav tm="0">
                                          <p:val>
                                            <p:strVal val="#ppt_x"/>
                                          </p:val>
                                        </p:tav>
                                        <p:tav tm="100000">
                                          <p:val>
                                            <p:strVal val="#ppt_x"/>
                                          </p:val>
                                        </p:tav>
                                      </p:tavLst>
                                    </p:anim>
                                    <p:anim calcmode="lin" valueType="num">
                                      <p:cBhvr>
                                        <p:cTn id="15" dur="2000" fill="hold"/>
                                        <p:tgtEl>
                                          <p:spTgt spid="7174"/>
                                        </p:tgtEl>
                                        <p:attrNameLst>
                                          <p:attrName>ppt_y</p:attrName>
                                        </p:attrNameLst>
                                      </p:cBhvr>
                                      <p:tavLst>
                                        <p:tav tm="0">
                                          <p:val>
                                            <p:strVal val="#ppt_h+1"/>
                                          </p:val>
                                        </p:tav>
                                        <p:tav tm="100000">
                                          <p:val>
                                            <p:strVal val="#ppt_y"/>
                                          </p:val>
                                        </p:tav>
                                      </p:tavLst>
                                    </p:anim>
                                    <p:animEffect transition="in" filter="fade">
                                      <p:cBhvr>
                                        <p:cTn id="16" dur="2000"/>
                                        <p:tgtEl>
                                          <p:spTgt spid="717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7173"/>
                                        </p:tgtEl>
                                        <p:attrNameLst>
                                          <p:attrName>style.visibility</p:attrName>
                                        </p:attrNameLst>
                                      </p:cBhvr>
                                      <p:to>
                                        <p:strVal val="visible"/>
                                      </p:to>
                                    </p:set>
                                    <p:animEffect transition="in" filter="checkerboard(across)">
                                      <p:cBhvr>
                                        <p:cTn id="21"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ChangeAspect="1" noChangeArrowheads="1"/>
          </p:cNvPicPr>
          <p:nvPr/>
        </p:nvPicPr>
        <p:blipFill>
          <a:blip r:embed="rId2"/>
          <a:srcRect/>
          <a:stretch>
            <a:fillRect/>
          </a:stretch>
        </p:blipFill>
        <p:spPr bwMode="auto">
          <a:xfrm>
            <a:off x="762000" y="0"/>
            <a:ext cx="7620000" cy="5534025"/>
          </a:xfrm>
          <a:prstGeom prst="rect">
            <a:avLst/>
          </a:prstGeom>
          <a:noFill/>
          <a:ln w="9525">
            <a:noFill/>
            <a:miter lim="800000"/>
            <a:headEnd/>
            <a:tailEnd/>
          </a:ln>
        </p:spPr>
      </p:pic>
      <p:sp>
        <p:nvSpPr>
          <p:cNvPr id="34818" name="Text Box 5"/>
          <p:cNvSpPr txBox="1">
            <a:spLocks noChangeArrowheads="1"/>
          </p:cNvSpPr>
          <p:nvPr/>
        </p:nvSpPr>
        <p:spPr bwMode="auto">
          <a:xfrm>
            <a:off x="0" y="5715000"/>
            <a:ext cx="9144000" cy="914400"/>
          </a:xfrm>
          <a:prstGeom prst="rect">
            <a:avLst/>
          </a:prstGeom>
          <a:noFill/>
          <a:ln w="9525">
            <a:noFill/>
            <a:miter lim="800000"/>
            <a:headEnd/>
            <a:tailEnd/>
          </a:ln>
        </p:spPr>
        <p:txBody>
          <a:bodyPr>
            <a:spAutoFit/>
          </a:bodyPr>
          <a:lstStyle/>
          <a:p>
            <a:pPr algn="ctr">
              <a:spcBef>
                <a:spcPct val="50000"/>
              </a:spcBef>
            </a:pPr>
            <a:r>
              <a:rPr lang="en-US" sz="2700" i="1">
                <a:latin typeface="Times New Roman" pitchFamily="18" charset="0"/>
              </a:rPr>
              <a:t>1896 Judge cartoon shows Populist Party presidential candidate William Jennings Bryan swallowing up the Democratic party.</a:t>
            </a:r>
            <a:r>
              <a:rPr lang="en-US" sz="2600" i="1">
                <a:latin typeface="Times New Roman" pitchFamily="18"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400800" y="0"/>
            <a:ext cx="2743200" cy="4362450"/>
          </a:xfrm>
          <a:prstGeom prst="rect">
            <a:avLst/>
          </a:prstGeom>
          <a:noFill/>
          <a:ln w="9525">
            <a:noFill/>
            <a:miter lim="800000"/>
            <a:headEnd/>
            <a:tailEnd/>
          </a:ln>
        </p:spPr>
        <p:txBody>
          <a:bodyPr>
            <a:spAutoFit/>
          </a:bodyPr>
          <a:lstStyle/>
          <a:p>
            <a:r>
              <a:rPr lang="en-US" sz="2800">
                <a:latin typeface="Times New Roman" pitchFamily="18" charset="0"/>
              </a:rPr>
              <a:t>* Populist Presidential candidate </a:t>
            </a:r>
            <a:r>
              <a:rPr lang="en-US" sz="2800" b="1" i="1">
                <a:latin typeface="Times New Roman" pitchFamily="18" charset="0"/>
              </a:rPr>
              <a:t>William Jennings Bryan</a:t>
            </a:r>
            <a:r>
              <a:rPr lang="en-US" sz="2800">
                <a:latin typeface="Times New Roman" pitchFamily="18" charset="0"/>
              </a:rPr>
              <a:t> narrowly lost the </a:t>
            </a:r>
            <a:r>
              <a:rPr lang="en-US" sz="2800" b="1" i="1">
                <a:latin typeface="Times New Roman" pitchFamily="18" charset="0"/>
              </a:rPr>
              <a:t>1896</a:t>
            </a:r>
            <a:r>
              <a:rPr lang="en-US" sz="2800">
                <a:latin typeface="Times New Roman" pitchFamily="18" charset="0"/>
              </a:rPr>
              <a:t> election to the Republican William </a:t>
            </a:r>
            <a:r>
              <a:rPr lang="en-US" sz="2800" b="1" i="1">
                <a:latin typeface="Times New Roman" pitchFamily="18" charset="0"/>
              </a:rPr>
              <a:t>McKinley</a:t>
            </a:r>
            <a:r>
              <a:rPr lang="en-US" sz="2800">
                <a:latin typeface="Times New Roman" pitchFamily="18" charset="0"/>
              </a:rPr>
              <a:t>.</a:t>
            </a:r>
          </a:p>
        </p:txBody>
      </p:sp>
      <p:pic>
        <p:nvPicPr>
          <p:cNvPr id="4099" name="Picture 3"/>
          <p:cNvPicPr>
            <a:picLocks noChangeAspect="1" noChangeArrowheads="1"/>
          </p:cNvPicPr>
          <p:nvPr/>
        </p:nvPicPr>
        <p:blipFill>
          <a:blip r:embed="rId2"/>
          <a:srcRect/>
          <a:stretch>
            <a:fillRect/>
          </a:stretch>
        </p:blipFill>
        <p:spPr bwMode="auto">
          <a:xfrm>
            <a:off x="0" y="0"/>
            <a:ext cx="6426200" cy="6851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checkerboard(across)">
                                      <p:cBhvr>
                                        <p:cTn id="7" dur="500"/>
                                        <p:tgtEl>
                                          <p:spTgt spid="4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ox(in)">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mtClean="0"/>
              <a:t>Populist Party Platform of 1892</a:t>
            </a:r>
          </a:p>
        </p:txBody>
      </p:sp>
      <p:sp>
        <p:nvSpPr>
          <p:cNvPr id="36866" name="Rectangle 3"/>
          <p:cNvSpPr>
            <a:spLocks noGrp="1" noChangeArrowheads="1"/>
          </p:cNvSpPr>
          <p:nvPr>
            <p:ph type="body" idx="1"/>
          </p:nvPr>
        </p:nvSpPr>
        <p:spPr/>
        <p:txBody>
          <a:bodyPr/>
          <a:lstStyle/>
          <a:p>
            <a:r>
              <a:rPr lang="en-US" smtClean="0"/>
              <a:t>Groups of Three – Think Aloud</a:t>
            </a:r>
          </a:p>
          <a:p>
            <a:r>
              <a:rPr lang="en-US" smtClean="0"/>
              <a:t>Divide the PPP into three parts: Preamble, Platform and Expression of Sentiments</a:t>
            </a:r>
          </a:p>
          <a:p>
            <a:r>
              <a:rPr lang="en-US" smtClean="0"/>
              <a:t>Fill in your “What is Populism” organizer as you go along.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sz="4000" smtClean="0"/>
              <a:t>Bill Moyers interview with Historian Nell Painter </a:t>
            </a:r>
          </a:p>
        </p:txBody>
      </p:sp>
      <p:sp>
        <p:nvSpPr>
          <p:cNvPr id="37890" name="Rectangle 3"/>
          <p:cNvSpPr>
            <a:spLocks noGrp="1" noChangeArrowheads="1"/>
          </p:cNvSpPr>
          <p:nvPr>
            <p:ph type="body" idx="1"/>
          </p:nvPr>
        </p:nvSpPr>
        <p:spPr/>
        <p:txBody>
          <a:bodyPr/>
          <a:lstStyle/>
          <a:p>
            <a:r>
              <a:rPr lang="en-US" smtClean="0">
                <a:hlinkClick r:id="rId2"/>
              </a:rPr>
              <a:t>http://www.pbs.org/moyers/journal/02292008/watch2.html</a:t>
            </a:r>
            <a:r>
              <a:rPr lang="en-US" smtClean="0"/>
              <a:t> </a:t>
            </a:r>
          </a:p>
          <a:p>
            <a:endParaRPr lang="en-US" smtClean="0"/>
          </a:p>
          <a:p>
            <a:r>
              <a:rPr lang="en-US" smtClean="0"/>
              <a:t>How did populism reflect class issues?</a:t>
            </a:r>
          </a:p>
          <a:p>
            <a:r>
              <a:rPr lang="en-US" smtClean="0"/>
              <a:t>Are the moneyed interests (silver v gold) unavoidably at odds with common people?</a:t>
            </a:r>
          </a:p>
          <a:p>
            <a:r>
              <a:rPr lang="en-US" smtClean="0"/>
              <a:t>How did the most recent election play on populist ideas?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smtClean="0"/>
              <a:t>Discuss with a Partner</a:t>
            </a:r>
          </a:p>
        </p:txBody>
      </p:sp>
      <p:sp>
        <p:nvSpPr>
          <p:cNvPr id="38914" name="Rectangle 3"/>
          <p:cNvSpPr>
            <a:spLocks noGrp="1" noChangeArrowheads="1"/>
          </p:cNvSpPr>
          <p:nvPr>
            <p:ph type="body" idx="1"/>
          </p:nvPr>
        </p:nvSpPr>
        <p:spPr/>
        <p:txBody>
          <a:bodyPr/>
          <a:lstStyle/>
          <a:p>
            <a:pPr>
              <a:lnSpc>
                <a:spcPct val="90000"/>
              </a:lnSpc>
            </a:pPr>
            <a:r>
              <a:rPr lang="en-US" sz="2800" smtClean="0"/>
              <a:t>Did the populist movement threaten the free enterprise system or seek to preserve it? Explain. </a:t>
            </a:r>
          </a:p>
          <a:p>
            <a:pPr>
              <a:lnSpc>
                <a:spcPct val="90000"/>
              </a:lnSpc>
            </a:pPr>
            <a:r>
              <a:rPr lang="en-US" sz="2800" smtClean="0"/>
              <a:t>What were the main obstacles the populist reformers encountered in attempting to promote the interests of their constituents?  Which obstacle was the most formidable?  Explain your choice.</a:t>
            </a:r>
          </a:p>
          <a:p>
            <a:pPr>
              <a:lnSpc>
                <a:spcPct val="90000"/>
              </a:lnSpc>
            </a:pPr>
            <a:r>
              <a:rPr lang="en-US" sz="2800" smtClean="0"/>
              <a:t>Were the failures of the populist movement inevitable or unavoidable?  Why/ Why not? Explain.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smtClean="0"/>
              <a:t>Short Essay</a:t>
            </a:r>
          </a:p>
        </p:txBody>
      </p:sp>
      <p:sp>
        <p:nvSpPr>
          <p:cNvPr id="39938" name="Rectangle 3"/>
          <p:cNvSpPr>
            <a:spLocks noGrp="1" noChangeArrowheads="1"/>
          </p:cNvSpPr>
          <p:nvPr>
            <p:ph type="body" idx="1"/>
          </p:nvPr>
        </p:nvSpPr>
        <p:spPr/>
        <p:txBody>
          <a:bodyPr/>
          <a:lstStyle/>
          <a:p>
            <a:r>
              <a:rPr lang="en-US" smtClean="0"/>
              <a:t>Answer question five on your “What is Populism” worksheet.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HOMEWORK</a:t>
            </a:r>
          </a:p>
        </p:txBody>
      </p:sp>
      <p:sp>
        <p:nvSpPr>
          <p:cNvPr id="40963" name="Rectangle 3"/>
          <p:cNvSpPr>
            <a:spLocks noGrp="1" noChangeArrowheads="1"/>
          </p:cNvSpPr>
          <p:nvPr>
            <p:ph type="body" idx="1"/>
          </p:nvPr>
        </p:nvSpPr>
        <p:spPr/>
        <p:txBody>
          <a:bodyPr/>
          <a:lstStyle/>
          <a:p>
            <a:r>
              <a:rPr lang="en-US" smtClean="0"/>
              <a:t>Read “The 19</a:t>
            </a:r>
            <a:r>
              <a:rPr lang="en-US" baseline="30000" smtClean="0"/>
              <a:t>th</a:t>
            </a:r>
            <a:r>
              <a:rPr lang="en-US" smtClean="0"/>
              <a:t> Century Context for Worker’s Struggles and the Rise of Organized Labo” – Answer questions 1 and 2</a:t>
            </a:r>
          </a:p>
          <a:p>
            <a:r>
              <a:rPr lang="en-US" smtClean="0"/>
              <a:t>Read Chapter 6, Section 4 (p. 247-253) – Define the key terms and answer questions 1-5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9144000" cy="519113"/>
          </a:xfrm>
          <a:prstGeom prst="rect">
            <a:avLst/>
          </a:prstGeom>
          <a:noFill/>
          <a:ln w="9525">
            <a:noFill/>
            <a:miter lim="800000"/>
            <a:headEnd/>
            <a:tailEnd/>
          </a:ln>
        </p:spPr>
        <p:txBody>
          <a:bodyPr>
            <a:spAutoFit/>
          </a:bodyPr>
          <a:lstStyle/>
          <a:p>
            <a:pPr>
              <a:spcBef>
                <a:spcPct val="50000"/>
              </a:spcBef>
            </a:pPr>
            <a:r>
              <a:rPr lang="en-US" sz="2800" b="1"/>
              <a:t>Facts:</a:t>
            </a:r>
          </a:p>
        </p:txBody>
      </p:sp>
      <p:sp>
        <p:nvSpPr>
          <p:cNvPr id="10243" name="Text Box 3"/>
          <p:cNvSpPr txBox="1">
            <a:spLocks noChangeArrowheads="1"/>
          </p:cNvSpPr>
          <p:nvPr/>
        </p:nvSpPr>
        <p:spPr bwMode="auto">
          <a:xfrm>
            <a:off x="0" y="457200"/>
            <a:ext cx="9144000" cy="946150"/>
          </a:xfrm>
          <a:prstGeom prst="rect">
            <a:avLst/>
          </a:prstGeom>
          <a:noFill/>
          <a:ln w="9525">
            <a:noFill/>
            <a:miter lim="800000"/>
            <a:headEnd/>
            <a:tailEnd/>
          </a:ln>
        </p:spPr>
        <p:txBody>
          <a:bodyPr>
            <a:spAutoFit/>
          </a:bodyPr>
          <a:lstStyle/>
          <a:p>
            <a:pPr>
              <a:spcBef>
                <a:spcPct val="50000"/>
              </a:spcBef>
              <a:buFontTx/>
              <a:buChar char="•"/>
            </a:pPr>
            <a:r>
              <a:rPr lang="en-US" sz="2800">
                <a:latin typeface="Times New Roman" pitchFamily="18" charset="0"/>
              </a:rPr>
              <a:t> Any person who was the head of a family or was at least </a:t>
            </a:r>
            <a:r>
              <a:rPr lang="en-US" sz="2800" b="1" i="1">
                <a:latin typeface="Times New Roman" pitchFamily="18" charset="0"/>
              </a:rPr>
              <a:t>21</a:t>
            </a:r>
            <a:r>
              <a:rPr lang="en-US" sz="2800">
                <a:latin typeface="Times New Roman" pitchFamily="18" charset="0"/>
              </a:rPr>
              <a:t> years old could become the owner of a </a:t>
            </a:r>
            <a:r>
              <a:rPr lang="en-US" sz="2800" b="1" i="1">
                <a:latin typeface="Times New Roman" pitchFamily="18" charset="0"/>
              </a:rPr>
              <a:t>homestead</a:t>
            </a:r>
            <a:r>
              <a:rPr lang="en-US" sz="2800">
                <a:latin typeface="Times New Roman" pitchFamily="18" charset="0"/>
              </a:rPr>
              <a:t>. </a:t>
            </a:r>
          </a:p>
        </p:txBody>
      </p:sp>
      <p:sp>
        <p:nvSpPr>
          <p:cNvPr id="10244" name="Rectangle 4"/>
          <p:cNvSpPr>
            <a:spLocks noChangeArrowheads="1"/>
          </p:cNvSpPr>
          <p:nvPr/>
        </p:nvSpPr>
        <p:spPr bwMode="auto">
          <a:xfrm>
            <a:off x="0" y="1371600"/>
            <a:ext cx="9144000" cy="519113"/>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rPr>
              <a:t>	- homestead = </a:t>
            </a:r>
            <a:r>
              <a:rPr lang="en-US" sz="2800" b="1" i="1">
                <a:latin typeface="Times New Roman" pitchFamily="18" charset="0"/>
              </a:rPr>
              <a:t>160</a:t>
            </a:r>
            <a:r>
              <a:rPr lang="en-US" sz="2800">
                <a:latin typeface="Times New Roman" pitchFamily="18" charset="0"/>
              </a:rPr>
              <a:t> acres </a:t>
            </a:r>
          </a:p>
        </p:txBody>
      </p:sp>
      <p:sp>
        <p:nvSpPr>
          <p:cNvPr id="10245" name="Text Box 5"/>
          <p:cNvSpPr txBox="1">
            <a:spLocks noChangeArrowheads="1"/>
          </p:cNvSpPr>
          <p:nvPr/>
        </p:nvSpPr>
        <p:spPr bwMode="auto">
          <a:xfrm>
            <a:off x="0" y="2362200"/>
            <a:ext cx="9144000" cy="519113"/>
          </a:xfrm>
          <a:prstGeom prst="rect">
            <a:avLst/>
          </a:prstGeom>
          <a:noFill/>
          <a:ln w="9525">
            <a:noFill/>
            <a:miter lim="800000"/>
            <a:headEnd/>
            <a:tailEnd/>
          </a:ln>
        </p:spPr>
        <p:txBody>
          <a:bodyPr>
            <a:spAutoFit/>
          </a:bodyPr>
          <a:lstStyle/>
          <a:p>
            <a:pPr>
              <a:spcBef>
                <a:spcPct val="50000"/>
              </a:spcBef>
              <a:buFontTx/>
              <a:buChar char="•"/>
            </a:pPr>
            <a:r>
              <a:rPr lang="en-US" sz="2800">
                <a:latin typeface="Times New Roman" pitchFamily="18" charset="0"/>
              </a:rPr>
              <a:t> </a:t>
            </a:r>
            <a:r>
              <a:rPr lang="en-US" sz="2800" b="1" i="1">
                <a:latin typeface="Times New Roman" pitchFamily="18" charset="0"/>
              </a:rPr>
              <a:t>Married</a:t>
            </a:r>
            <a:r>
              <a:rPr lang="en-US" sz="2800">
                <a:latin typeface="Times New Roman" pitchFamily="18" charset="0"/>
              </a:rPr>
              <a:t> couples were entitled to two shares, or </a:t>
            </a:r>
            <a:r>
              <a:rPr lang="en-US" sz="2800" b="1" i="1">
                <a:latin typeface="Times New Roman" pitchFamily="18" charset="0"/>
              </a:rPr>
              <a:t>320</a:t>
            </a:r>
            <a:r>
              <a:rPr lang="en-US" sz="2800">
                <a:latin typeface="Times New Roman" pitchFamily="18" charset="0"/>
              </a:rPr>
              <a:t> acres.</a:t>
            </a:r>
          </a:p>
        </p:txBody>
      </p:sp>
      <p:pic>
        <p:nvPicPr>
          <p:cNvPr id="10246" name="Picture 6"/>
          <p:cNvPicPr>
            <a:picLocks noChangeAspect="1" noChangeArrowheads="1"/>
          </p:cNvPicPr>
          <p:nvPr/>
        </p:nvPicPr>
        <p:blipFill>
          <a:blip r:embed="rId2"/>
          <a:srcRect/>
          <a:stretch>
            <a:fillRect/>
          </a:stretch>
        </p:blipFill>
        <p:spPr bwMode="auto">
          <a:xfrm>
            <a:off x="0" y="3048000"/>
            <a:ext cx="4038600" cy="2857500"/>
          </a:xfrm>
          <a:prstGeom prst="rect">
            <a:avLst/>
          </a:prstGeom>
          <a:noFill/>
          <a:ln w="9525">
            <a:noFill/>
            <a:miter lim="800000"/>
            <a:headEnd/>
            <a:tailEnd/>
          </a:ln>
        </p:spPr>
      </p:pic>
      <p:pic>
        <p:nvPicPr>
          <p:cNvPr id="10247" name="Picture 7"/>
          <p:cNvPicPr>
            <a:picLocks noChangeAspect="1" noChangeArrowheads="1"/>
          </p:cNvPicPr>
          <p:nvPr/>
        </p:nvPicPr>
        <p:blipFill>
          <a:blip r:embed="rId3"/>
          <a:srcRect/>
          <a:stretch>
            <a:fillRect/>
          </a:stretch>
        </p:blipFill>
        <p:spPr bwMode="auto">
          <a:xfrm>
            <a:off x="4610100" y="3048000"/>
            <a:ext cx="4533900" cy="2862263"/>
          </a:xfrm>
          <a:prstGeom prst="rect">
            <a:avLst/>
          </a:prstGeom>
          <a:noFill/>
          <a:ln w="9525">
            <a:noFill/>
            <a:miter lim="800000"/>
            <a:headEnd/>
            <a:tailEnd/>
          </a:ln>
        </p:spPr>
      </p:pic>
      <p:sp>
        <p:nvSpPr>
          <p:cNvPr id="10248" name="Text Box 8"/>
          <p:cNvSpPr txBox="1">
            <a:spLocks noChangeArrowheads="1"/>
          </p:cNvSpPr>
          <p:nvPr/>
        </p:nvSpPr>
        <p:spPr bwMode="auto">
          <a:xfrm>
            <a:off x="0" y="6248400"/>
            <a:ext cx="9144000" cy="519113"/>
          </a:xfrm>
          <a:prstGeom prst="rect">
            <a:avLst/>
          </a:prstGeom>
          <a:noFill/>
          <a:ln w="9525">
            <a:noFill/>
            <a:miter lim="800000"/>
            <a:headEnd/>
            <a:tailEnd/>
          </a:ln>
        </p:spPr>
        <p:txBody>
          <a:bodyPr>
            <a:spAutoFit/>
          </a:bodyPr>
          <a:lstStyle/>
          <a:p>
            <a:pPr algn="ctr">
              <a:spcBef>
                <a:spcPct val="50000"/>
              </a:spcBef>
            </a:pPr>
            <a:r>
              <a:rPr lang="en-US" sz="2800" i="1">
                <a:latin typeface="Times New Roman" pitchFamily="18" charset="0"/>
              </a:rPr>
              <a:t>In the photos above, the blue square represents one acre.  </a:t>
            </a:r>
          </a:p>
        </p:txBody>
      </p:sp>
      <p:sp>
        <p:nvSpPr>
          <p:cNvPr id="10250" name="Rectangle 10"/>
          <p:cNvSpPr>
            <a:spLocks noChangeArrowheads="1"/>
          </p:cNvSpPr>
          <p:nvPr/>
        </p:nvSpPr>
        <p:spPr bwMode="auto">
          <a:xfrm>
            <a:off x="0" y="1828800"/>
            <a:ext cx="9144000" cy="519113"/>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rPr>
              <a:t>	- an acre = </a:t>
            </a:r>
            <a:r>
              <a:rPr lang="en-US" sz="2800" b="1" i="1">
                <a:latin typeface="Times New Roman" pitchFamily="18" charset="0"/>
              </a:rPr>
              <a:t>4,840</a:t>
            </a:r>
            <a:r>
              <a:rPr lang="en-US" sz="2800">
                <a:latin typeface="Times New Roman" pitchFamily="18" charset="0"/>
              </a:rPr>
              <a:t> square yards, or </a:t>
            </a:r>
            <a:r>
              <a:rPr lang="en-US" sz="2800" b="1" i="1">
                <a:latin typeface="Times New Roman" pitchFamily="18" charset="0"/>
              </a:rPr>
              <a:t>43,560</a:t>
            </a:r>
            <a:r>
              <a:rPr lang="en-US" sz="2800">
                <a:latin typeface="Times New Roman" pitchFamily="18" charset="0"/>
              </a:rPr>
              <a:t> square feet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ox(in)">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box(in)">
                                      <p:cBhvr>
                                        <p:cTn id="12" dur="500"/>
                                        <p:tgtEl>
                                          <p:spTgt spid="102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box(in)">
                                      <p:cBhvr>
                                        <p:cTn id="17" dur="500"/>
                                        <p:tgtEl>
                                          <p:spTgt spid="102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250"/>
                                        </p:tgtEl>
                                        <p:attrNameLst>
                                          <p:attrName>style.visibility</p:attrName>
                                        </p:attrNameLst>
                                      </p:cBhvr>
                                      <p:to>
                                        <p:strVal val="visible"/>
                                      </p:to>
                                    </p:set>
                                    <p:animEffect transition="in" filter="box(in)">
                                      <p:cBhvr>
                                        <p:cTn id="22" dur="500"/>
                                        <p:tgtEl>
                                          <p:spTgt spid="102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0246"/>
                                        </p:tgtEl>
                                        <p:attrNameLst>
                                          <p:attrName>style.visibility</p:attrName>
                                        </p:attrNameLst>
                                      </p:cBhvr>
                                      <p:to>
                                        <p:strVal val="visible"/>
                                      </p:to>
                                    </p:set>
                                    <p:animEffect transition="in" filter="checkerboard(across)">
                                      <p:cBhvr>
                                        <p:cTn id="27" dur="500"/>
                                        <p:tgtEl>
                                          <p:spTgt spid="102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10247"/>
                                        </p:tgtEl>
                                        <p:attrNameLst>
                                          <p:attrName>style.visibility</p:attrName>
                                        </p:attrNameLst>
                                      </p:cBhvr>
                                      <p:to>
                                        <p:strVal val="visible"/>
                                      </p:to>
                                    </p:set>
                                    <p:animEffect transition="in" filter="randombar(horizontal)">
                                      <p:cBhvr>
                                        <p:cTn id="32" dur="500"/>
                                        <p:tgtEl>
                                          <p:spTgt spid="1024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248"/>
                                        </p:tgtEl>
                                        <p:attrNameLst>
                                          <p:attrName>style.visibility</p:attrName>
                                        </p:attrNameLst>
                                      </p:cBhvr>
                                      <p:to>
                                        <p:strVal val="visible"/>
                                      </p:to>
                                    </p:set>
                                    <p:animEffect transition="in" filter="checkerboard(across)">
                                      <p:cBhvr>
                                        <p:cTn id="37" dur="500"/>
                                        <p:tgtEl>
                                          <p:spTgt spid="1024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0245"/>
                                        </p:tgtEl>
                                        <p:attrNameLst>
                                          <p:attrName>style.visibility</p:attrName>
                                        </p:attrNameLst>
                                      </p:cBhvr>
                                      <p:to>
                                        <p:strVal val="visible"/>
                                      </p:to>
                                    </p:set>
                                    <p:animEffect transition="in" filter="checkerboard(across)">
                                      <p:cBhvr>
                                        <p:cTn id="42"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P spid="10244" grpId="0"/>
      <p:bldP spid="10245" grpId="0"/>
      <p:bldP spid="10248" grpId="0"/>
      <p:bldP spid="102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0"/>
            <a:ext cx="9144000" cy="519113"/>
          </a:xfrm>
          <a:prstGeom prst="rect">
            <a:avLst/>
          </a:prstGeom>
          <a:noFill/>
          <a:ln w="9525">
            <a:noFill/>
            <a:miter lim="800000"/>
            <a:headEnd/>
            <a:tailEnd/>
          </a:ln>
        </p:spPr>
        <p:txBody>
          <a:bodyPr>
            <a:spAutoFit/>
          </a:bodyPr>
          <a:lstStyle/>
          <a:p>
            <a:pPr>
              <a:spcBef>
                <a:spcPct val="50000"/>
              </a:spcBef>
            </a:pPr>
            <a:r>
              <a:rPr lang="en-US" sz="2800" b="1"/>
              <a:t>Requirements:</a:t>
            </a:r>
          </a:p>
        </p:txBody>
      </p:sp>
      <p:sp>
        <p:nvSpPr>
          <p:cNvPr id="9219" name="Text Box 3"/>
          <p:cNvSpPr txBox="1">
            <a:spLocks noChangeArrowheads="1"/>
          </p:cNvSpPr>
          <p:nvPr/>
        </p:nvSpPr>
        <p:spPr bwMode="auto">
          <a:xfrm>
            <a:off x="0" y="762000"/>
            <a:ext cx="9144000" cy="519113"/>
          </a:xfrm>
          <a:prstGeom prst="rect">
            <a:avLst/>
          </a:prstGeom>
          <a:noFill/>
          <a:ln w="9525">
            <a:noFill/>
            <a:miter lim="800000"/>
            <a:headEnd/>
            <a:tailEnd/>
          </a:ln>
        </p:spPr>
        <p:txBody>
          <a:bodyPr>
            <a:spAutoFit/>
          </a:bodyPr>
          <a:lstStyle/>
          <a:p>
            <a:pPr>
              <a:spcBef>
                <a:spcPct val="50000"/>
              </a:spcBef>
              <a:buFontTx/>
              <a:buChar char="•"/>
            </a:pPr>
            <a:r>
              <a:rPr lang="en-US">
                <a:latin typeface="Times New Roman" pitchFamily="18" charset="0"/>
              </a:rPr>
              <a:t> </a:t>
            </a:r>
            <a:r>
              <a:rPr lang="en-US" sz="2800">
                <a:latin typeface="Times New Roman" pitchFamily="18" charset="0"/>
              </a:rPr>
              <a:t>The </a:t>
            </a:r>
            <a:r>
              <a:rPr lang="en-US" sz="2800" b="1" i="1">
                <a:latin typeface="Times New Roman" pitchFamily="18" charset="0"/>
              </a:rPr>
              <a:t>settler</a:t>
            </a:r>
            <a:r>
              <a:rPr lang="en-US" sz="2800">
                <a:latin typeface="Times New Roman" pitchFamily="18" charset="0"/>
              </a:rPr>
              <a:t> must live on the land and work it for </a:t>
            </a:r>
            <a:r>
              <a:rPr lang="en-US" sz="2800" b="1" i="1">
                <a:latin typeface="Times New Roman" pitchFamily="18" charset="0"/>
              </a:rPr>
              <a:t>five</a:t>
            </a:r>
            <a:r>
              <a:rPr lang="en-US" sz="2800">
                <a:latin typeface="Times New Roman" pitchFamily="18" charset="0"/>
              </a:rPr>
              <a:t> years.</a:t>
            </a:r>
            <a:endParaRPr lang="en-US">
              <a:latin typeface="Times New Roman" pitchFamily="18" charset="0"/>
            </a:endParaRPr>
          </a:p>
        </p:txBody>
      </p:sp>
      <p:pic>
        <p:nvPicPr>
          <p:cNvPr id="9222" name="Picture 6"/>
          <p:cNvPicPr>
            <a:picLocks noChangeAspect="1" noChangeArrowheads="1"/>
          </p:cNvPicPr>
          <p:nvPr/>
        </p:nvPicPr>
        <p:blipFill>
          <a:blip r:embed="rId2"/>
          <a:srcRect/>
          <a:stretch>
            <a:fillRect/>
          </a:stretch>
        </p:blipFill>
        <p:spPr bwMode="auto">
          <a:xfrm>
            <a:off x="3175" y="1828800"/>
            <a:ext cx="9140825" cy="3140075"/>
          </a:xfrm>
          <a:prstGeom prst="rect">
            <a:avLst/>
          </a:prstGeom>
          <a:noFill/>
          <a:ln w="9525">
            <a:noFill/>
            <a:miter lim="800000"/>
            <a:headEnd/>
            <a:tailEnd/>
          </a:ln>
        </p:spPr>
      </p:pic>
      <p:sp>
        <p:nvSpPr>
          <p:cNvPr id="9223" name="Text Box 7"/>
          <p:cNvSpPr txBox="1">
            <a:spLocks noChangeArrowheads="1"/>
          </p:cNvSpPr>
          <p:nvPr/>
        </p:nvSpPr>
        <p:spPr bwMode="auto">
          <a:xfrm>
            <a:off x="0" y="5181600"/>
            <a:ext cx="9144000" cy="519113"/>
          </a:xfrm>
          <a:prstGeom prst="rect">
            <a:avLst/>
          </a:prstGeom>
          <a:noFill/>
          <a:ln w="9525">
            <a:noFill/>
            <a:miter lim="800000"/>
            <a:headEnd/>
            <a:tailEnd/>
          </a:ln>
        </p:spPr>
        <p:txBody>
          <a:bodyPr>
            <a:spAutoFit/>
          </a:bodyPr>
          <a:lstStyle/>
          <a:p>
            <a:pPr algn="ctr">
              <a:spcBef>
                <a:spcPct val="50000"/>
              </a:spcBef>
            </a:pPr>
            <a:r>
              <a:rPr lang="en-US" sz="2800" i="1">
                <a:latin typeface="Times New Roman" pitchFamily="18" charset="0"/>
              </a:rPr>
              <a:t>Homesteader with an 8-mule team, Nebraska, late 1800’s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heckerboard(across)">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box(in)">
                                      <p:cBhvr>
                                        <p:cTn id="12" dur="500"/>
                                        <p:tgtEl>
                                          <p:spTgt spid="92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9222"/>
                                        </p:tgtEl>
                                        <p:attrNameLst>
                                          <p:attrName>style.visibility</p:attrName>
                                        </p:attrNameLst>
                                      </p:cBhvr>
                                      <p:to>
                                        <p:strVal val="visible"/>
                                      </p:to>
                                    </p:set>
                                    <p:anim calcmode="lin" valueType="num">
                                      <p:cBhvr>
                                        <p:cTn id="17" dur="2000" fill="hold"/>
                                        <p:tgtEl>
                                          <p:spTgt spid="9222"/>
                                        </p:tgtEl>
                                        <p:attrNameLst>
                                          <p:attrName>ppt_w</p:attrName>
                                        </p:attrNameLst>
                                      </p:cBhvr>
                                      <p:tavLst>
                                        <p:tav tm="0">
                                          <p:val>
                                            <p:strVal val="#ppt_w*0.05"/>
                                          </p:val>
                                        </p:tav>
                                        <p:tav tm="100000">
                                          <p:val>
                                            <p:strVal val="#ppt_w"/>
                                          </p:val>
                                        </p:tav>
                                      </p:tavLst>
                                    </p:anim>
                                    <p:anim calcmode="lin" valueType="num">
                                      <p:cBhvr>
                                        <p:cTn id="18" dur="2000" fill="hold"/>
                                        <p:tgtEl>
                                          <p:spTgt spid="9222"/>
                                        </p:tgtEl>
                                        <p:attrNameLst>
                                          <p:attrName>ppt_h</p:attrName>
                                        </p:attrNameLst>
                                      </p:cBhvr>
                                      <p:tavLst>
                                        <p:tav tm="0">
                                          <p:val>
                                            <p:strVal val="#ppt_h"/>
                                          </p:val>
                                        </p:tav>
                                        <p:tav tm="100000">
                                          <p:val>
                                            <p:strVal val="#ppt_h"/>
                                          </p:val>
                                        </p:tav>
                                      </p:tavLst>
                                    </p:anim>
                                    <p:anim calcmode="lin" valueType="num">
                                      <p:cBhvr>
                                        <p:cTn id="19" dur="2000" fill="hold"/>
                                        <p:tgtEl>
                                          <p:spTgt spid="9222"/>
                                        </p:tgtEl>
                                        <p:attrNameLst>
                                          <p:attrName>ppt_x</p:attrName>
                                        </p:attrNameLst>
                                      </p:cBhvr>
                                      <p:tavLst>
                                        <p:tav tm="0">
                                          <p:val>
                                            <p:strVal val="#ppt_x-.2"/>
                                          </p:val>
                                        </p:tav>
                                        <p:tav tm="100000">
                                          <p:val>
                                            <p:strVal val="#ppt_x"/>
                                          </p:val>
                                        </p:tav>
                                      </p:tavLst>
                                    </p:anim>
                                    <p:anim calcmode="lin" valueType="num">
                                      <p:cBhvr>
                                        <p:cTn id="20" dur="2000" fill="hold"/>
                                        <p:tgtEl>
                                          <p:spTgt spid="9222"/>
                                        </p:tgtEl>
                                        <p:attrNameLst>
                                          <p:attrName>ppt_y</p:attrName>
                                        </p:attrNameLst>
                                      </p:cBhvr>
                                      <p:tavLst>
                                        <p:tav tm="0">
                                          <p:val>
                                            <p:strVal val="#ppt_y"/>
                                          </p:val>
                                        </p:tav>
                                        <p:tav tm="100000">
                                          <p:val>
                                            <p:strVal val="#ppt_y"/>
                                          </p:val>
                                        </p:tav>
                                      </p:tavLst>
                                    </p:anim>
                                    <p:animEffect transition="in" filter="fade">
                                      <p:cBhvr>
                                        <p:cTn id="21" dur="2000"/>
                                        <p:tgtEl>
                                          <p:spTgt spid="922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223"/>
                                        </p:tgtEl>
                                        <p:attrNameLst>
                                          <p:attrName>style.visibility</p:attrName>
                                        </p:attrNameLst>
                                      </p:cBhvr>
                                      <p:to>
                                        <p:strVal val="visible"/>
                                      </p:to>
                                    </p:set>
                                    <p:animEffect transition="in" filter="checkerboard(across)">
                                      <p:cBhvr>
                                        <p:cTn id="26"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P spid="92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886200" y="0"/>
            <a:ext cx="5257800" cy="519113"/>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Effects:</a:t>
            </a:r>
          </a:p>
        </p:txBody>
      </p:sp>
      <p:sp>
        <p:nvSpPr>
          <p:cNvPr id="8195" name="Text Box 3"/>
          <p:cNvSpPr txBox="1">
            <a:spLocks noChangeArrowheads="1"/>
          </p:cNvSpPr>
          <p:nvPr/>
        </p:nvSpPr>
        <p:spPr bwMode="auto">
          <a:xfrm>
            <a:off x="3886200" y="609600"/>
            <a:ext cx="5257800" cy="1373188"/>
          </a:xfrm>
          <a:prstGeom prst="rect">
            <a:avLst/>
          </a:prstGeom>
          <a:noFill/>
          <a:ln w="9525">
            <a:noFill/>
            <a:miter lim="800000"/>
            <a:headEnd/>
            <a:tailEnd/>
          </a:ln>
        </p:spPr>
        <p:txBody>
          <a:bodyPr>
            <a:spAutoFit/>
          </a:bodyPr>
          <a:lstStyle/>
          <a:p>
            <a:pPr>
              <a:spcBef>
                <a:spcPct val="50000"/>
              </a:spcBef>
              <a:buFontTx/>
              <a:buChar char="•"/>
            </a:pPr>
            <a:r>
              <a:rPr lang="en-US" sz="2800">
                <a:latin typeface="Times New Roman" pitchFamily="18" charset="0"/>
              </a:rPr>
              <a:t> The Homestead Act helped </a:t>
            </a:r>
            <a:r>
              <a:rPr lang="en-US" sz="2800" b="1" i="1">
                <a:latin typeface="Times New Roman" pitchFamily="18" charset="0"/>
              </a:rPr>
              <a:t>poor</a:t>
            </a:r>
            <a:r>
              <a:rPr lang="en-US" sz="2800">
                <a:latin typeface="Times New Roman" pitchFamily="18" charset="0"/>
              </a:rPr>
              <a:t> families who could not afford land in the </a:t>
            </a:r>
            <a:r>
              <a:rPr lang="en-US" sz="2800" b="1" i="1">
                <a:latin typeface="Times New Roman" pitchFamily="18" charset="0"/>
              </a:rPr>
              <a:t>eastern</a:t>
            </a:r>
            <a:r>
              <a:rPr lang="en-US" sz="2800">
                <a:latin typeface="Times New Roman" pitchFamily="18" charset="0"/>
              </a:rPr>
              <a:t> states.</a:t>
            </a:r>
          </a:p>
        </p:txBody>
      </p:sp>
      <p:sp>
        <p:nvSpPr>
          <p:cNvPr id="8196" name="Text Box 4"/>
          <p:cNvSpPr txBox="1">
            <a:spLocks noChangeArrowheads="1"/>
          </p:cNvSpPr>
          <p:nvPr/>
        </p:nvSpPr>
        <p:spPr bwMode="auto">
          <a:xfrm>
            <a:off x="3886200" y="2209800"/>
            <a:ext cx="5257800" cy="1373188"/>
          </a:xfrm>
          <a:prstGeom prst="rect">
            <a:avLst/>
          </a:prstGeom>
          <a:noFill/>
          <a:ln w="9525">
            <a:noFill/>
            <a:miter lim="800000"/>
            <a:headEnd/>
            <a:tailEnd/>
          </a:ln>
        </p:spPr>
        <p:txBody>
          <a:bodyPr>
            <a:spAutoFit/>
          </a:bodyPr>
          <a:lstStyle/>
          <a:p>
            <a:pPr>
              <a:spcBef>
                <a:spcPct val="50000"/>
              </a:spcBef>
              <a:buFontTx/>
              <a:buChar char="•"/>
            </a:pPr>
            <a:r>
              <a:rPr lang="en-US" sz="2800">
                <a:latin typeface="Times New Roman" pitchFamily="18" charset="0"/>
              </a:rPr>
              <a:t> It gave </a:t>
            </a:r>
            <a:r>
              <a:rPr lang="en-US" sz="2800" b="1" i="1">
                <a:latin typeface="Times New Roman" pitchFamily="18" charset="0"/>
              </a:rPr>
              <a:t>unemployed</a:t>
            </a:r>
            <a:r>
              <a:rPr lang="en-US" sz="2800">
                <a:latin typeface="Times New Roman" pitchFamily="18" charset="0"/>
              </a:rPr>
              <a:t> workers a chance to find work on land of their own.</a:t>
            </a:r>
          </a:p>
        </p:txBody>
      </p:sp>
      <p:pic>
        <p:nvPicPr>
          <p:cNvPr id="8198" name="Picture 6"/>
          <p:cNvPicPr>
            <a:picLocks noChangeAspect="1" noChangeArrowheads="1"/>
          </p:cNvPicPr>
          <p:nvPr/>
        </p:nvPicPr>
        <p:blipFill>
          <a:blip r:embed="rId2"/>
          <a:srcRect l="15256" t="4448" r="14014" b="6624"/>
          <a:stretch>
            <a:fillRect/>
          </a:stretch>
        </p:blipFill>
        <p:spPr bwMode="auto">
          <a:xfrm>
            <a:off x="0" y="0"/>
            <a:ext cx="3886200" cy="6096000"/>
          </a:xfrm>
          <a:prstGeom prst="rect">
            <a:avLst/>
          </a:prstGeom>
          <a:noFill/>
          <a:ln w="9525">
            <a:noFill/>
            <a:miter lim="800000"/>
            <a:headEnd/>
            <a:tailEnd/>
          </a:ln>
        </p:spPr>
      </p:pic>
      <p:sp>
        <p:nvSpPr>
          <p:cNvPr id="8199" name="Text Box 7"/>
          <p:cNvSpPr txBox="1">
            <a:spLocks noChangeArrowheads="1"/>
          </p:cNvSpPr>
          <p:nvPr/>
        </p:nvSpPr>
        <p:spPr bwMode="auto">
          <a:xfrm>
            <a:off x="3886200" y="4267200"/>
            <a:ext cx="5257800" cy="1800225"/>
          </a:xfrm>
          <a:prstGeom prst="rect">
            <a:avLst/>
          </a:prstGeom>
          <a:noFill/>
          <a:ln w="9525">
            <a:noFill/>
            <a:miter lim="800000"/>
            <a:headEnd/>
            <a:tailEnd/>
          </a:ln>
        </p:spPr>
        <p:txBody>
          <a:bodyPr>
            <a:spAutoFit/>
          </a:bodyPr>
          <a:lstStyle/>
          <a:p>
            <a:pPr>
              <a:spcBef>
                <a:spcPct val="50000"/>
              </a:spcBef>
            </a:pPr>
            <a:r>
              <a:rPr lang="en-US" sz="2800" i="1">
                <a:latin typeface="Times New Roman" pitchFamily="18" charset="0"/>
              </a:rPr>
              <a:t>Daniel Freeman Standing, Holding Gun, with Hatchet Tucked in Belt,</a:t>
            </a:r>
            <a:br>
              <a:rPr lang="en-US" sz="2800" i="1">
                <a:latin typeface="Times New Roman" pitchFamily="18" charset="0"/>
              </a:rPr>
            </a:br>
            <a:r>
              <a:rPr lang="en-US" sz="2800" i="1">
                <a:latin typeface="Times New Roman" pitchFamily="18" charset="0"/>
              </a:rPr>
              <a:t>The "first homesteader" to settle in Beatrice, Nebraska, 1863.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ox(in)">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checkerboard(across)">
                                      <p:cBhvr>
                                        <p:cTn id="12" dur="500"/>
                                        <p:tgtEl>
                                          <p:spTgt spid="81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box(in)">
                                      <p:cBhvr>
                                        <p:cTn id="17" dur="500"/>
                                        <p:tgtEl>
                                          <p:spTgt spid="81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8198"/>
                                        </p:tgtEl>
                                        <p:attrNameLst>
                                          <p:attrName>style.visibility</p:attrName>
                                        </p:attrNameLst>
                                      </p:cBhvr>
                                      <p:to>
                                        <p:strVal val="visible"/>
                                      </p:to>
                                    </p:set>
                                    <p:anim calcmode="lin" valueType="num">
                                      <p:cBhvr>
                                        <p:cTn id="22" dur="1000" fill="hold"/>
                                        <p:tgtEl>
                                          <p:spTgt spid="8198"/>
                                        </p:tgtEl>
                                        <p:attrNameLst>
                                          <p:attrName>ppt_w</p:attrName>
                                        </p:attrNameLst>
                                      </p:cBhvr>
                                      <p:tavLst>
                                        <p:tav tm="0">
                                          <p:val>
                                            <p:fltVal val="0"/>
                                          </p:val>
                                        </p:tav>
                                        <p:tav tm="100000">
                                          <p:val>
                                            <p:strVal val="#ppt_w"/>
                                          </p:val>
                                        </p:tav>
                                      </p:tavLst>
                                    </p:anim>
                                    <p:anim calcmode="lin" valueType="num">
                                      <p:cBhvr>
                                        <p:cTn id="23" dur="1000" fill="hold"/>
                                        <p:tgtEl>
                                          <p:spTgt spid="8198"/>
                                        </p:tgtEl>
                                        <p:attrNameLst>
                                          <p:attrName>ppt_h</p:attrName>
                                        </p:attrNameLst>
                                      </p:cBhvr>
                                      <p:tavLst>
                                        <p:tav tm="0">
                                          <p:val>
                                            <p:fltVal val="0"/>
                                          </p:val>
                                        </p:tav>
                                        <p:tav tm="100000">
                                          <p:val>
                                            <p:strVal val="#ppt_h"/>
                                          </p:val>
                                        </p:tav>
                                      </p:tavLst>
                                    </p:anim>
                                    <p:anim calcmode="lin" valueType="num">
                                      <p:cBhvr>
                                        <p:cTn id="24" dur="1000" fill="hold"/>
                                        <p:tgtEl>
                                          <p:spTgt spid="8198"/>
                                        </p:tgtEl>
                                        <p:attrNameLst>
                                          <p:attrName>style.rotation</p:attrName>
                                        </p:attrNameLst>
                                      </p:cBhvr>
                                      <p:tavLst>
                                        <p:tav tm="0">
                                          <p:val>
                                            <p:fltVal val="360"/>
                                          </p:val>
                                        </p:tav>
                                        <p:tav tm="100000">
                                          <p:val>
                                            <p:fltVal val="0"/>
                                          </p:val>
                                        </p:tav>
                                      </p:tavLst>
                                    </p:anim>
                                    <p:animEffect transition="in" filter="fade">
                                      <p:cBhvr>
                                        <p:cTn id="25" dur="1000"/>
                                        <p:tgtEl>
                                          <p:spTgt spid="819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8199"/>
                                        </p:tgtEl>
                                        <p:attrNameLst>
                                          <p:attrName>style.visibility</p:attrName>
                                        </p:attrNameLst>
                                      </p:cBhvr>
                                      <p:to>
                                        <p:strVal val="visible"/>
                                      </p:to>
                                    </p:set>
                                    <p:animEffect transition="in" filter="box(in)">
                                      <p:cBhvr>
                                        <p:cTn id="28"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P spid="8196" grpId="0"/>
      <p:bldP spid="81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5486400" y="0"/>
            <a:ext cx="3657600" cy="1800225"/>
          </a:xfrm>
          <a:prstGeom prst="rect">
            <a:avLst/>
          </a:prstGeom>
          <a:noFill/>
          <a:ln w="9525">
            <a:noFill/>
            <a:miter lim="800000"/>
            <a:headEnd/>
            <a:tailEnd/>
          </a:ln>
        </p:spPr>
        <p:txBody>
          <a:bodyPr>
            <a:spAutoFit/>
          </a:bodyPr>
          <a:lstStyle/>
          <a:p>
            <a:pPr>
              <a:spcBef>
                <a:spcPct val="50000"/>
              </a:spcBef>
              <a:buFontTx/>
              <a:buChar char="•"/>
            </a:pPr>
            <a:r>
              <a:rPr lang="en-US" sz="2800">
                <a:latin typeface="Times New Roman" pitchFamily="18" charset="0"/>
              </a:rPr>
              <a:t> Thousands of </a:t>
            </a:r>
            <a:r>
              <a:rPr lang="en-US" sz="2800" b="1" i="1">
                <a:latin typeface="Times New Roman" pitchFamily="18" charset="0"/>
              </a:rPr>
              <a:t>African</a:t>
            </a:r>
            <a:r>
              <a:rPr lang="en-US" sz="2800">
                <a:latin typeface="Times New Roman" pitchFamily="18" charset="0"/>
              </a:rPr>
              <a:t>-Americans moved west in </a:t>
            </a:r>
            <a:r>
              <a:rPr lang="en-US" sz="2800" b="1" i="1">
                <a:latin typeface="Times New Roman" pitchFamily="18" charset="0"/>
              </a:rPr>
              <a:t>1879</a:t>
            </a:r>
            <a:r>
              <a:rPr lang="en-US" sz="2800">
                <a:latin typeface="Times New Roman" pitchFamily="18" charset="0"/>
              </a:rPr>
              <a:t> in an effort to find a better life.</a:t>
            </a:r>
          </a:p>
        </p:txBody>
      </p:sp>
      <p:sp>
        <p:nvSpPr>
          <p:cNvPr id="11269" name="Text Box 5"/>
          <p:cNvSpPr txBox="1">
            <a:spLocks noChangeArrowheads="1"/>
          </p:cNvSpPr>
          <p:nvPr/>
        </p:nvSpPr>
        <p:spPr bwMode="auto">
          <a:xfrm>
            <a:off x="5410200" y="2438400"/>
            <a:ext cx="3733800" cy="1800225"/>
          </a:xfrm>
          <a:prstGeom prst="rect">
            <a:avLst/>
          </a:prstGeom>
          <a:noFill/>
          <a:ln w="9525">
            <a:noFill/>
            <a:miter lim="800000"/>
            <a:headEnd/>
            <a:tailEnd/>
          </a:ln>
        </p:spPr>
        <p:txBody>
          <a:bodyPr>
            <a:spAutoFit/>
          </a:bodyPr>
          <a:lstStyle/>
          <a:p>
            <a:pPr>
              <a:spcBef>
                <a:spcPct val="50000"/>
              </a:spcBef>
              <a:buFontTx/>
              <a:buChar char="•"/>
            </a:pPr>
            <a:r>
              <a:rPr lang="en-US" sz="2800">
                <a:latin typeface="Times New Roman" pitchFamily="18" charset="0"/>
              </a:rPr>
              <a:t> This was known as the “</a:t>
            </a:r>
            <a:r>
              <a:rPr lang="en-US" sz="2800" b="1" i="1">
                <a:latin typeface="Times New Roman" pitchFamily="18" charset="0"/>
              </a:rPr>
              <a:t>Exodus</a:t>
            </a:r>
            <a:r>
              <a:rPr lang="en-US" sz="2800">
                <a:latin typeface="Times New Roman" pitchFamily="18" charset="0"/>
              </a:rPr>
              <a:t> of 1879”, and the participants were called “</a:t>
            </a:r>
            <a:r>
              <a:rPr lang="en-US" sz="2800" b="1" i="1">
                <a:latin typeface="Times New Roman" pitchFamily="18" charset="0"/>
              </a:rPr>
              <a:t>Exodusters</a:t>
            </a:r>
            <a:r>
              <a:rPr lang="en-US" sz="2800">
                <a:latin typeface="Times New Roman" pitchFamily="18" charset="0"/>
              </a:rPr>
              <a:t>”.</a:t>
            </a:r>
          </a:p>
        </p:txBody>
      </p:sp>
      <p:pic>
        <p:nvPicPr>
          <p:cNvPr id="11270" name="Picture 6"/>
          <p:cNvPicPr>
            <a:picLocks noChangeAspect="1" noChangeArrowheads="1"/>
          </p:cNvPicPr>
          <p:nvPr/>
        </p:nvPicPr>
        <p:blipFill>
          <a:blip r:embed="rId2"/>
          <a:srcRect/>
          <a:stretch>
            <a:fillRect/>
          </a:stretch>
        </p:blipFill>
        <p:spPr bwMode="auto">
          <a:xfrm>
            <a:off x="0" y="0"/>
            <a:ext cx="5448300" cy="6851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fade">
                                      <p:cBhvr>
                                        <p:cTn id="7" dur="1000"/>
                                        <p:tgtEl>
                                          <p:spTgt spid="11270"/>
                                        </p:tgtEl>
                                      </p:cBhvr>
                                    </p:animEffect>
                                    <p:anim calcmode="lin" valueType="num">
                                      <p:cBhvr>
                                        <p:cTn id="8" dur="1000" fill="hold"/>
                                        <p:tgtEl>
                                          <p:spTgt spid="11270"/>
                                        </p:tgtEl>
                                        <p:attrNameLst>
                                          <p:attrName>style.rotation</p:attrName>
                                        </p:attrNameLst>
                                      </p:cBhvr>
                                      <p:tavLst>
                                        <p:tav tm="0">
                                          <p:val>
                                            <p:fltVal val="720"/>
                                          </p:val>
                                        </p:tav>
                                        <p:tav tm="100000">
                                          <p:val>
                                            <p:fltVal val="0"/>
                                          </p:val>
                                        </p:tav>
                                      </p:tavLst>
                                    </p:anim>
                                    <p:anim calcmode="lin" valueType="num">
                                      <p:cBhvr>
                                        <p:cTn id="9" dur="1000" fill="hold"/>
                                        <p:tgtEl>
                                          <p:spTgt spid="11270"/>
                                        </p:tgtEl>
                                        <p:attrNameLst>
                                          <p:attrName>ppt_h</p:attrName>
                                        </p:attrNameLst>
                                      </p:cBhvr>
                                      <p:tavLst>
                                        <p:tav tm="0">
                                          <p:val>
                                            <p:fltVal val="0"/>
                                          </p:val>
                                        </p:tav>
                                        <p:tav tm="100000">
                                          <p:val>
                                            <p:strVal val="#ppt_h"/>
                                          </p:val>
                                        </p:tav>
                                      </p:tavLst>
                                    </p:anim>
                                    <p:anim calcmode="lin" valueType="num">
                                      <p:cBhvr>
                                        <p:cTn id="10" dur="1000" fill="hold"/>
                                        <p:tgtEl>
                                          <p:spTgt spid="1127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checkerboard(across)">
                                      <p:cBhvr>
                                        <p:cTn id="15" dur="500"/>
                                        <p:tgtEl>
                                          <p:spTgt spid="1126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1269"/>
                                        </p:tgtEl>
                                        <p:attrNameLst>
                                          <p:attrName>style.visibility</p:attrName>
                                        </p:attrNameLst>
                                      </p:cBhvr>
                                      <p:to>
                                        <p:strVal val="visible"/>
                                      </p:to>
                                    </p:set>
                                    <p:animEffect transition="in" filter="checkerboard(across)">
                                      <p:cBhvr>
                                        <p:cTn id="20"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0"/>
            <a:ext cx="9144000" cy="519113"/>
          </a:xfrm>
          <a:prstGeom prst="rect">
            <a:avLst/>
          </a:prstGeom>
          <a:noFill/>
          <a:ln w="9525">
            <a:noFill/>
            <a:miter lim="800000"/>
            <a:headEnd/>
            <a:tailEnd/>
          </a:ln>
        </p:spPr>
        <p:txBody>
          <a:bodyPr>
            <a:spAutoFit/>
          </a:bodyPr>
          <a:lstStyle/>
          <a:p>
            <a:pPr algn="ctr">
              <a:spcBef>
                <a:spcPct val="50000"/>
              </a:spcBef>
            </a:pPr>
            <a:r>
              <a:rPr lang="en-US" sz="2800" b="1" u="sng"/>
              <a:t>Farmers Unite</a:t>
            </a:r>
          </a:p>
        </p:txBody>
      </p:sp>
      <p:sp>
        <p:nvSpPr>
          <p:cNvPr id="6147" name="Text Box 3"/>
          <p:cNvSpPr txBox="1">
            <a:spLocks noChangeArrowheads="1"/>
          </p:cNvSpPr>
          <p:nvPr/>
        </p:nvSpPr>
        <p:spPr bwMode="auto">
          <a:xfrm>
            <a:off x="0" y="533400"/>
            <a:ext cx="9144000" cy="519113"/>
          </a:xfrm>
          <a:prstGeom prst="rect">
            <a:avLst/>
          </a:prstGeom>
          <a:noFill/>
          <a:ln w="9525">
            <a:noFill/>
            <a:miter lim="800000"/>
            <a:headEnd/>
            <a:tailEnd/>
          </a:ln>
        </p:spPr>
        <p:txBody>
          <a:bodyPr>
            <a:spAutoFit/>
          </a:bodyPr>
          <a:lstStyle/>
          <a:p>
            <a:pPr>
              <a:spcBef>
                <a:spcPct val="50000"/>
              </a:spcBef>
              <a:buFontTx/>
              <a:buChar char="•"/>
            </a:pPr>
            <a:r>
              <a:rPr lang="en-US" sz="2800">
                <a:latin typeface="Times New Roman" pitchFamily="18" charset="0"/>
              </a:rPr>
              <a:t> The more </a:t>
            </a:r>
            <a:r>
              <a:rPr lang="en-US" sz="2800" b="1" i="1">
                <a:latin typeface="Times New Roman" pitchFamily="18" charset="0"/>
              </a:rPr>
              <a:t>farmers</a:t>
            </a:r>
            <a:r>
              <a:rPr lang="en-US" sz="2800">
                <a:latin typeface="Times New Roman" pitchFamily="18" charset="0"/>
              </a:rPr>
              <a:t> produced, the </a:t>
            </a:r>
            <a:r>
              <a:rPr lang="en-US" sz="2800" b="1" i="1">
                <a:latin typeface="Times New Roman" pitchFamily="18" charset="0"/>
              </a:rPr>
              <a:t>lower</a:t>
            </a:r>
            <a:r>
              <a:rPr lang="en-US" sz="2800">
                <a:latin typeface="Times New Roman" pitchFamily="18" charset="0"/>
              </a:rPr>
              <a:t> prices went.</a:t>
            </a:r>
          </a:p>
        </p:txBody>
      </p:sp>
      <p:sp>
        <p:nvSpPr>
          <p:cNvPr id="6148" name="Text Box 4"/>
          <p:cNvSpPr txBox="1">
            <a:spLocks noChangeArrowheads="1"/>
          </p:cNvSpPr>
          <p:nvPr/>
        </p:nvSpPr>
        <p:spPr bwMode="auto">
          <a:xfrm>
            <a:off x="0" y="990600"/>
            <a:ext cx="9144000" cy="519113"/>
          </a:xfrm>
          <a:prstGeom prst="rect">
            <a:avLst/>
          </a:prstGeom>
          <a:noFill/>
          <a:ln w="9525">
            <a:noFill/>
            <a:miter lim="800000"/>
            <a:headEnd/>
            <a:tailEnd/>
          </a:ln>
        </p:spPr>
        <p:txBody>
          <a:bodyPr>
            <a:spAutoFit/>
          </a:bodyPr>
          <a:lstStyle/>
          <a:p>
            <a:pPr marL="342900" indent="-342900">
              <a:spcBef>
                <a:spcPct val="50000"/>
              </a:spcBef>
              <a:buFontTx/>
              <a:buChar char="•"/>
            </a:pPr>
            <a:r>
              <a:rPr lang="en-US" sz="2800">
                <a:latin typeface="Times New Roman" pitchFamily="18" charset="0"/>
              </a:rPr>
              <a:t>Farmers quickly went into </a:t>
            </a:r>
            <a:r>
              <a:rPr lang="en-US" sz="2800" b="1" i="1">
                <a:latin typeface="Times New Roman" pitchFamily="18" charset="0"/>
              </a:rPr>
              <a:t>debt</a:t>
            </a:r>
            <a:r>
              <a:rPr lang="en-US" sz="2800">
                <a:latin typeface="Times New Roman" pitchFamily="18" charset="0"/>
              </a:rPr>
              <a:t>.</a:t>
            </a:r>
          </a:p>
        </p:txBody>
      </p:sp>
      <p:sp>
        <p:nvSpPr>
          <p:cNvPr id="6149" name="AutoShape 5"/>
          <p:cNvSpPr>
            <a:spLocks noChangeArrowheads="1"/>
          </p:cNvSpPr>
          <p:nvPr/>
        </p:nvSpPr>
        <p:spPr bwMode="auto">
          <a:xfrm>
            <a:off x="4343400" y="1676400"/>
            <a:ext cx="457200" cy="1066800"/>
          </a:xfrm>
          <a:prstGeom prst="downArrow">
            <a:avLst>
              <a:gd name="adj1" fmla="val 50000"/>
              <a:gd name="adj2" fmla="val 58333"/>
            </a:avLst>
          </a:prstGeom>
          <a:solidFill>
            <a:schemeClr val="accent1"/>
          </a:solidFill>
          <a:ln w="9525">
            <a:solidFill>
              <a:schemeClr val="tx1"/>
            </a:solidFill>
            <a:miter lim="800000"/>
            <a:headEnd/>
            <a:tailEnd/>
          </a:ln>
        </p:spPr>
        <p:txBody>
          <a:bodyPr wrap="none" anchor="ctr"/>
          <a:lstStyle/>
          <a:p>
            <a:endParaRPr lang="en-US"/>
          </a:p>
        </p:txBody>
      </p:sp>
      <p:sp>
        <p:nvSpPr>
          <p:cNvPr id="6150" name="Text Box 6"/>
          <p:cNvSpPr txBox="1">
            <a:spLocks noChangeArrowheads="1"/>
          </p:cNvSpPr>
          <p:nvPr/>
        </p:nvSpPr>
        <p:spPr bwMode="auto">
          <a:xfrm>
            <a:off x="0" y="2895600"/>
            <a:ext cx="9144000" cy="946150"/>
          </a:xfrm>
          <a:prstGeom prst="rect">
            <a:avLst/>
          </a:prstGeom>
          <a:noFill/>
          <a:ln w="9525">
            <a:noFill/>
            <a:miter lim="800000"/>
            <a:headEnd/>
            <a:tailEnd/>
          </a:ln>
        </p:spPr>
        <p:txBody>
          <a:bodyPr>
            <a:spAutoFit/>
          </a:bodyPr>
          <a:lstStyle/>
          <a:p>
            <a:pPr>
              <a:spcBef>
                <a:spcPct val="50000"/>
              </a:spcBef>
              <a:buFontTx/>
              <a:buChar char="•"/>
            </a:pPr>
            <a:r>
              <a:rPr lang="en-US" sz="2800">
                <a:latin typeface="Times New Roman" pitchFamily="18" charset="0"/>
              </a:rPr>
              <a:t> As a result, farmers formed the </a:t>
            </a:r>
            <a:r>
              <a:rPr lang="en-US" sz="2800" b="1" i="1">
                <a:latin typeface="Times New Roman" pitchFamily="18" charset="0"/>
                <a:hlinkClick r:id="rId2"/>
              </a:rPr>
              <a:t>National Grange</a:t>
            </a:r>
            <a:r>
              <a:rPr lang="en-US" sz="2800">
                <a:latin typeface="Times New Roman" pitchFamily="18" charset="0"/>
              </a:rPr>
              <a:t>, which worked to boost their </a:t>
            </a:r>
            <a:r>
              <a:rPr lang="en-US" sz="2800" b="1" i="1">
                <a:latin typeface="Times New Roman" pitchFamily="18" charset="0"/>
              </a:rPr>
              <a:t>profits</a:t>
            </a:r>
            <a:r>
              <a:rPr lang="en-US" sz="2800">
                <a:latin typeface="Times New Roman" pitchFamily="18" charset="0"/>
              </a:rPr>
              <a:t>.</a:t>
            </a:r>
          </a:p>
        </p:txBody>
      </p:sp>
      <p:sp>
        <p:nvSpPr>
          <p:cNvPr id="6151" name="Text Box 7"/>
          <p:cNvSpPr txBox="1">
            <a:spLocks noChangeArrowheads="1"/>
          </p:cNvSpPr>
          <p:nvPr/>
        </p:nvSpPr>
        <p:spPr bwMode="auto">
          <a:xfrm>
            <a:off x="0" y="4038600"/>
            <a:ext cx="9144000" cy="946150"/>
          </a:xfrm>
          <a:prstGeom prst="rect">
            <a:avLst/>
          </a:prstGeom>
          <a:noFill/>
          <a:ln w="9525">
            <a:noFill/>
            <a:miter lim="800000"/>
            <a:headEnd/>
            <a:tailEnd/>
          </a:ln>
        </p:spPr>
        <p:txBody>
          <a:bodyPr>
            <a:spAutoFit/>
          </a:bodyPr>
          <a:lstStyle/>
          <a:p>
            <a:pPr>
              <a:spcBef>
                <a:spcPct val="50000"/>
              </a:spcBef>
              <a:buFontTx/>
              <a:buChar char="•"/>
            </a:pPr>
            <a:r>
              <a:rPr lang="en-US" sz="2800">
                <a:latin typeface="Times New Roman" pitchFamily="18" charset="0"/>
              </a:rPr>
              <a:t> Grangers saved money by </a:t>
            </a:r>
            <a:r>
              <a:rPr lang="en-US" sz="2800" b="1" i="1">
                <a:latin typeface="Times New Roman" pitchFamily="18" charset="0"/>
              </a:rPr>
              <a:t>pooling</a:t>
            </a:r>
            <a:r>
              <a:rPr lang="en-US" sz="2800">
                <a:latin typeface="Times New Roman" pitchFamily="18" charset="0"/>
              </a:rPr>
              <a:t> their money into </a:t>
            </a:r>
            <a:r>
              <a:rPr lang="en-US" sz="2800" b="1" i="1">
                <a:latin typeface="Times New Roman" pitchFamily="18" charset="0"/>
              </a:rPr>
              <a:t>cooperatives</a:t>
            </a:r>
            <a:r>
              <a:rPr lang="en-US" sz="2800">
                <a:latin typeface="Times New Roman" pitchFamily="18" charset="0"/>
              </a:rPr>
              <a:t> and buying supplies </a:t>
            </a:r>
            <a:r>
              <a:rPr lang="en-US" sz="2800" b="1" i="1">
                <a:latin typeface="Times New Roman" pitchFamily="18" charset="0"/>
              </a:rPr>
              <a:t>wholesale</a:t>
            </a:r>
            <a:r>
              <a:rPr lang="en-US" sz="280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box(in)">
                                      <p:cBhvr>
                                        <p:cTn id="12" dur="500"/>
                                        <p:tgtEl>
                                          <p:spTgt spid="61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box(in)">
                                      <p:cBhvr>
                                        <p:cTn id="17" dur="500"/>
                                        <p:tgtEl>
                                          <p:spTgt spid="61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checkerboard(across)">
                                      <p:cBhvr>
                                        <p:cTn id="22" dur="500"/>
                                        <p:tgtEl>
                                          <p:spTgt spid="61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150"/>
                                        </p:tgtEl>
                                        <p:attrNameLst>
                                          <p:attrName>style.visibility</p:attrName>
                                        </p:attrNameLst>
                                      </p:cBhvr>
                                      <p:to>
                                        <p:strVal val="visible"/>
                                      </p:to>
                                    </p:set>
                                    <p:animEffect transition="in" filter="box(in)">
                                      <p:cBhvr>
                                        <p:cTn id="27" dur="500"/>
                                        <p:tgtEl>
                                          <p:spTgt spid="61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151"/>
                                        </p:tgtEl>
                                        <p:attrNameLst>
                                          <p:attrName>style.visibility</p:attrName>
                                        </p:attrNameLst>
                                      </p:cBhvr>
                                      <p:to>
                                        <p:strVal val="visible"/>
                                      </p:to>
                                    </p:set>
                                    <p:animEffect transition="in" filter="checkerboard(across)">
                                      <p:cBhvr>
                                        <p:cTn id="32"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bldP spid="6148" grpId="0"/>
      <p:bldP spid="6149" grpId="0" animBg="1"/>
      <p:bldP spid="6150" grpId="0"/>
      <p:bldP spid="61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600200" y="304800"/>
            <a:ext cx="6019800" cy="1431925"/>
          </a:xfrm>
          <a:prstGeom prst="rect">
            <a:avLst/>
          </a:prstGeom>
          <a:noFill/>
          <a:ln w="9525">
            <a:noFill/>
            <a:miter lim="800000"/>
            <a:headEnd/>
            <a:tailEnd/>
          </a:ln>
          <a:effectLst>
            <a:outerShdw dist="35921" dir="2700000" algn="ctr" rotWithShape="0">
              <a:srgbClr val="D69B06"/>
            </a:outerShdw>
          </a:effectLst>
        </p:spPr>
        <p:txBody>
          <a:bodyPr>
            <a:spAutoFit/>
          </a:bodyPr>
          <a:lstStyle/>
          <a:p>
            <a:pPr algn="ctr">
              <a:spcBef>
                <a:spcPct val="50000"/>
              </a:spcBef>
              <a:defRPr/>
            </a:pPr>
            <a:r>
              <a:rPr lang="en-US" sz="4400" b="1">
                <a:solidFill>
                  <a:srgbClr val="787878"/>
                </a:solidFill>
                <a:effectLst>
                  <a:outerShdw blurRad="38100" dist="38100" dir="2700000" algn="tl">
                    <a:srgbClr val="000000"/>
                  </a:outerShdw>
                </a:effectLst>
                <a:latin typeface="StageCoach" pitchFamily="2" charset="0"/>
              </a:rPr>
              <a:t>Price Indexes for Consumer &amp; Farm Products:  1865-1913</a:t>
            </a:r>
          </a:p>
        </p:txBody>
      </p:sp>
      <p:pic>
        <p:nvPicPr>
          <p:cNvPr id="21506" name="Picture 3" descr="chart-PriceIndexes-Consumer&amp;FarmProducts-1865-1913"/>
          <p:cNvPicPr>
            <a:picLocks noChangeAspect="1" noChangeArrowheads="1"/>
          </p:cNvPicPr>
          <p:nvPr/>
        </p:nvPicPr>
        <p:blipFill>
          <a:blip r:embed="rId2">
            <a:lum bright="-6000" contrast="6000"/>
          </a:blip>
          <a:srcRect r="3088" b="9081"/>
          <a:stretch>
            <a:fillRect/>
          </a:stretch>
        </p:blipFill>
        <p:spPr bwMode="auto">
          <a:xfrm>
            <a:off x="609600" y="2068513"/>
            <a:ext cx="8001000" cy="4256087"/>
          </a:xfrm>
          <a:prstGeom prst="rect">
            <a:avLst/>
          </a:prstGeom>
          <a:noFill/>
          <a:ln w="9525">
            <a:solidFill>
              <a:srgbClr val="787878"/>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a:srcRect/>
          <a:stretch>
            <a:fillRect/>
          </a:stretch>
        </p:blipFill>
        <p:spPr bwMode="auto">
          <a:xfrm>
            <a:off x="4454525" y="0"/>
            <a:ext cx="4689475" cy="3376613"/>
          </a:xfrm>
          <a:prstGeom prst="rect">
            <a:avLst/>
          </a:prstGeom>
          <a:noFill/>
          <a:ln w="9525">
            <a:noFill/>
            <a:miter lim="800000"/>
            <a:headEnd/>
            <a:tailEnd/>
          </a:ln>
        </p:spPr>
      </p:pic>
      <p:pic>
        <p:nvPicPr>
          <p:cNvPr id="15366" name="Picture 6"/>
          <p:cNvPicPr>
            <a:picLocks noChangeAspect="1" noChangeArrowheads="1"/>
          </p:cNvPicPr>
          <p:nvPr/>
        </p:nvPicPr>
        <p:blipFill>
          <a:blip r:embed="rId3"/>
          <a:srcRect/>
          <a:stretch>
            <a:fillRect/>
          </a:stretch>
        </p:blipFill>
        <p:spPr bwMode="auto">
          <a:xfrm>
            <a:off x="4454525" y="3581400"/>
            <a:ext cx="4689475" cy="3063875"/>
          </a:xfrm>
          <a:prstGeom prst="rect">
            <a:avLst/>
          </a:prstGeom>
          <a:noFill/>
          <a:ln w="9525">
            <a:noFill/>
            <a:miter lim="800000"/>
            <a:headEnd/>
            <a:tailEnd/>
          </a:ln>
        </p:spPr>
      </p:pic>
      <p:pic>
        <p:nvPicPr>
          <p:cNvPr id="15367" name="Picture 7"/>
          <p:cNvPicPr>
            <a:picLocks noChangeAspect="1" noChangeArrowheads="1"/>
          </p:cNvPicPr>
          <p:nvPr/>
        </p:nvPicPr>
        <p:blipFill>
          <a:blip r:embed="rId4"/>
          <a:srcRect/>
          <a:stretch>
            <a:fillRect/>
          </a:stretch>
        </p:blipFill>
        <p:spPr bwMode="auto">
          <a:xfrm>
            <a:off x="0" y="0"/>
            <a:ext cx="4451350" cy="6856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p:cTn id="7" dur="2000" fill="hold"/>
                                        <p:tgtEl>
                                          <p:spTgt spid="15367"/>
                                        </p:tgtEl>
                                        <p:attrNameLst>
                                          <p:attrName>ppt_w</p:attrName>
                                        </p:attrNameLst>
                                      </p:cBhvr>
                                      <p:tavLst>
                                        <p:tav tm="0" fmla="#ppt_w*sin(2.5*pi*$)">
                                          <p:val>
                                            <p:fltVal val="0"/>
                                          </p:val>
                                        </p:tav>
                                        <p:tav tm="100000">
                                          <p:val>
                                            <p:fltVal val="1"/>
                                          </p:val>
                                        </p:tav>
                                      </p:tavLst>
                                    </p:anim>
                                    <p:anim calcmode="lin" valueType="num">
                                      <p:cBhvr>
                                        <p:cTn id="8" dur="2000" fill="hold"/>
                                        <p:tgtEl>
                                          <p:spTgt spid="1536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nodeType="clickEffect">
                                  <p:stCondLst>
                                    <p:cond delay="0"/>
                                  </p:stCondLst>
                                  <p:childTnLst>
                                    <p:set>
                                      <p:cBhvr>
                                        <p:cTn id="12" dur="1" fill="hold">
                                          <p:stCondLst>
                                            <p:cond delay="0"/>
                                          </p:stCondLst>
                                        </p:cTn>
                                        <p:tgtEl>
                                          <p:spTgt spid="15365"/>
                                        </p:tgtEl>
                                        <p:attrNameLst>
                                          <p:attrName>style.visibility</p:attrName>
                                        </p:attrNameLst>
                                      </p:cBhvr>
                                      <p:to>
                                        <p:strVal val="visible"/>
                                      </p:to>
                                    </p:set>
                                    <p:animScale>
                                      <p:cBhvr>
                                        <p:cTn id="13" dur="1000" decel="50000" fill="hold">
                                          <p:stCondLst>
                                            <p:cond delay="0"/>
                                          </p:stCondLst>
                                        </p:cTn>
                                        <p:tgtEl>
                                          <p:spTgt spid="153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5365"/>
                                        </p:tgtEl>
                                        <p:attrNameLst>
                                          <p:attrName>ppt_x</p:attrName>
                                          <p:attrName>ppt_y</p:attrName>
                                        </p:attrNameLst>
                                      </p:cBhvr>
                                    </p:animMotion>
                                    <p:animEffect transition="in" filter="fade">
                                      <p:cBhvr>
                                        <p:cTn id="15" dur="1000"/>
                                        <p:tgtEl>
                                          <p:spTgt spid="1536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nodeType="clickEffect">
                                  <p:stCondLst>
                                    <p:cond delay="0"/>
                                  </p:stCondLst>
                                  <p:childTnLst>
                                    <p:set>
                                      <p:cBhvr>
                                        <p:cTn id="19" dur="1" fill="hold">
                                          <p:stCondLst>
                                            <p:cond delay="0"/>
                                          </p:stCondLst>
                                        </p:cTn>
                                        <p:tgtEl>
                                          <p:spTgt spid="15366"/>
                                        </p:tgtEl>
                                        <p:attrNameLst>
                                          <p:attrName>style.visibility</p:attrName>
                                        </p:attrNameLst>
                                      </p:cBhvr>
                                      <p:to>
                                        <p:strVal val="visible"/>
                                      </p:to>
                                    </p:set>
                                    <p:anim calcmode="lin" valueType="num">
                                      <p:cBhvr>
                                        <p:cTn id="20" dur="1000" fill="hold"/>
                                        <p:tgtEl>
                                          <p:spTgt spid="15366"/>
                                        </p:tgtEl>
                                        <p:attrNameLst>
                                          <p:attrName>ppt_w</p:attrName>
                                        </p:attrNameLst>
                                      </p:cBhvr>
                                      <p:tavLst>
                                        <p:tav tm="0">
                                          <p:val>
                                            <p:fltVal val="0"/>
                                          </p:val>
                                        </p:tav>
                                        <p:tav tm="100000">
                                          <p:val>
                                            <p:strVal val="#ppt_w"/>
                                          </p:val>
                                        </p:tav>
                                      </p:tavLst>
                                    </p:anim>
                                    <p:anim calcmode="lin" valueType="num">
                                      <p:cBhvr>
                                        <p:cTn id="21" dur="1000" fill="hold"/>
                                        <p:tgtEl>
                                          <p:spTgt spid="153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e3a1cf56a5a4a9275d2ee6fb5b81e67f6ee1e01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1022</Words>
  <Application>Microsoft Office PowerPoint</Application>
  <PresentationFormat>On-screen Show (4:3)</PresentationFormat>
  <Paragraphs>103</Paragraphs>
  <Slides>26</Slides>
  <Notes>1</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26</vt:i4>
      </vt:variant>
    </vt:vector>
  </HeadingPairs>
  <TitlesOfParts>
    <vt:vector size="32" baseType="lpstr">
      <vt:lpstr>Arial</vt:lpstr>
      <vt:lpstr>Times New Roman</vt:lpstr>
      <vt:lpstr>StageCoach</vt:lpstr>
      <vt:lpstr>Comic Sans MS</vt:lpstr>
      <vt:lpstr>Wingdings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Views on Populism</vt:lpstr>
      <vt:lpstr>Slide 18</vt:lpstr>
      <vt:lpstr>Slide 19</vt:lpstr>
      <vt:lpstr>Slide 20</vt:lpstr>
      <vt:lpstr>Slide 21</vt:lpstr>
      <vt:lpstr>Populist Party Platform of 1892</vt:lpstr>
      <vt:lpstr>Bill Moyers interview with Historian Nell Painter </vt:lpstr>
      <vt:lpstr>Discuss with a Partner</vt:lpstr>
      <vt:lpstr>Short Essay</vt:lpstr>
      <vt:lpstr>HOMEWORK</vt:lpstr>
    </vt:vector>
  </TitlesOfParts>
  <Company>SeChange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Berlin</dc:creator>
  <cp:lastModifiedBy>Teacher</cp:lastModifiedBy>
  <cp:revision>39</cp:revision>
  <dcterms:created xsi:type="dcterms:W3CDTF">2007-10-14T01:37:08Z</dcterms:created>
  <dcterms:modified xsi:type="dcterms:W3CDTF">2011-09-21T19:02:17Z</dcterms:modified>
</cp:coreProperties>
</file>