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</p:sldMasterIdLst>
  <p:sldIdLst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6991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704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298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07541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180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11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223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76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632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407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22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635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0708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6826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4045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04432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78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1884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683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210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4758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8468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0337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5769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5935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2583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223202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108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0039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7238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1930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016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2664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0245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6762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3365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0692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9045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720241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23274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6446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64451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64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63331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7000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7659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70434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6933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60586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4861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22416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53847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80881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47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4625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8940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1130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1867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77830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4824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125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26755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574885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69871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043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0576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975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33628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15485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04596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62918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08191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99865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22548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7835003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76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0841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86868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05355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1555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1394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65034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19034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8024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34619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241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28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91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39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52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16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37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2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22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11/27/2017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36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466" y="2819400"/>
            <a:ext cx="9150927" cy="74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solidFill>
                  <a:prstClr val="black"/>
                </a:solidFill>
                <a:ea typeface="Calibri"/>
                <a:cs typeface="Times New Roman"/>
              </a:rPr>
              <a:t>Class Notes: The Periodic Table</a:t>
            </a:r>
          </a:p>
        </p:txBody>
      </p:sp>
    </p:spTree>
    <p:extLst>
      <p:ext uri="{BB962C8B-B14F-4D97-AF65-F5344CB8AC3E}">
        <p14:creationId xmlns:p14="http://schemas.microsoft.com/office/powerpoint/2010/main" val="282067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9154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Creation of the Periodic Table</a:t>
            </a:r>
          </a:p>
          <a:p>
            <a:endParaRPr lang="en-US" sz="3200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Mendeleev: </a:t>
            </a:r>
            <a:r>
              <a:rPr lang="en-US" sz="4000" dirty="0">
                <a:solidFill>
                  <a:prstClr val="black"/>
                </a:solidFill>
              </a:rPr>
              <a:t>arranged elements based on atomic mass</a:t>
            </a:r>
          </a:p>
          <a:p>
            <a:r>
              <a:rPr lang="en-US" sz="4000" dirty="0">
                <a:solidFill>
                  <a:prstClr val="black"/>
                </a:solidFill>
              </a:rPr>
              <a:t>	-noticed holes in the table, so he predicted the existence and properties of undiscovered elements</a:t>
            </a:r>
          </a:p>
          <a:p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63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920621"/>
            <a:ext cx="868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Moseley: </a:t>
            </a:r>
            <a:r>
              <a:rPr lang="en-US" sz="4000" dirty="0">
                <a:solidFill>
                  <a:prstClr val="black"/>
                </a:solidFill>
              </a:rPr>
              <a:t>helped determine atomic numbers for </a:t>
            </a:r>
            <a:r>
              <a:rPr lang="en-US" sz="4000" dirty="0" smtClean="0">
                <a:solidFill>
                  <a:prstClr val="black"/>
                </a:solidFill>
              </a:rPr>
              <a:t>elements</a:t>
            </a:r>
          </a:p>
          <a:p>
            <a:endParaRPr lang="en-US" sz="4000" dirty="0">
              <a:solidFill>
                <a:prstClr val="black"/>
              </a:solidFill>
            </a:endParaRPr>
          </a:p>
          <a:p>
            <a:r>
              <a:rPr lang="en-US" sz="4000" dirty="0">
                <a:solidFill>
                  <a:prstClr val="black"/>
                </a:solidFill>
              </a:rPr>
              <a:t>	-rearranged Mendeleev’s table so that it was based on atomic number, and this is how the modern periodic table is set up</a:t>
            </a:r>
          </a:p>
        </p:txBody>
      </p:sp>
    </p:spTree>
    <p:extLst>
      <p:ext uri="{BB962C8B-B14F-4D97-AF65-F5344CB8AC3E}">
        <p14:creationId xmlns:p14="http://schemas.microsoft.com/office/powerpoint/2010/main" val="164150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82" y="152400"/>
            <a:ext cx="9123218" cy="4467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The periodic table (P.T.)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-arranged in rows (periods) and columns (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groups/families)</a:t>
            </a: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-grouped by physical and chemical properties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2854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34444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Group A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= Representative Elements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	-metals, nonmetals and 		metalloids</a:t>
            </a:r>
          </a:p>
          <a:p>
            <a:pPr>
              <a:lnSpc>
                <a:spcPct val="115000"/>
              </a:lnSpc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Group B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= Transition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Metals</a:t>
            </a:r>
          </a:p>
          <a:p>
            <a:pPr>
              <a:lnSpc>
                <a:spcPct val="115000"/>
              </a:lnSpc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Inner Transition Metals</a:t>
            </a: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6215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Metals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– on the left and center of the P.T. and under the stairway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-most elements are metals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-high luster when clean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-high electrical conductivity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-mostly solids (Hg – liquid)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-ductile (wire) and malleable (sheet)</a:t>
            </a:r>
          </a:p>
        </p:txBody>
      </p:sp>
    </p:spTree>
    <p:extLst>
      <p:ext uri="{BB962C8B-B14F-4D97-AF65-F5344CB8AC3E}">
        <p14:creationId xmlns:p14="http://schemas.microsoft.com/office/powerpoint/2010/main" val="412497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3915"/>
            <a:ext cx="9144000" cy="429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Non-Metals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– grouped on the right side, above the stairway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-non-lustrous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-poor electrical conductors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-gases; liquids; brittle solids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-H</a:t>
            </a:r>
            <a:r>
              <a:rPr lang="en-US" sz="4000" baseline="-25000" dirty="0">
                <a:solidFill>
                  <a:prstClr val="black"/>
                </a:solidFill>
                <a:ea typeface="Calibri"/>
                <a:cs typeface="Times New Roman"/>
              </a:rPr>
              <a:t>2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is the one exception in position</a:t>
            </a:r>
          </a:p>
        </p:txBody>
      </p:sp>
    </p:spTree>
    <p:extLst>
      <p:ext uri="{BB962C8B-B14F-4D97-AF65-F5344CB8AC3E}">
        <p14:creationId xmlns:p14="http://schemas.microsoft.com/office/powerpoint/2010/main" val="135618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76400"/>
            <a:ext cx="9144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Metalloids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– have both properties (of metals and non-metals)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-touch the stairway (</a:t>
            </a:r>
            <a:r>
              <a:rPr lang="en-US" sz="4000">
                <a:solidFill>
                  <a:prstClr val="black"/>
                </a:solidFill>
                <a:ea typeface="Calibri"/>
                <a:cs typeface="Times New Roman"/>
              </a:rPr>
              <a:t>except </a:t>
            </a:r>
            <a:r>
              <a:rPr lang="en-US" sz="4000" smtClean="0">
                <a:solidFill>
                  <a:prstClr val="black"/>
                </a:solidFill>
                <a:ea typeface="Calibri"/>
                <a:cs typeface="Times New Roman"/>
              </a:rPr>
              <a:t>Al and At)</a:t>
            </a: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212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110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8</vt:i4>
      </vt:variant>
    </vt:vector>
  </HeadingPairs>
  <TitlesOfParts>
    <vt:vector size="23" baseType="lpstr">
      <vt:lpstr>Arial</vt:lpstr>
      <vt:lpstr>Arial Black</vt:lpstr>
      <vt:lpstr>Calibri</vt:lpstr>
      <vt:lpstr>Times New Roman</vt:lpstr>
      <vt:lpstr>Wingdings</vt:lpstr>
      <vt:lpstr>Wingdings 2</vt:lpstr>
      <vt:lpstr>Wingdings 3</vt:lpstr>
      <vt:lpstr>Apex</vt:lpstr>
      <vt:lpstr>1_Apex</vt:lpstr>
      <vt:lpstr>2_Apex</vt:lpstr>
      <vt:lpstr>3_Apex</vt:lpstr>
      <vt:lpstr>4_Apex</vt:lpstr>
      <vt:lpstr>5_Apex</vt:lpstr>
      <vt:lpstr>6_Apex</vt:lpstr>
      <vt:lpstr>7_Apex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Clarenceville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Clarenceville User</dc:creator>
  <cp:lastModifiedBy>MELANIE KAPOLKA</cp:lastModifiedBy>
  <cp:revision>9</cp:revision>
  <dcterms:created xsi:type="dcterms:W3CDTF">2014-10-21T11:18:29Z</dcterms:created>
  <dcterms:modified xsi:type="dcterms:W3CDTF">2017-11-27T16:00:13Z</dcterms:modified>
</cp:coreProperties>
</file>