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15"/>
  </p:notesMasterIdLst>
  <p:handoutMasterIdLst>
    <p:handoutMasterId r:id="rId116"/>
  </p:handoutMasterIdLst>
  <p:sldIdLst>
    <p:sldId id="269" r:id="rId3"/>
    <p:sldId id="298" r:id="rId4"/>
    <p:sldId id="270" r:id="rId5"/>
    <p:sldId id="271" r:id="rId6"/>
    <p:sldId id="272" r:id="rId7"/>
    <p:sldId id="278" r:id="rId8"/>
    <p:sldId id="273" r:id="rId9"/>
    <p:sldId id="274" r:id="rId10"/>
    <p:sldId id="290" r:id="rId11"/>
    <p:sldId id="291" r:id="rId12"/>
    <p:sldId id="279" r:id="rId13"/>
    <p:sldId id="292" r:id="rId14"/>
    <p:sldId id="293" r:id="rId15"/>
    <p:sldId id="275" r:id="rId16"/>
    <p:sldId id="280" r:id="rId17"/>
    <p:sldId id="282" r:id="rId18"/>
    <p:sldId id="276" r:id="rId19"/>
    <p:sldId id="277" r:id="rId20"/>
    <p:sldId id="283" r:id="rId21"/>
    <p:sldId id="284" r:id="rId22"/>
    <p:sldId id="285" r:id="rId23"/>
    <p:sldId id="286" r:id="rId24"/>
    <p:sldId id="287" r:id="rId25"/>
    <p:sldId id="288" r:id="rId26"/>
    <p:sldId id="289" r:id="rId27"/>
    <p:sldId id="294" r:id="rId28"/>
    <p:sldId id="295" r:id="rId29"/>
    <p:sldId id="383" r:id="rId30"/>
    <p:sldId id="297" r:id="rId31"/>
    <p:sldId id="296" r:id="rId32"/>
    <p:sldId id="299" r:id="rId33"/>
    <p:sldId id="300" r:id="rId34"/>
    <p:sldId id="301" r:id="rId35"/>
    <p:sldId id="302" r:id="rId36"/>
    <p:sldId id="345" r:id="rId37"/>
    <p:sldId id="303" r:id="rId38"/>
    <p:sldId id="346" r:id="rId39"/>
    <p:sldId id="384" r:id="rId40"/>
    <p:sldId id="347" r:id="rId41"/>
    <p:sldId id="386" r:id="rId42"/>
    <p:sldId id="348" r:id="rId43"/>
    <p:sldId id="304" r:id="rId44"/>
    <p:sldId id="305" r:id="rId45"/>
    <p:sldId id="306" r:id="rId46"/>
    <p:sldId id="320" r:id="rId47"/>
    <p:sldId id="321" r:id="rId48"/>
    <p:sldId id="322" r:id="rId49"/>
    <p:sldId id="323" r:id="rId50"/>
    <p:sldId id="385" r:id="rId51"/>
    <p:sldId id="312" r:id="rId52"/>
    <p:sldId id="319" r:id="rId53"/>
    <p:sldId id="311" r:id="rId54"/>
    <p:sldId id="314" r:id="rId55"/>
    <p:sldId id="313" r:id="rId56"/>
    <p:sldId id="325" r:id="rId57"/>
    <p:sldId id="310" r:id="rId58"/>
    <p:sldId id="308" r:id="rId59"/>
    <p:sldId id="309" r:id="rId60"/>
    <p:sldId id="317" r:id="rId61"/>
    <p:sldId id="324" r:id="rId62"/>
    <p:sldId id="307"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9" r:id="rId76"/>
    <p:sldId id="340" r:id="rId77"/>
    <p:sldId id="341" r:id="rId78"/>
    <p:sldId id="342" r:id="rId79"/>
    <p:sldId id="343" r:id="rId80"/>
    <p:sldId id="344" r:id="rId81"/>
    <p:sldId id="350" r:id="rId82"/>
    <p:sldId id="351" r:id="rId83"/>
    <p:sldId id="352" r:id="rId84"/>
    <p:sldId id="353" r:id="rId85"/>
    <p:sldId id="355" r:id="rId86"/>
    <p:sldId id="356" r:id="rId87"/>
    <p:sldId id="357" r:id="rId88"/>
    <p:sldId id="358" r:id="rId89"/>
    <p:sldId id="359" r:id="rId90"/>
    <p:sldId id="360" r:id="rId91"/>
    <p:sldId id="361" r:id="rId92"/>
    <p:sldId id="362" r:id="rId93"/>
    <p:sldId id="363" r:id="rId94"/>
    <p:sldId id="387"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Lst>
  <p:sldSz cx="12188825"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p:cViewPr varScale="1">
        <p:scale>
          <a:sx n="97" d="100"/>
          <a:sy n="97" d="100"/>
        </p:scale>
        <p:origin x="96" y="110"/>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28FCA9C-FF92-4024-BDEC-A6D3B663DC09}" type="datetimeFigureOut">
              <a:rPr lang="en-US"/>
              <a:t>7/1/2019</a:t>
            </a:fld>
            <a:endParaRPr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72AB877-E7B1-4681-847E-D0918612832B}" type="datetimeFigureOut">
              <a:rPr lang="en-US"/>
              <a:t>7/1/2019</a:t>
            </a:fld>
            <a:endParaRPr dirty="0"/>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2446" tIns="46223" rIns="92446" bIns="46223" rtlCol="0" anchor="ctr"/>
          <a:lstStyle/>
          <a:p>
            <a:endParaRPr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dirty="0"/>
          </a:p>
        </p:txBody>
      </p:sp>
    </p:spTree>
    <p:extLst>
      <p:ext uri="{BB962C8B-B14F-4D97-AF65-F5344CB8AC3E}">
        <p14:creationId xmlns:p14="http://schemas.microsoft.com/office/powerpoint/2010/main" val="240152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dirty="0"/>
          </a:p>
        </p:txBody>
      </p:sp>
    </p:spTree>
    <p:extLst>
      <p:ext uri="{BB962C8B-B14F-4D97-AF65-F5344CB8AC3E}">
        <p14:creationId xmlns:p14="http://schemas.microsoft.com/office/powerpoint/2010/main" val="55279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dirty="0"/>
          </a:p>
        </p:txBody>
      </p:sp>
    </p:spTree>
    <p:extLst>
      <p:ext uri="{BB962C8B-B14F-4D97-AF65-F5344CB8AC3E}">
        <p14:creationId xmlns:p14="http://schemas.microsoft.com/office/powerpoint/2010/main" val="312989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of an animal and or plant found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dirty="0"/>
          </a:p>
        </p:txBody>
      </p:sp>
    </p:spTree>
    <p:extLst>
      <p:ext uri="{BB962C8B-B14F-4D97-AF65-F5344CB8AC3E}">
        <p14:creationId xmlns:p14="http://schemas.microsoft.com/office/powerpoint/2010/main" val="389014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dirty="0"/>
          </a:p>
        </p:txBody>
      </p:sp>
    </p:spTree>
    <p:extLst>
      <p:ext uri="{BB962C8B-B14F-4D97-AF65-F5344CB8AC3E}">
        <p14:creationId xmlns:p14="http://schemas.microsoft.com/office/powerpoint/2010/main" val="206382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of the head leader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dirty="0"/>
          </a:p>
        </p:txBody>
      </p:sp>
    </p:spTree>
    <p:extLst>
      <p:ext uri="{BB962C8B-B14F-4D97-AF65-F5344CB8AC3E}">
        <p14:creationId xmlns:p14="http://schemas.microsoft.com/office/powerpoint/2010/main" val="320445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that illustrates some part of your country’s economy.</a:t>
            </a:r>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dirty="0"/>
          </a:p>
        </p:txBody>
      </p:sp>
    </p:spTree>
    <p:extLst>
      <p:ext uri="{BB962C8B-B14F-4D97-AF65-F5344CB8AC3E}">
        <p14:creationId xmlns:p14="http://schemas.microsoft.com/office/powerpoint/2010/main" val="168177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Insert a picture of one of the points of interest for your country.</a:t>
            </a:r>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dirty="0"/>
          </a:p>
        </p:txBody>
      </p:sp>
    </p:spTree>
    <p:extLst>
      <p:ext uri="{BB962C8B-B14F-4D97-AF65-F5344CB8AC3E}">
        <p14:creationId xmlns:p14="http://schemas.microsoft.com/office/powerpoint/2010/main" val="396976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dirty="0">
              <a:solidFill>
                <a:schemeClr val="lt1"/>
              </a:solidFill>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4" name="Date Placeholder 3"/>
          <p:cNvSpPr>
            <a:spLocks noGrp="1"/>
          </p:cNvSpPr>
          <p:nvPr>
            <p:ph type="dt" sz="half" idx="10"/>
          </p:nvPr>
        </p:nvSpPr>
        <p:spPr/>
        <p:txBody>
          <a:bodyPr/>
          <a:lstStyle/>
          <a:p>
            <a:fld id="{EDF33987-6305-4E2A-BF18-EF013ECE927B}" type="datetimeFigureOut">
              <a:rPr lang="en-US" smtClean="0"/>
              <a:pPr/>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F33987-6305-4E2A-BF18-EF013ECE927B}"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F33987-6305-4E2A-BF18-EF013ECE927B}" type="datetimeFigureOut">
              <a:rPr lang="en-US" smtClean="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DF33987-6305-4E2A-BF18-EF013ECE927B}" type="datetimeFigureOut">
              <a:rPr lang="en-US" smtClean="0"/>
              <a:t>7/1/2019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dirty="0"/>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F33987-6305-4E2A-BF18-EF013ECE927B}" type="datetimeFigureOut">
              <a:rPr lang="en-US" smtClean="0"/>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smtClean="0"/>
              <a:t>7/1/2019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5" name="Date Placeholder 4"/>
          <p:cNvSpPr>
            <a:spLocks noGrp="1"/>
          </p:cNvSpPr>
          <p:nvPr>
            <p:ph type="dt" sz="half" idx="10"/>
          </p:nvPr>
        </p:nvSpPr>
        <p:spPr/>
        <p:txBody>
          <a:bodyPr/>
          <a:lstStyle/>
          <a:p>
            <a:fld id="{EDF33987-6305-4E2A-BF18-EF013ECE927B}" type="datetimeFigureOut">
              <a:rPr lang="en-US" smtClean="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5" name="Date Placeholder 4"/>
          <p:cNvSpPr>
            <a:spLocks noGrp="1"/>
          </p:cNvSpPr>
          <p:nvPr>
            <p:ph type="dt" sz="half" idx="10"/>
          </p:nvPr>
        </p:nvSpPr>
        <p:spPr/>
        <p:txBody>
          <a:bodyPr/>
          <a:lstStyle/>
          <a:p>
            <a:fld id="{EDF33987-6305-4E2A-BF18-EF013ECE927B}" type="datetimeFigureOut">
              <a:rPr lang="en-US" smtClean="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smtClean="0"/>
              <a:pPr/>
              <a:t>7/1/2019</a:t>
            </a:fld>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en-US" smtClean="0"/>
              <a:pPr/>
              <a:t>‹#›</a:t>
            </a:fld>
            <a:endParaRPr lang="en-US" dirty="0"/>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buClr>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Clr>
          <a:schemeClr val="accent1"/>
        </a:buClr>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105.gi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hyperlink" Target="https://www.youtube.com/watch?v=XH7ZRF6zNoc"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Anthony Salciccioli | Clarenceville High School | Grade 10</a:t>
            </a:r>
          </a:p>
        </p:txBody>
      </p:sp>
      <p:sp>
        <p:nvSpPr>
          <p:cNvPr id="4" name="Title 3"/>
          <p:cNvSpPr>
            <a:spLocks noGrp="1"/>
          </p:cNvSpPr>
          <p:nvPr>
            <p:ph type="ctrTitle"/>
          </p:nvPr>
        </p:nvSpPr>
        <p:spPr/>
        <p:txBody>
          <a:bodyPr/>
          <a:lstStyle/>
          <a:p>
            <a:r>
              <a:rPr lang="en-US" dirty="0"/>
              <a:t>WORLD HISTORY WORD WALL: </a:t>
            </a:r>
            <a:br>
              <a:rPr lang="en-US" dirty="0"/>
            </a:br>
            <a:r>
              <a:rPr lang="en-US" dirty="0"/>
              <a:t>“the big 100” </a:t>
            </a: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2286000"/>
            <a:ext cx="4952999" cy="3200399"/>
          </a:xfrm>
        </p:spPr>
      </p:pic>
      <p:sp>
        <p:nvSpPr>
          <p:cNvPr id="3" name="Content Placeholder 2"/>
          <p:cNvSpPr>
            <a:spLocks noGrp="1"/>
          </p:cNvSpPr>
          <p:nvPr>
            <p:ph sz="half" idx="1"/>
          </p:nvPr>
        </p:nvSpPr>
        <p:spPr/>
        <p:txBody>
          <a:bodyPr/>
          <a:lstStyle/>
          <a:p>
            <a:r>
              <a:rPr lang="en-US" dirty="0"/>
              <a:t>Began when mankind filled up the world.</a:t>
            </a:r>
          </a:p>
          <a:p>
            <a:r>
              <a:rPr lang="en-US" dirty="0"/>
              <a:t>It took man roughly 170,000 years to fill world from East Africa to Southern South America</a:t>
            </a:r>
          </a:p>
          <a:p>
            <a:r>
              <a:rPr lang="en-US" dirty="0"/>
              <a:t>Sedentary populations led to major changes. </a:t>
            </a:r>
          </a:p>
        </p:txBody>
      </p:sp>
      <p:sp>
        <p:nvSpPr>
          <p:cNvPr id="4" name="Title 3"/>
          <p:cNvSpPr>
            <a:spLocks noGrp="1"/>
          </p:cNvSpPr>
          <p:nvPr>
            <p:ph type="title"/>
          </p:nvPr>
        </p:nvSpPr>
        <p:spPr/>
        <p:txBody>
          <a:bodyPr/>
          <a:lstStyle/>
          <a:p>
            <a:r>
              <a:rPr lang="en-US" dirty="0"/>
              <a:t>Agrarian societies 	</a:t>
            </a:r>
          </a:p>
        </p:txBody>
      </p:sp>
    </p:spTree>
    <p:extLst>
      <p:ext uri="{BB962C8B-B14F-4D97-AF65-F5344CB8AC3E}">
        <p14:creationId xmlns:p14="http://schemas.microsoft.com/office/powerpoint/2010/main" val="295329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170968" cy="31242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art or practice of pursuing a dangerous policy to the limits of safety before stopping, typically in politics.</a:t>
            </a:r>
          </a:p>
          <a:p>
            <a:r>
              <a:rPr lang="en-US" dirty="0">
                <a:solidFill>
                  <a:srgbClr val="222222"/>
                </a:solidFill>
                <a:latin typeface="arial" panose="020B0604020202020204" pitchFamily="34" charset="0"/>
              </a:rPr>
              <a:t>This took place throughout the Cold War, with the Cuban Missile Crisis being the best example. </a:t>
            </a:r>
            <a:endParaRPr lang="en-US" dirty="0"/>
          </a:p>
        </p:txBody>
      </p:sp>
      <p:sp>
        <p:nvSpPr>
          <p:cNvPr id="4" name="Title 3"/>
          <p:cNvSpPr>
            <a:spLocks noGrp="1"/>
          </p:cNvSpPr>
          <p:nvPr>
            <p:ph type="title"/>
          </p:nvPr>
        </p:nvSpPr>
        <p:spPr/>
        <p:txBody>
          <a:bodyPr/>
          <a:lstStyle/>
          <a:p>
            <a:r>
              <a:rPr lang="en-US" dirty="0"/>
              <a:t>Brinkmanship </a:t>
            </a:r>
          </a:p>
        </p:txBody>
      </p:sp>
    </p:spTree>
    <p:extLst>
      <p:ext uri="{BB962C8B-B14F-4D97-AF65-F5344CB8AC3E}">
        <p14:creationId xmlns:p14="http://schemas.microsoft.com/office/powerpoint/2010/main" val="5304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3068" y="1828800"/>
            <a:ext cx="4027765" cy="4343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Decolonization is defined as the act of getting rid of colonization, or freeing a country from being dependent on another country. An example of decolonization is India becoming independent from England after World War II.</a:t>
            </a:r>
          </a:p>
          <a:p>
            <a:r>
              <a:rPr lang="en-US" dirty="0">
                <a:solidFill>
                  <a:srgbClr val="222222"/>
                </a:solidFill>
                <a:latin typeface="arial" panose="020B0604020202020204" pitchFamily="34" charset="0"/>
              </a:rPr>
              <a:t>Happened throughout the post- World War world </a:t>
            </a:r>
            <a:endParaRPr lang="en-US" dirty="0"/>
          </a:p>
        </p:txBody>
      </p:sp>
      <p:sp>
        <p:nvSpPr>
          <p:cNvPr id="4" name="Title 3"/>
          <p:cNvSpPr>
            <a:spLocks noGrp="1"/>
          </p:cNvSpPr>
          <p:nvPr>
            <p:ph type="title"/>
          </p:nvPr>
        </p:nvSpPr>
        <p:spPr/>
        <p:txBody>
          <a:bodyPr/>
          <a:lstStyle/>
          <a:p>
            <a:r>
              <a:rPr lang="en-US" dirty="0"/>
              <a:t>Decolonization </a:t>
            </a:r>
          </a:p>
        </p:txBody>
      </p:sp>
    </p:spTree>
    <p:extLst>
      <p:ext uri="{BB962C8B-B14F-4D97-AF65-F5344CB8AC3E}">
        <p14:creationId xmlns:p14="http://schemas.microsoft.com/office/powerpoint/2010/main" val="180412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038600" cy="2921867"/>
          </a:xfrm>
        </p:spPr>
      </p:pic>
      <p:sp>
        <p:nvSpPr>
          <p:cNvPr id="3" name="Content Placeholder 2"/>
          <p:cNvSpPr>
            <a:spLocks noGrp="1"/>
          </p:cNvSpPr>
          <p:nvPr>
            <p:ph sz="half" idx="1"/>
          </p:nvPr>
        </p:nvSpPr>
        <p:spPr/>
        <p:txBody>
          <a:bodyPr/>
          <a:lstStyle/>
          <a:p>
            <a:r>
              <a:rPr lang="en-US" dirty="0"/>
              <a:t>This was the process of nations moving from prior models of governance to democratic forms. </a:t>
            </a:r>
          </a:p>
          <a:p>
            <a:r>
              <a:rPr lang="en-US" dirty="0"/>
              <a:t>In 1920, there were 15 democratic nations, today 2/3 of the world uses a form of democratic government to run their nations. </a:t>
            </a:r>
          </a:p>
        </p:txBody>
      </p:sp>
      <p:sp>
        <p:nvSpPr>
          <p:cNvPr id="4" name="Title 3"/>
          <p:cNvSpPr>
            <a:spLocks noGrp="1"/>
          </p:cNvSpPr>
          <p:nvPr>
            <p:ph type="title"/>
          </p:nvPr>
        </p:nvSpPr>
        <p:spPr/>
        <p:txBody>
          <a:bodyPr/>
          <a:lstStyle/>
          <a:p>
            <a:r>
              <a:rPr lang="en-US" dirty="0"/>
              <a:t>Democratization </a:t>
            </a:r>
          </a:p>
        </p:txBody>
      </p:sp>
    </p:spTree>
    <p:extLst>
      <p:ext uri="{BB962C8B-B14F-4D97-AF65-F5344CB8AC3E}">
        <p14:creationId xmlns:p14="http://schemas.microsoft.com/office/powerpoint/2010/main" val="277604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94012" y="1905000"/>
            <a:ext cx="5638800" cy="4229099"/>
          </a:xfrm>
        </p:spPr>
      </p:pic>
      <p:sp>
        <p:nvSpPr>
          <p:cNvPr id="4" name="Title 3"/>
          <p:cNvSpPr>
            <a:spLocks noGrp="1"/>
          </p:cNvSpPr>
          <p:nvPr>
            <p:ph type="title"/>
          </p:nvPr>
        </p:nvSpPr>
        <p:spPr/>
        <p:txBody>
          <a:bodyPr>
            <a:normAutofit fontScale="90000"/>
          </a:bodyPr>
          <a:lstStyle/>
          <a:p>
            <a:br>
              <a:rPr lang="en-US" b="1" dirty="0"/>
            </a:br>
            <a:r>
              <a:rPr lang="en-US" sz="3600" b="1" dirty="0">
                <a:solidFill>
                  <a:srgbClr val="5B9BD5"/>
                </a:solidFill>
              </a:rPr>
              <a:t>Unit 7: Contemporary Global Issues, Past to Present</a:t>
            </a:r>
            <a:endParaRPr lang="en-US" dirty="0"/>
          </a:p>
        </p:txBody>
      </p:sp>
    </p:spTree>
    <p:extLst>
      <p:ext uri="{BB962C8B-B14F-4D97-AF65-F5344CB8AC3E}">
        <p14:creationId xmlns:p14="http://schemas.microsoft.com/office/powerpoint/2010/main" val="172193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1828800"/>
            <a:ext cx="4419600" cy="2930387"/>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mass expulsion or killing of members of an unwanted ethnic or religious group in a society.</a:t>
            </a:r>
          </a:p>
          <a:p>
            <a:r>
              <a:rPr lang="en-US" dirty="0">
                <a:solidFill>
                  <a:srgbClr val="222222"/>
                </a:solidFill>
                <a:latin typeface="arial" panose="020B0604020202020204" pitchFamily="34" charset="0"/>
              </a:rPr>
              <a:t>This has been perpetrated by many radical regimes in recent years and is based on extreme religious and/or political viewpoints. </a:t>
            </a:r>
            <a:endParaRPr lang="en-US" dirty="0"/>
          </a:p>
        </p:txBody>
      </p:sp>
      <p:sp>
        <p:nvSpPr>
          <p:cNvPr id="4" name="Title 3"/>
          <p:cNvSpPr>
            <a:spLocks noGrp="1"/>
          </p:cNvSpPr>
          <p:nvPr>
            <p:ph type="title"/>
          </p:nvPr>
        </p:nvSpPr>
        <p:spPr/>
        <p:txBody>
          <a:bodyPr/>
          <a:lstStyle/>
          <a:p>
            <a:r>
              <a:rPr lang="en-US" dirty="0"/>
              <a:t>Ethnic cleansing </a:t>
            </a:r>
          </a:p>
        </p:txBody>
      </p:sp>
    </p:spTree>
    <p:extLst>
      <p:ext uri="{BB962C8B-B14F-4D97-AF65-F5344CB8AC3E}">
        <p14:creationId xmlns:p14="http://schemas.microsoft.com/office/powerpoint/2010/main" val="205471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711908" cy="3124200"/>
          </a:xfrm>
        </p:spPr>
      </p:pic>
      <p:sp>
        <p:nvSpPr>
          <p:cNvPr id="3" name="Content Placeholder 2"/>
          <p:cNvSpPr>
            <a:spLocks noGrp="1"/>
          </p:cNvSpPr>
          <p:nvPr>
            <p:ph sz="half" idx="1"/>
          </p:nvPr>
        </p:nvSpPr>
        <p:spPr/>
        <p:txBody>
          <a:bodyPr>
            <a:normAutofit lnSpcReduction="10000"/>
          </a:bodyPr>
          <a:lstStyle/>
          <a:p>
            <a:r>
              <a:rPr lang="en-US" dirty="0">
                <a:solidFill>
                  <a:srgbClr val="222222"/>
                </a:solidFill>
                <a:latin typeface="arial" panose="020B0604020202020204" pitchFamily="34" charset="0"/>
              </a:rPr>
              <a:t>Fossil fuel is a general term for buried combustible geologic deposits of organic materials, formed from decayed plants and animals that have been converted to crude oil, coal, natural gas, or heavy oils by exposure to heat and pressure in the earth's crust over hundreds of millions of years.</a:t>
            </a:r>
          </a:p>
          <a:p>
            <a:r>
              <a:rPr lang="en-US" dirty="0">
                <a:solidFill>
                  <a:srgbClr val="222222"/>
                </a:solidFill>
                <a:latin typeface="arial" panose="020B0604020202020204" pitchFamily="34" charset="0"/>
              </a:rPr>
              <a:t>The burning of these has caused environmental damage. </a:t>
            </a:r>
            <a:endParaRPr lang="en-US" dirty="0"/>
          </a:p>
        </p:txBody>
      </p:sp>
      <p:sp>
        <p:nvSpPr>
          <p:cNvPr id="4" name="Title 3"/>
          <p:cNvSpPr>
            <a:spLocks noGrp="1"/>
          </p:cNvSpPr>
          <p:nvPr>
            <p:ph type="title"/>
          </p:nvPr>
        </p:nvSpPr>
        <p:spPr/>
        <p:txBody>
          <a:bodyPr/>
          <a:lstStyle/>
          <a:p>
            <a:r>
              <a:rPr lang="en-US" dirty="0"/>
              <a:t>Fossil fuels </a:t>
            </a:r>
          </a:p>
        </p:txBody>
      </p:sp>
    </p:spTree>
    <p:extLst>
      <p:ext uri="{BB962C8B-B14F-4D97-AF65-F5344CB8AC3E}">
        <p14:creationId xmlns:p14="http://schemas.microsoft.com/office/powerpoint/2010/main" val="341662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4012" y="1828800"/>
            <a:ext cx="4272699" cy="3200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A gradual increase in the overall temperature of the earth's atmosphere generally attributed to the greenhouse effect caused by increased levels of carbon dioxide, chlorofluorocarbons, and other pollutants.</a:t>
            </a:r>
            <a:endParaRPr lang="en-US" dirty="0"/>
          </a:p>
        </p:txBody>
      </p:sp>
      <p:sp>
        <p:nvSpPr>
          <p:cNvPr id="4" name="Title 3"/>
          <p:cNvSpPr>
            <a:spLocks noGrp="1"/>
          </p:cNvSpPr>
          <p:nvPr>
            <p:ph type="title"/>
          </p:nvPr>
        </p:nvSpPr>
        <p:spPr/>
        <p:txBody>
          <a:bodyPr/>
          <a:lstStyle/>
          <a:p>
            <a:r>
              <a:rPr lang="en-US" dirty="0"/>
              <a:t>GLOBAL WARMING </a:t>
            </a:r>
          </a:p>
        </p:txBody>
      </p:sp>
    </p:spTree>
    <p:extLst>
      <p:ext uri="{BB962C8B-B14F-4D97-AF65-F5344CB8AC3E}">
        <p14:creationId xmlns:p14="http://schemas.microsoft.com/office/powerpoint/2010/main" val="310108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1" y="1852246"/>
            <a:ext cx="5000041" cy="3329354"/>
          </a:xfrm>
        </p:spPr>
      </p:pic>
      <p:sp>
        <p:nvSpPr>
          <p:cNvPr id="3" name="Content Placeholder 2"/>
          <p:cNvSpPr>
            <a:spLocks noGrp="1"/>
          </p:cNvSpPr>
          <p:nvPr>
            <p:ph sz="half" idx="1"/>
          </p:nvPr>
        </p:nvSpPr>
        <p:spPr/>
        <p:txBody>
          <a:bodyPr/>
          <a:lstStyle/>
          <a:p>
            <a:r>
              <a:rPr lang="en-US" dirty="0">
                <a:solidFill>
                  <a:srgbClr val="333333"/>
                </a:solidFill>
                <a:latin typeface="Guardian Text Egyptian Web"/>
              </a:rPr>
              <a:t>More than 70 million people have been forced to leave their homes because of conflict, political upheaval and disasters, as well as by climate change and development projects, and are now living as migrants. </a:t>
            </a:r>
          </a:p>
          <a:p>
            <a:r>
              <a:rPr lang="en-US" dirty="0">
                <a:solidFill>
                  <a:srgbClr val="333333"/>
                </a:solidFill>
                <a:latin typeface="Guardian Text Egyptian Web"/>
              </a:rPr>
              <a:t>This shift has, and will continue to, greatly effect world geopolitics</a:t>
            </a:r>
            <a:endParaRPr lang="en-US" dirty="0"/>
          </a:p>
        </p:txBody>
      </p:sp>
      <p:sp>
        <p:nvSpPr>
          <p:cNvPr id="4" name="Title 3"/>
          <p:cNvSpPr>
            <a:spLocks noGrp="1"/>
          </p:cNvSpPr>
          <p:nvPr>
            <p:ph type="title"/>
          </p:nvPr>
        </p:nvSpPr>
        <p:spPr/>
        <p:txBody>
          <a:bodyPr/>
          <a:lstStyle/>
          <a:p>
            <a:r>
              <a:rPr lang="en-US" dirty="0"/>
              <a:t>21</a:t>
            </a:r>
            <a:r>
              <a:rPr lang="en-US" baseline="30000" dirty="0"/>
              <a:t>st</a:t>
            </a:r>
            <a:r>
              <a:rPr lang="en-US" dirty="0"/>
              <a:t> century Migrations</a:t>
            </a:r>
          </a:p>
        </p:txBody>
      </p:sp>
    </p:spTree>
    <p:extLst>
      <p:ext uri="{BB962C8B-B14F-4D97-AF65-F5344CB8AC3E}">
        <p14:creationId xmlns:p14="http://schemas.microsoft.com/office/powerpoint/2010/main" val="32706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0211" y="1828800"/>
            <a:ext cx="4879285" cy="32766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Natural resources are materials provided by the Earth that humans can use to make more complex (human-made) products. </a:t>
            </a:r>
          </a:p>
          <a:p>
            <a:r>
              <a:rPr lang="en-US" dirty="0">
                <a:solidFill>
                  <a:srgbClr val="222222"/>
                </a:solidFill>
                <a:latin typeface="arial" panose="020B0604020202020204" pitchFamily="34" charset="0"/>
              </a:rPr>
              <a:t>World economies are based upon these and mankind faces challenges as they continue to be depleted. </a:t>
            </a:r>
            <a:endParaRPr lang="en-US" dirty="0"/>
          </a:p>
        </p:txBody>
      </p:sp>
      <p:sp>
        <p:nvSpPr>
          <p:cNvPr id="4" name="Title 3"/>
          <p:cNvSpPr>
            <a:spLocks noGrp="1"/>
          </p:cNvSpPr>
          <p:nvPr>
            <p:ph type="title"/>
          </p:nvPr>
        </p:nvSpPr>
        <p:spPr/>
        <p:txBody>
          <a:bodyPr/>
          <a:lstStyle/>
          <a:p>
            <a:r>
              <a:rPr lang="en-US" dirty="0"/>
              <a:t>Natural resources </a:t>
            </a:r>
          </a:p>
        </p:txBody>
      </p:sp>
    </p:spTree>
    <p:extLst>
      <p:ext uri="{BB962C8B-B14F-4D97-AF65-F5344CB8AC3E}">
        <p14:creationId xmlns:p14="http://schemas.microsoft.com/office/powerpoint/2010/main" val="1301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2" y="1828800"/>
            <a:ext cx="5070764" cy="27432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This is when regimes use  violence and intimidation in the pursuit of political aims.</a:t>
            </a:r>
          </a:p>
          <a:p>
            <a:r>
              <a:rPr lang="en-US" dirty="0">
                <a:solidFill>
                  <a:srgbClr val="222222"/>
                </a:solidFill>
                <a:latin typeface="arial" panose="020B0604020202020204" pitchFamily="34" charset="0"/>
              </a:rPr>
              <a:t>9/11/01 is considered a turning point in terrorism and the world has been riddled with many attacks since then. </a:t>
            </a:r>
          </a:p>
          <a:p>
            <a:r>
              <a:rPr lang="en-US" dirty="0">
                <a:solidFill>
                  <a:srgbClr val="222222"/>
                </a:solidFill>
                <a:latin typeface="arial" panose="020B0604020202020204" pitchFamily="34" charset="0"/>
              </a:rPr>
              <a:t>This has ushered in an era where often the need for security has lessened individual liberties. </a:t>
            </a:r>
          </a:p>
        </p:txBody>
      </p:sp>
      <p:sp>
        <p:nvSpPr>
          <p:cNvPr id="4" name="Title 3"/>
          <p:cNvSpPr>
            <a:spLocks noGrp="1"/>
          </p:cNvSpPr>
          <p:nvPr>
            <p:ph type="title"/>
          </p:nvPr>
        </p:nvSpPr>
        <p:spPr/>
        <p:txBody>
          <a:bodyPr/>
          <a:lstStyle/>
          <a:p>
            <a:r>
              <a:rPr lang="en-US" dirty="0"/>
              <a:t>Terrorism </a:t>
            </a:r>
          </a:p>
        </p:txBody>
      </p:sp>
    </p:spTree>
    <p:extLst>
      <p:ext uri="{BB962C8B-B14F-4D97-AF65-F5344CB8AC3E}">
        <p14:creationId xmlns:p14="http://schemas.microsoft.com/office/powerpoint/2010/main" val="384215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b="1" dirty="0"/>
              <a:t>1. Cities- The engine of civilization </a:t>
            </a:r>
          </a:p>
          <a:p>
            <a:r>
              <a:rPr lang="en-US" b="1" dirty="0"/>
              <a:t>2. Advanced tools</a:t>
            </a:r>
          </a:p>
          <a:p>
            <a:r>
              <a:rPr lang="en-US" b="1" dirty="0"/>
              <a:t>3. Social Classes</a:t>
            </a:r>
          </a:p>
          <a:p>
            <a:r>
              <a:rPr lang="en-US" b="1" dirty="0"/>
              <a:t>4. Specialized Jobs </a:t>
            </a:r>
          </a:p>
          <a:p>
            <a:r>
              <a:rPr lang="en-US" b="1" dirty="0"/>
              <a:t>5. Writing </a:t>
            </a:r>
          </a:p>
          <a:p>
            <a:r>
              <a:rPr lang="en-US" b="1" dirty="0"/>
              <a:t>6. Organized Religion</a:t>
            </a:r>
          </a:p>
          <a:p>
            <a:r>
              <a:rPr lang="en-US" b="1" dirty="0"/>
              <a:t>7. Government and Laws </a:t>
            </a:r>
          </a:p>
        </p:txBody>
      </p:sp>
      <p:sp>
        <p:nvSpPr>
          <p:cNvPr id="3" name="Content Placeholder 2"/>
          <p:cNvSpPr>
            <a:spLocks noGrp="1"/>
          </p:cNvSpPr>
          <p:nvPr>
            <p:ph sz="half" idx="1"/>
          </p:nvPr>
        </p:nvSpPr>
        <p:spPr/>
        <p:txBody>
          <a:bodyPr/>
          <a:lstStyle/>
          <a:p>
            <a:r>
              <a:rPr lang="en-US" dirty="0"/>
              <a:t>A group of people that possess 7 criterion</a:t>
            </a:r>
          </a:p>
          <a:p>
            <a:r>
              <a:rPr lang="en-US" dirty="0"/>
              <a:t>A group needs to have all 7 to be considered civilized. </a:t>
            </a:r>
          </a:p>
          <a:p>
            <a:r>
              <a:rPr lang="en-US" dirty="0"/>
              <a:t>Other peoples existed that did not meet these 7. </a:t>
            </a:r>
          </a:p>
        </p:txBody>
      </p:sp>
      <p:sp>
        <p:nvSpPr>
          <p:cNvPr id="4" name="Title 3"/>
          <p:cNvSpPr>
            <a:spLocks noGrp="1"/>
          </p:cNvSpPr>
          <p:nvPr>
            <p:ph type="title"/>
          </p:nvPr>
        </p:nvSpPr>
        <p:spPr/>
        <p:txBody>
          <a:bodyPr/>
          <a:lstStyle/>
          <a:p>
            <a:r>
              <a:rPr lang="en-US" dirty="0"/>
              <a:t>Civilization </a:t>
            </a:r>
          </a:p>
        </p:txBody>
      </p:sp>
    </p:spTree>
    <p:extLst>
      <p:ext uri="{BB962C8B-B14F-4D97-AF65-F5344CB8AC3E}">
        <p14:creationId xmlns:p14="http://schemas.microsoft.com/office/powerpoint/2010/main" val="123613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7812" y="1828800"/>
            <a:ext cx="4593418" cy="3124200"/>
          </a:xfrm>
        </p:spPr>
      </p:pic>
      <p:sp>
        <p:nvSpPr>
          <p:cNvPr id="3" name="Content Placeholder 2"/>
          <p:cNvSpPr>
            <a:spLocks noGrp="1"/>
          </p:cNvSpPr>
          <p:nvPr>
            <p:ph sz="half" idx="1"/>
          </p:nvPr>
        </p:nvSpPr>
        <p:spPr/>
        <p:txBody>
          <a:bodyPr>
            <a:normAutofit fontScale="92500"/>
          </a:bodyPr>
          <a:lstStyle/>
          <a:p>
            <a:r>
              <a:rPr lang="en-US" dirty="0">
                <a:solidFill>
                  <a:srgbClr val="222222"/>
                </a:solidFill>
                <a:latin typeface="arial" panose="020B0604020202020204" pitchFamily="34" charset="0"/>
              </a:rPr>
              <a:t>Overpopulation is a function of the number of individuals compared to the relevant resources, such as the water and essential nutrients they need to survive. It can result from an increase in births, a decline in mortality rates, an increase in immigration, or an unsustainable biome and depletion of resources.</a:t>
            </a:r>
          </a:p>
          <a:p>
            <a:r>
              <a:rPr lang="en-US" dirty="0">
                <a:solidFill>
                  <a:srgbClr val="222222"/>
                </a:solidFill>
                <a:latin typeface="arial" panose="020B0604020202020204" pitchFamily="34" charset="0"/>
              </a:rPr>
              <a:t>The world now has 7.5 Billion people living on it…..and growing, </a:t>
            </a:r>
            <a:r>
              <a:rPr lang="en-US">
                <a:solidFill>
                  <a:srgbClr val="222222"/>
                </a:solidFill>
                <a:latin typeface="arial" panose="020B0604020202020204" pitchFamily="34" charset="0"/>
              </a:rPr>
              <a:t>like Flintstone kids. </a:t>
            </a:r>
            <a:endParaRPr lang="en-US" dirty="0"/>
          </a:p>
        </p:txBody>
      </p:sp>
      <p:sp>
        <p:nvSpPr>
          <p:cNvPr id="4" name="Title 3"/>
          <p:cNvSpPr>
            <a:spLocks noGrp="1"/>
          </p:cNvSpPr>
          <p:nvPr>
            <p:ph type="title"/>
          </p:nvPr>
        </p:nvSpPr>
        <p:spPr/>
        <p:txBody>
          <a:bodyPr/>
          <a:lstStyle/>
          <a:p>
            <a:r>
              <a:rPr lang="en-US" dirty="0"/>
              <a:t>Overpopulation </a:t>
            </a:r>
          </a:p>
        </p:txBody>
      </p:sp>
    </p:spTree>
    <p:extLst>
      <p:ext uri="{BB962C8B-B14F-4D97-AF65-F5344CB8AC3E}">
        <p14:creationId xmlns:p14="http://schemas.microsoft.com/office/powerpoint/2010/main" val="18441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2" y="1828800"/>
            <a:ext cx="5013820" cy="1676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Information Age (also known as the Computer Age, Digital Age, or New Media Age) is a period in human history characterized by the shift from traditional industry that the Industrial Revolution brought through industrialization, to an economy based on information computerization.</a:t>
            </a:r>
            <a:endParaRPr lang="en-US" dirty="0"/>
          </a:p>
        </p:txBody>
      </p:sp>
      <p:sp>
        <p:nvSpPr>
          <p:cNvPr id="4" name="Title 3"/>
          <p:cNvSpPr>
            <a:spLocks noGrp="1"/>
          </p:cNvSpPr>
          <p:nvPr>
            <p:ph type="title"/>
          </p:nvPr>
        </p:nvSpPr>
        <p:spPr/>
        <p:txBody>
          <a:bodyPr/>
          <a:lstStyle/>
          <a:p>
            <a:r>
              <a:rPr lang="en-US" dirty="0"/>
              <a:t>The information age</a:t>
            </a:r>
          </a:p>
        </p:txBody>
      </p:sp>
    </p:spTree>
    <p:extLst>
      <p:ext uri="{BB962C8B-B14F-4D97-AF65-F5344CB8AC3E}">
        <p14:creationId xmlns:p14="http://schemas.microsoft.com/office/powerpoint/2010/main" val="25737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Now a final perspective to leave you with…..</a:t>
            </a:r>
          </a:p>
          <a:p>
            <a:r>
              <a:rPr lang="en-US" dirty="0">
                <a:hlinkClick r:id="rId2"/>
              </a:rPr>
              <a:t>https://www.youtube.com/watch?v=XH7ZRF6zNoc</a:t>
            </a:r>
            <a:endParaRPr lang="en-US" dirty="0"/>
          </a:p>
          <a:p>
            <a:endParaRPr lang="en-US" dirty="0"/>
          </a:p>
        </p:txBody>
      </p:sp>
      <p:sp>
        <p:nvSpPr>
          <p:cNvPr id="3" name="Content Placeholder 2"/>
          <p:cNvSpPr>
            <a:spLocks noGrp="1"/>
          </p:cNvSpPr>
          <p:nvPr>
            <p:ph sz="half" idx="1"/>
          </p:nvPr>
        </p:nvSpPr>
        <p:spPr/>
        <p:txBody>
          <a:bodyPr/>
          <a:lstStyle/>
          <a:p>
            <a:r>
              <a:rPr lang="en-US" dirty="0"/>
              <a:t>Thank you for spending this year with me and I hope this class was a beneficial experience for you.  </a:t>
            </a:r>
          </a:p>
          <a:p>
            <a:r>
              <a:rPr lang="en-US" dirty="0"/>
              <a:t>I wish you all the best in your future years and hope to keep in touch with many of you. </a:t>
            </a:r>
          </a:p>
        </p:txBody>
      </p:sp>
      <p:sp>
        <p:nvSpPr>
          <p:cNvPr id="4" name="Title 3"/>
          <p:cNvSpPr>
            <a:spLocks noGrp="1"/>
          </p:cNvSpPr>
          <p:nvPr>
            <p:ph type="title"/>
          </p:nvPr>
        </p:nvSpPr>
        <p:spPr/>
        <p:txBody>
          <a:bodyPr/>
          <a:lstStyle/>
          <a:p>
            <a:r>
              <a:rPr lang="en-US" dirty="0"/>
              <a:t>Final word….</a:t>
            </a:r>
          </a:p>
        </p:txBody>
      </p:sp>
    </p:spTree>
    <p:extLst>
      <p:ext uri="{BB962C8B-B14F-4D97-AF65-F5344CB8AC3E}">
        <p14:creationId xmlns:p14="http://schemas.microsoft.com/office/powerpoint/2010/main" val="7622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2014" y="2352675"/>
            <a:ext cx="5181598" cy="2600325"/>
          </a:xfrm>
        </p:spPr>
      </p:pic>
      <p:sp>
        <p:nvSpPr>
          <p:cNvPr id="3" name="Content Placeholder 2"/>
          <p:cNvSpPr>
            <a:spLocks noGrp="1"/>
          </p:cNvSpPr>
          <p:nvPr>
            <p:ph sz="half" idx="1"/>
          </p:nvPr>
        </p:nvSpPr>
        <p:spPr/>
        <p:txBody>
          <a:bodyPr/>
          <a:lstStyle/>
          <a:p>
            <a:r>
              <a:rPr lang="en-US" dirty="0"/>
              <a:t>Engines of Civilization</a:t>
            </a:r>
          </a:p>
          <a:p>
            <a:r>
              <a:rPr lang="en-US" dirty="0"/>
              <a:t> Emerged when Agrarian societies stayed sedentary for long periods of time</a:t>
            </a:r>
          </a:p>
          <a:p>
            <a:r>
              <a:rPr lang="en-US" dirty="0"/>
              <a:t>Where cities emerge give perspective to world hegemony throughout history. </a:t>
            </a:r>
          </a:p>
        </p:txBody>
      </p:sp>
      <p:sp>
        <p:nvSpPr>
          <p:cNvPr id="4" name="Title 3"/>
          <p:cNvSpPr>
            <a:spLocks noGrp="1"/>
          </p:cNvSpPr>
          <p:nvPr>
            <p:ph type="title"/>
          </p:nvPr>
        </p:nvSpPr>
        <p:spPr/>
        <p:txBody>
          <a:bodyPr/>
          <a:lstStyle/>
          <a:p>
            <a:r>
              <a:rPr lang="en-US" dirty="0"/>
              <a:t>Cities	</a:t>
            </a:r>
          </a:p>
        </p:txBody>
      </p:sp>
    </p:spTree>
    <p:extLst>
      <p:ext uri="{BB962C8B-B14F-4D97-AF65-F5344CB8AC3E}">
        <p14:creationId xmlns:p14="http://schemas.microsoft.com/office/powerpoint/2010/main" val="155028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828800"/>
            <a:ext cx="5029200" cy="3352800"/>
          </a:xfrm>
        </p:spPr>
      </p:pic>
      <p:sp>
        <p:nvSpPr>
          <p:cNvPr id="3" name="Content Placeholder 2"/>
          <p:cNvSpPr>
            <a:spLocks noGrp="1"/>
          </p:cNvSpPr>
          <p:nvPr>
            <p:ph sz="half" idx="1"/>
          </p:nvPr>
        </p:nvSpPr>
        <p:spPr/>
        <p:txBody>
          <a:bodyPr/>
          <a:lstStyle/>
          <a:p>
            <a:r>
              <a:rPr lang="en-US" dirty="0"/>
              <a:t>These were the first four civilizations in history</a:t>
            </a:r>
          </a:p>
          <a:p>
            <a:r>
              <a:rPr lang="en-US" dirty="0"/>
              <a:t>They emerged in good climates, along rivers</a:t>
            </a:r>
          </a:p>
          <a:p>
            <a:r>
              <a:rPr lang="en-US" dirty="0"/>
              <a:t>The first four were Sumer (Tigris and Euphrates), Egypt (Nile), Indus Valley (Indus), China (Yellow) </a:t>
            </a:r>
          </a:p>
          <a:p>
            <a:r>
              <a:rPr lang="en-US" dirty="0"/>
              <a:t>All possessed the 7 criterions for civilization. </a:t>
            </a:r>
          </a:p>
        </p:txBody>
      </p:sp>
      <p:sp>
        <p:nvSpPr>
          <p:cNvPr id="4" name="Title 3"/>
          <p:cNvSpPr>
            <a:spLocks noGrp="1"/>
          </p:cNvSpPr>
          <p:nvPr>
            <p:ph type="title"/>
          </p:nvPr>
        </p:nvSpPr>
        <p:spPr/>
        <p:txBody>
          <a:bodyPr/>
          <a:lstStyle/>
          <a:p>
            <a:r>
              <a:rPr lang="en-US" dirty="0"/>
              <a:t>River valley civilizations</a:t>
            </a:r>
          </a:p>
        </p:txBody>
      </p:sp>
    </p:spTree>
    <p:extLst>
      <p:ext uri="{BB962C8B-B14F-4D97-AF65-F5344CB8AC3E}">
        <p14:creationId xmlns:p14="http://schemas.microsoft.com/office/powerpoint/2010/main" val="162443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2013" y="2286000"/>
            <a:ext cx="4419599" cy="3276600"/>
          </a:xfrm>
        </p:spPr>
      </p:pic>
      <p:sp>
        <p:nvSpPr>
          <p:cNvPr id="3" name="Content Placeholder 2"/>
          <p:cNvSpPr>
            <a:spLocks noGrp="1"/>
          </p:cNvSpPr>
          <p:nvPr>
            <p:ph sz="half" idx="1"/>
          </p:nvPr>
        </p:nvSpPr>
        <p:spPr/>
        <p:txBody>
          <a:bodyPr/>
          <a:lstStyle/>
          <a:p>
            <a:r>
              <a:rPr lang="en-US" dirty="0"/>
              <a:t>A country, state, or territory ruled by a king or queen.</a:t>
            </a:r>
          </a:p>
          <a:p>
            <a:r>
              <a:rPr lang="en-US" dirty="0"/>
              <a:t>These are ruled along hereditary lines and are not democratic nor merit-based. </a:t>
            </a:r>
          </a:p>
        </p:txBody>
      </p:sp>
      <p:sp>
        <p:nvSpPr>
          <p:cNvPr id="4" name="Title 3"/>
          <p:cNvSpPr>
            <a:spLocks noGrp="1"/>
          </p:cNvSpPr>
          <p:nvPr>
            <p:ph type="title"/>
          </p:nvPr>
        </p:nvSpPr>
        <p:spPr/>
        <p:txBody>
          <a:bodyPr/>
          <a:lstStyle/>
          <a:p>
            <a:r>
              <a:rPr lang="en-US" dirty="0"/>
              <a:t>Kingdom </a:t>
            </a:r>
          </a:p>
        </p:txBody>
      </p:sp>
    </p:spTree>
    <p:extLst>
      <p:ext uri="{BB962C8B-B14F-4D97-AF65-F5344CB8AC3E}">
        <p14:creationId xmlns:p14="http://schemas.microsoft.com/office/powerpoint/2010/main" val="260042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981200"/>
            <a:ext cx="4800601" cy="2762250"/>
          </a:xfrm>
        </p:spPr>
      </p:pic>
      <p:sp>
        <p:nvSpPr>
          <p:cNvPr id="3" name="Content Placeholder 2"/>
          <p:cNvSpPr>
            <a:spLocks noGrp="1"/>
          </p:cNvSpPr>
          <p:nvPr>
            <p:ph sz="half" idx="1"/>
          </p:nvPr>
        </p:nvSpPr>
        <p:spPr/>
        <p:txBody>
          <a:bodyPr/>
          <a:lstStyle/>
          <a:p>
            <a:r>
              <a:rPr lang="en-US" dirty="0"/>
              <a:t>An extensive group of states or countries under a single supreme authority, formerly especially an emperor or empress.</a:t>
            </a:r>
          </a:p>
          <a:p>
            <a:r>
              <a:rPr lang="en-US" dirty="0"/>
              <a:t>“Conquer and Expand” </a:t>
            </a:r>
          </a:p>
        </p:txBody>
      </p:sp>
      <p:sp>
        <p:nvSpPr>
          <p:cNvPr id="4" name="Title 3"/>
          <p:cNvSpPr>
            <a:spLocks noGrp="1"/>
          </p:cNvSpPr>
          <p:nvPr>
            <p:ph type="title"/>
          </p:nvPr>
        </p:nvSpPr>
        <p:spPr/>
        <p:txBody>
          <a:bodyPr/>
          <a:lstStyle/>
          <a:p>
            <a:r>
              <a:rPr lang="en-US" dirty="0"/>
              <a:t>Empire </a:t>
            </a:r>
          </a:p>
        </p:txBody>
      </p:sp>
    </p:spTree>
    <p:extLst>
      <p:ext uri="{BB962C8B-B14F-4D97-AF65-F5344CB8AC3E}">
        <p14:creationId xmlns:p14="http://schemas.microsoft.com/office/powerpoint/2010/main" val="109727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A particular tendency, trend, inclination, feeling, or opinion, especially one that is preconceived or unreasoned. Whether favorable, or unfavorable, it is a belief that not objective. </a:t>
            </a:r>
          </a:p>
        </p:txBody>
      </p:sp>
      <p:sp>
        <p:nvSpPr>
          <p:cNvPr id="4" name="Title 3"/>
          <p:cNvSpPr>
            <a:spLocks noGrp="1"/>
          </p:cNvSpPr>
          <p:nvPr>
            <p:ph type="title"/>
          </p:nvPr>
        </p:nvSpPr>
        <p:spPr/>
        <p:txBody>
          <a:bodyPr/>
          <a:lstStyle/>
          <a:p>
            <a:r>
              <a:rPr lang="en-US" dirty="0"/>
              <a:t>Historical bias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66012" y="1828800"/>
            <a:ext cx="3048000" cy="4064000"/>
          </a:xfrm>
        </p:spPr>
      </p:pic>
    </p:spTree>
    <p:extLst>
      <p:ext uri="{BB962C8B-B14F-4D97-AF65-F5344CB8AC3E}">
        <p14:creationId xmlns:p14="http://schemas.microsoft.com/office/powerpoint/2010/main" val="191394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2014" y="2438400"/>
            <a:ext cx="4419598" cy="2590800"/>
          </a:xfrm>
        </p:spPr>
      </p:pic>
      <p:sp>
        <p:nvSpPr>
          <p:cNvPr id="3" name="Content Placeholder 2"/>
          <p:cNvSpPr>
            <a:spLocks noGrp="1"/>
          </p:cNvSpPr>
          <p:nvPr>
            <p:ph sz="half" idx="1"/>
          </p:nvPr>
        </p:nvSpPr>
        <p:spPr/>
        <p:txBody>
          <a:bodyPr/>
          <a:lstStyle/>
          <a:p>
            <a:r>
              <a:rPr lang="en-US" dirty="0"/>
              <a:t>A city that with its surrounding territory forms an independent state.</a:t>
            </a:r>
          </a:p>
          <a:p>
            <a:r>
              <a:rPr lang="en-US" dirty="0"/>
              <a:t>Greece had over 1,000, so they were able to experiment with various ways of governance. </a:t>
            </a:r>
          </a:p>
        </p:txBody>
      </p:sp>
      <p:sp>
        <p:nvSpPr>
          <p:cNvPr id="4" name="Title 3"/>
          <p:cNvSpPr>
            <a:spLocks noGrp="1"/>
          </p:cNvSpPr>
          <p:nvPr>
            <p:ph type="title"/>
          </p:nvPr>
        </p:nvSpPr>
        <p:spPr/>
        <p:txBody>
          <a:bodyPr/>
          <a:lstStyle/>
          <a:p>
            <a:r>
              <a:rPr lang="en-US" dirty="0"/>
              <a:t>City-state</a:t>
            </a:r>
          </a:p>
        </p:txBody>
      </p:sp>
    </p:spTree>
    <p:extLst>
      <p:ext uri="{BB962C8B-B14F-4D97-AF65-F5344CB8AC3E}">
        <p14:creationId xmlns:p14="http://schemas.microsoft.com/office/powerpoint/2010/main" val="329899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012" y="1752600"/>
            <a:ext cx="3886200" cy="3390900"/>
          </a:xfrm>
        </p:spPr>
      </p:pic>
      <p:sp>
        <p:nvSpPr>
          <p:cNvPr id="3" name="Content Placeholder 2"/>
          <p:cNvSpPr>
            <a:spLocks noGrp="1"/>
          </p:cNvSpPr>
          <p:nvPr>
            <p:ph sz="half" idx="1"/>
          </p:nvPr>
        </p:nvSpPr>
        <p:spPr/>
        <p:txBody>
          <a:bodyPr/>
          <a:lstStyle/>
          <a:p>
            <a:r>
              <a:rPr lang="en-US" dirty="0"/>
              <a:t>Leadership or dominance, especially by one country or social group over others.</a:t>
            </a:r>
          </a:p>
        </p:txBody>
      </p:sp>
      <p:sp>
        <p:nvSpPr>
          <p:cNvPr id="4" name="Title 3"/>
          <p:cNvSpPr>
            <a:spLocks noGrp="1"/>
          </p:cNvSpPr>
          <p:nvPr>
            <p:ph type="title"/>
          </p:nvPr>
        </p:nvSpPr>
        <p:spPr/>
        <p:txBody>
          <a:bodyPr/>
          <a:lstStyle/>
          <a:p>
            <a:r>
              <a:rPr lang="en-US" dirty="0"/>
              <a:t>Hegemony </a:t>
            </a:r>
          </a:p>
        </p:txBody>
      </p:sp>
    </p:spTree>
    <p:extLst>
      <p:ext uri="{BB962C8B-B14F-4D97-AF65-F5344CB8AC3E}">
        <p14:creationId xmlns:p14="http://schemas.microsoft.com/office/powerpoint/2010/main" val="373235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r>
              <a:rPr lang="en-US" sz="3600" dirty="0"/>
              <a:t>THE MORE PEOPLE YOU MIX WITH, THE MORE YOU LEARN. </a:t>
            </a:r>
          </a:p>
          <a:p>
            <a:endParaRPr lang="en-US" sz="3600" dirty="0"/>
          </a:p>
        </p:txBody>
      </p:sp>
      <p:sp>
        <p:nvSpPr>
          <p:cNvPr id="3" name="Content Placeholder 2"/>
          <p:cNvSpPr>
            <a:spLocks noGrp="1"/>
          </p:cNvSpPr>
          <p:nvPr>
            <p:ph sz="half" idx="1"/>
          </p:nvPr>
        </p:nvSpPr>
        <p:spPr/>
        <p:txBody>
          <a:bodyPr/>
          <a:lstStyle/>
          <a:p>
            <a:r>
              <a:rPr lang="en-US" b="1" dirty="0"/>
              <a:t>Cultural diffusion</a:t>
            </a:r>
            <a:r>
              <a:rPr lang="en-US" dirty="0"/>
              <a:t> is the spread of </a:t>
            </a:r>
            <a:r>
              <a:rPr lang="en-US" b="1" dirty="0"/>
              <a:t>cultural</a:t>
            </a:r>
            <a:r>
              <a:rPr lang="en-US" dirty="0"/>
              <a:t> beliefs and social activities from one group to another. The mixing of world </a:t>
            </a:r>
            <a:r>
              <a:rPr lang="en-US" b="1" dirty="0"/>
              <a:t>cultures</a:t>
            </a:r>
            <a:r>
              <a:rPr lang="en-US" dirty="0"/>
              <a:t> through different ethnicities, religions and nationalities. It has increased with advanced communication, transportation and technology.</a:t>
            </a:r>
          </a:p>
        </p:txBody>
      </p:sp>
      <p:sp>
        <p:nvSpPr>
          <p:cNvPr id="4" name="Title 3"/>
          <p:cNvSpPr>
            <a:spLocks noGrp="1"/>
          </p:cNvSpPr>
          <p:nvPr>
            <p:ph type="title"/>
          </p:nvPr>
        </p:nvSpPr>
        <p:spPr/>
        <p:txBody>
          <a:bodyPr/>
          <a:lstStyle/>
          <a:p>
            <a:r>
              <a:rPr lang="en-US" dirty="0"/>
              <a:t>Cultural diffusion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012" y="3657600"/>
            <a:ext cx="3962400" cy="2514600"/>
          </a:xfrm>
          <a:prstGeom prst="rect">
            <a:avLst/>
          </a:prstGeom>
        </p:spPr>
      </p:pic>
    </p:spTree>
    <p:extLst>
      <p:ext uri="{BB962C8B-B14F-4D97-AF65-F5344CB8AC3E}">
        <p14:creationId xmlns:p14="http://schemas.microsoft.com/office/powerpoint/2010/main" val="347532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6412" y="1905000"/>
            <a:ext cx="5943599" cy="3581400"/>
          </a:xfrm>
        </p:spPr>
      </p:pic>
      <p:sp>
        <p:nvSpPr>
          <p:cNvPr id="3" name="Title 2"/>
          <p:cNvSpPr>
            <a:spLocks noGrp="1"/>
          </p:cNvSpPr>
          <p:nvPr>
            <p:ph type="title"/>
          </p:nvPr>
        </p:nvSpPr>
        <p:spPr/>
        <p:txBody>
          <a:bodyPr>
            <a:normAutofit fontScale="90000"/>
          </a:bodyPr>
          <a:lstStyle/>
          <a:p>
            <a:br>
              <a:rPr lang="en-US" dirty="0"/>
            </a:br>
            <a:br>
              <a:rPr lang="en-US" dirty="0"/>
            </a:br>
            <a:r>
              <a:rPr lang="en-US" dirty="0"/>
              <a:t>Unit I terms- “</a:t>
            </a:r>
            <a:r>
              <a:rPr lang="en-US" b="1" dirty="0"/>
              <a:t>Foundations of World History: Eras 1-3, Beginnings to 300 </a:t>
            </a:r>
            <a:br>
              <a:rPr lang="en-US" b="1" dirty="0"/>
            </a:br>
            <a:endParaRPr lang="en-US" dirty="0"/>
          </a:p>
        </p:txBody>
      </p:sp>
    </p:spTree>
    <p:extLst>
      <p:ext uri="{BB962C8B-B14F-4D97-AF65-F5344CB8AC3E}">
        <p14:creationId xmlns:p14="http://schemas.microsoft.com/office/powerpoint/2010/main" val="243667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828800"/>
            <a:ext cx="4648200" cy="3076575"/>
          </a:xfrm>
        </p:spPr>
      </p:pic>
      <p:sp>
        <p:nvSpPr>
          <p:cNvPr id="3" name="Content Placeholder 2"/>
          <p:cNvSpPr>
            <a:spLocks noGrp="1"/>
          </p:cNvSpPr>
          <p:nvPr>
            <p:ph sz="half" idx="1"/>
          </p:nvPr>
        </p:nvSpPr>
        <p:spPr/>
        <p:txBody>
          <a:bodyPr/>
          <a:lstStyle/>
          <a:p>
            <a:r>
              <a:rPr lang="en-US" dirty="0"/>
              <a:t>The dispersion of any people from their original homeland.</a:t>
            </a:r>
          </a:p>
          <a:p>
            <a:r>
              <a:rPr lang="en-US" dirty="0"/>
              <a:t>This has happened to groups that have faced push migrations. </a:t>
            </a:r>
          </a:p>
        </p:txBody>
      </p:sp>
      <p:sp>
        <p:nvSpPr>
          <p:cNvPr id="4" name="Title 3"/>
          <p:cNvSpPr>
            <a:spLocks noGrp="1"/>
          </p:cNvSpPr>
          <p:nvPr>
            <p:ph type="title"/>
          </p:nvPr>
        </p:nvSpPr>
        <p:spPr/>
        <p:txBody>
          <a:bodyPr/>
          <a:lstStyle/>
          <a:p>
            <a:r>
              <a:rPr lang="en-US" dirty="0"/>
              <a:t>Diaspora </a:t>
            </a:r>
          </a:p>
        </p:txBody>
      </p:sp>
    </p:spTree>
    <p:extLst>
      <p:ext uri="{BB962C8B-B14F-4D97-AF65-F5344CB8AC3E}">
        <p14:creationId xmlns:p14="http://schemas.microsoft.com/office/powerpoint/2010/main" val="266331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2362200"/>
            <a:ext cx="4343400" cy="2743199"/>
          </a:xfrm>
        </p:spPr>
      </p:pic>
      <p:sp>
        <p:nvSpPr>
          <p:cNvPr id="3" name="Content Placeholder 2"/>
          <p:cNvSpPr>
            <a:spLocks noGrp="1"/>
          </p:cNvSpPr>
          <p:nvPr>
            <p:ph sz="half" idx="1"/>
          </p:nvPr>
        </p:nvSpPr>
        <p:spPr/>
        <p:txBody>
          <a:bodyPr/>
          <a:lstStyle/>
          <a:p>
            <a:r>
              <a:rPr lang="en-US" dirty="0"/>
              <a:t>Reasons why people leave where they are.</a:t>
            </a:r>
          </a:p>
          <a:p>
            <a:r>
              <a:rPr lang="en-US" dirty="0"/>
              <a:t>Push factors are negative. </a:t>
            </a:r>
          </a:p>
          <a:p>
            <a:r>
              <a:rPr lang="en-US" dirty="0"/>
              <a:t>Pull are positive. </a:t>
            </a:r>
          </a:p>
        </p:txBody>
      </p:sp>
      <p:sp>
        <p:nvSpPr>
          <p:cNvPr id="4" name="Title 3"/>
          <p:cNvSpPr>
            <a:spLocks noGrp="1"/>
          </p:cNvSpPr>
          <p:nvPr>
            <p:ph type="title"/>
          </p:nvPr>
        </p:nvSpPr>
        <p:spPr/>
        <p:txBody>
          <a:bodyPr/>
          <a:lstStyle/>
          <a:p>
            <a:r>
              <a:rPr lang="en-US" dirty="0"/>
              <a:t>Push vs. pull migrations </a:t>
            </a:r>
          </a:p>
        </p:txBody>
      </p:sp>
    </p:spTree>
    <p:extLst>
      <p:ext uri="{BB962C8B-B14F-4D97-AF65-F5344CB8AC3E}">
        <p14:creationId xmlns:p14="http://schemas.microsoft.com/office/powerpoint/2010/main" val="360970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2012" y="2286000"/>
            <a:ext cx="4571999" cy="2376487"/>
          </a:xfrm>
        </p:spPr>
      </p:pic>
      <p:sp>
        <p:nvSpPr>
          <p:cNvPr id="3" name="Content Placeholder 2"/>
          <p:cNvSpPr>
            <a:spLocks noGrp="1"/>
          </p:cNvSpPr>
          <p:nvPr>
            <p:ph sz="half" idx="1"/>
          </p:nvPr>
        </p:nvSpPr>
        <p:spPr/>
        <p:txBody>
          <a:bodyPr/>
          <a:lstStyle/>
          <a:p>
            <a:r>
              <a:rPr lang="en-US" dirty="0"/>
              <a:t>The study of historical writing.</a:t>
            </a:r>
          </a:p>
          <a:p>
            <a:r>
              <a:rPr lang="en-US" dirty="0"/>
              <a:t>We evaluate whether the information comes from a good or bad source. </a:t>
            </a:r>
          </a:p>
          <a:p>
            <a:r>
              <a:rPr lang="en-US" dirty="0"/>
              <a:t>Some sources are highly biased, so it validates the usage of primary sources. </a:t>
            </a:r>
          </a:p>
        </p:txBody>
      </p:sp>
      <p:sp>
        <p:nvSpPr>
          <p:cNvPr id="4" name="Title 3"/>
          <p:cNvSpPr>
            <a:spLocks noGrp="1"/>
          </p:cNvSpPr>
          <p:nvPr>
            <p:ph type="title"/>
          </p:nvPr>
        </p:nvSpPr>
        <p:spPr/>
        <p:txBody>
          <a:bodyPr/>
          <a:lstStyle/>
          <a:p>
            <a:r>
              <a:rPr lang="en-US" dirty="0"/>
              <a:t>Historiography </a:t>
            </a:r>
          </a:p>
        </p:txBody>
      </p:sp>
    </p:spTree>
    <p:extLst>
      <p:ext uri="{BB962C8B-B14F-4D97-AF65-F5344CB8AC3E}">
        <p14:creationId xmlns:p14="http://schemas.microsoft.com/office/powerpoint/2010/main" val="27449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1371600"/>
            <a:ext cx="3809999" cy="3862387"/>
          </a:xfrm>
        </p:spPr>
      </p:pic>
      <p:sp>
        <p:nvSpPr>
          <p:cNvPr id="3" name="Content Placeholder 2"/>
          <p:cNvSpPr>
            <a:spLocks noGrp="1"/>
          </p:cNvSpPr>
          <p:nvPr>
            <p:ph sz="half" idx="1"/>
          </p:nvPr>
        </p:nvSpPr>
        <p:spPr/>
        <p:txBody>
          <a:bodyPr/>
          <a:lstStyle/>
          <a:p>
            <a:r>
              <a:rPr lang="en-US" dirty="0"/>
              <a:t>The combining or attempted combining of different religions, cultures, or schools of thought.</a:t>
            </a:r>
          </a:p>
          <a:p>
            <a:r>
              <a:rPr lang="en-US" dirty="0"/>
              <a:t>This is most evident in the Chinese belief systems. </a:t>
            </a:r>
          </a:p>
        </p:txBody>
      </p:sp>
      <p:sp>
        <p:nvSpPr>
          <p:cNvPr id="4" name="Title 3"/>
          <p:cNvSpPr>
            <a:spLocks noGrp="1"/>
          </p:cNvSpPr>
          <p:nvPr>
            <p:ph type="title"/>
          </p:nvPr>
        </p:nvSpPr>
        <p:spPr/>
        <p:txBody>
          <a:bodyPr/>
          <a:lstStyle/>
          <a:p>
            <a:r>
              <a:rPr lang="en-US" dirty="0"/>
              <a:t>Syncretism </a:t>
            </a:r>
          </a:p>
        </p:txBody>
      </p:sp>
    </p:spTree>
    <p:extLst>
      <p:ext uri="{BB962C8B-B14F-4D97-AF65-F5344CB8AC3E}">
        <p14:creationId xmlns:p14="http://schemas.microsoft.com/office/powerpoint/2010/main" val="417240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2612" y="2362200"/>
            <a:ext cx="3886200" cy="2619375"/>
          </a:xfrm>
        </p:spPr>
      </p:pic>
      <p:sp>
        <p:nvSpPr>
          <p:cNvPr id="3" name="Content Placeholder 2"/>
          <p:cNvSpPr>
            <a:spLocks noGrp="1"/>
          </p:cNvSpPr>
          <p:nvPr>
            <p:ph sz="half" idx="1"/>
          </p:nvPr>
        </p:nvSpPr>
        <p:spPr/>
        <p:txBody>
          <a:bodyPr/>
          <a:lstStyle/>
          <a:p>
            <a:r>
              <a:rPr lang="en-US" dirty="0"/>
              <a:t>Feeling experienced when evidence presented violates what we were taught. </a:t>
            </a:r>
          </a:p>
          <a:p>
            <a:r>
              <a:rPr lang="en-US" dirty="0"/>
              <a:t>Part of process in finding evidence related to historical event. </a:t>
            </a:r>
          </a:p>
        </p:txBody>
      </p:sp>
      <p:sp>
        <p:nvSpPr>
          <p:cNvPr id="4" name="Title 3"/>
          <p:cNvSpPr>
            <a:spLocks noGrp="1"/>
          </p:cNvSpPr>
          <p:nvPr>
            <p:ph type="title"/>
          </p:nvPr>
        </p:nvSpPr>
        <p:spPr/>
        <p:txBody>
          <a:bodyPr/>
          <a:lstStyle/>
          <a:p>
            <a:r>
              <a:rPr lang="en-US" dirty="0"/>
              <a:t>Cognitive dissonance </a:t>
            </a:r>
          </a:p>
        </p:txBody>
      </p:sp>
    </p:spTree>
    <p:extLst>
      <p:ext uri="{BB962C8B-B14F-4D97-AF65-F5344CB8AC3E}">
        <p14:creationId xmlns:p14="http://schemas.microsoft.com/office/powerpoint/2010/main" val="105394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2057400"/>
            <a:ext cx="4495800" cy="2609850"/>
          </a:xfrm>
        </p:spPr>
      </p:pic>
      <p:sp>
        <p:nvSpPr>
          <p:cNvPr id="3" name="Content Placeholder 2"/>
          <p:cNvSpPr>
            <a:spLocks noGrp="1"/>
          </p:cNvSpPr>
          <p:nvPr>
            <p:ph sz="half" idx="1"/>
          </p:nvPr>
        </p:nvSpPr>
        <p:spPr/>
        <p:txBody>
          <a:bodyPr/>
          <a:lstStyle/>
          <a:p>
            <a:r>
              <a:rPr lang="en-US" dirty="0"/>
              <a:t>Evaluation of other cultures according to preconceptions originating in the standards and customs of one's own culture.</a:t>
            </a:r>
          </a:p>
          <a:p>
            <a:r>
              <a:rPr lang="en-US" dirty="0"/>
              <a:t>Belief that, “one’s people” are superior to another.</a:t>
            </a:r>
          </a:p>
        </p:txBody>
      </p:sp>
      <p:sp>
        <p:nvSpPr>
          <p:cNvPr id="4" name="Title 3"/>
          <p:cNvSpPr>
            <a:spLocks noGrp="1"/>
          </p:cNvSpPr>
          <p:nvPr>
            <p:ph type="title"/>
          </p:nvPr>
        </p:nvSpPr>
        <p:spPr/>
        <p:txBody>
          <a:bodyPr/>
          <a:lstStyle/>
          <a:p>
            <a:r>
              <a:rPr lang="en-US" dirty="0"/>
              <a:t>Ethnocentrism </a:t>
            </a:r>
          </a:p>
        </p:txBody>
      </p:sp>
    </p:spTree>
    <p:extLst>
      <p:ext uri="{BB962C8B-B14F-4D97-AF65-F5344CB8AC3E}">
        <p14:creationId xmlns:p14="http://schemas.microsoft.com/office/powerpoint/2010/main" val="42460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Western ones are:</a:t>
            </a:r>
          </a:p>
          <a:p>
            <a:r>
              <a:rPr lang="en-US" dirty="0"/>
              <a:t>1. Judaism</a:t>
            </a:r>
          </a:p>
          <a:p>
            <a:r>
              <a:rPr lang="en-US" dirty="0"/>
              <a:t>2. Christianity </a:t>
            </a:r>
          </a:p>
          <a:p>
            <a:r>
              <a:rPr lang="en-US" dirty="0"/>
              <a:t>3. Islam</a:t>
            </a:r>
          </a:p>
          <a:p>
            <a:r>
              <a:rPr lang="en-US" dirty="0"/>
              <a:t>Eastern ones are:</a:t>
            </a:r>
          </a:p>
          <a:p>
            <a:r>
              <a:rPr lang="en-US" dirty="0"/>
              <a:t>4. Hinduism </a:t>
            </a:r>
          </a:p>
          <a:p>
            <a:r>
              <a:rPr lang="en-US" dirty="0"/>
              <a:t>5. Buddhism  </a:t>
            </a:r>
          </a:p>
          <a:p>
            <a:endParaRPr lang="en-US" dirty="0"/>
          </a:p>
        </p:txBody>
      </p:sp>
      <p:sp>
        <p:nvSpPr>
          <p:cNvPr id="3" name="Content Placeholder 2"/>
          <p:cNvSpPr>
            <a:spLocks noGrp="1"/>
          </p:cNvSpPr>
          <p:nvPr>
            <p:ph sz="half" idx="1"/>
          </p:nvPr>
        </p:nvSpPr>
        <p:spPr/>
        <p:txBody>
          <a:bodyPr/>
          <a:lstStyle/>
          <a:p>
            <a:r>
              <a:rPr lang="en-US" dirty="0"/>
              <a:t>Answer Fundamental Questions all people ask</a:t>
            </a:r>
          </a:p>
          <a:p>
            <a:r>
              <a:rPr lang="en-US" dirty="0"/>
              <a:t>Adapt to cultures where they spread</a:t>
            </a:r>
          </a:p>
          <a:p>
            <a:r>
              <a:rPr lang="en-US" dirty="0"/>
              <a:t>Are adopted by the political leadership</a:t>
            </a:r>
          </a:p>
          <a:p>
            <a:r>
              <a:rPr lang="en-US" dirty="0"/>
              <a:t>Are portable and have a message that transcends geography</a:t>
            </a:r>
          </a:p>
        </p:txBody>
      </p:sp>
      <p:sp>
        <p:nvSpPr>
          <p:cNvPr id="4" name="Title 3"/>
          <p:cNvSpPr>
            <a:spLocks noGrp="1"/>
          </p:cNvSpPr>
          <p:nvPr>
            <p:ph type="title"/>
          </p:nvPr>
        </p:nvSpPr>
        <p:spPr/>
        <p:txBody>
          <a:bodyPr/>
          <a:lstStyle/>
          <a:p>
            <a:r>
              <a:rPr lang="en-US" dirty="0"/>
              <a:t>World religions	</a:t>
            </a:r>
          </a:p>
        </p:txBody>
      </p:sp>
    </p:spTree>
    <p:extLst>
      <p:ext uri="{BB962C8B-B14F-4D97-AF65-F5344CB8AC3E}">
        <p14:creationId xmlns:p14="http://schemas.microsoft.com/office/powerpoint/2010/main" val="252993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551612" y="1828800"/>
            <a:ext cx="4708734" cy="4343400"/>
          </a:xfrm>
        </p:spPr>
        <p:txBody>
          <a:bodyPr/>
          <a:lstStyle/>
          <a:p>
            <a:r>
              <a:rPr lang="en-US" dirty="0"/>
              <a:t>4. </a:t>
            </a:r>
            <a:r>
              <a:rPr lang="en-US" b="1" dirty="0"/>
              <a:t>Sociological</a:t>
            </a:r>
            <a:r>
              <a:rPr lang="en-US" dirty="0"/>
              <a:t>- Provides a group to identify with and support networks. </a:t>
            </a:r>
          </a:p>
          <a:p>
            <a:endParaRPr lang="en-US" dirty="0"/>
          </a:p>
        </p:txBody>
      </p:sp>
      <p:sp>
        <p:nvSpPr>
          <p:cNvPr id="3" name="Content Placeholder 2"/>
          <p:cNvSpPr>
            <a:spLocks noGrp="1"/>
          </p:cNvSpPr>
          <p:nvPr>
            <p:ph sz="half" idx="1"/>
          </p:nvPr>
        </p:nvSpPr>
        <p:spPr/>
        <p:txBody>
          <a:bodyPr/>
          <a:lstStyle/>
          <a:p>
            <a:r>
              <a:rPr lang="en-US" dirty="0"/>
              <a:t>1. </a:t>
            </a:r>
            <a:r>
              <a:rPr lang="en-US" b="1" dirty="0"/>
              <a:t>Cosmological</a:t>
            </a:r>
            <a:r>
              <a:rPr lang="en-US" dirty="0"/>
              <a:t>- Answers the questions where man fits into cosmos</a:t>
            </a:r>
          </a:p>
          <a:p>
            <a:r>
              <a:rPr lang="en-US" dirty="0"/>
              <a:t>2. </a:t>
            </a:r>
            <a:r>
              <a:rPr lang="en-US" b="1" dirty="0"/>
              <a:t>Mystical- </a:t>
            </a:r>
            <a:r>
              <a:rPr lang="en-US" dirty="0"/>
              <a:t>Provides profound, transcendent experiences </a:t>
            </a:r>
          </a:p>
          <a:p>
            <a:r>
              <a:rPr lang="en-US" dirty="0"/>
              <a:t>3. </a:t>
            </a:r>
            <a:r>
              <a:rPr lang="en-US" b="1" dirty="0"/>
              <a:t>Pedagogical- </a:t>
            </a:r>
            <a:r>
              <a:rPr lang="en-US" dirty="0"/>
              <a:t>What is taught from generation to generation </a:t>
            </a:r>
          </a:p>
        </p:txBody>
      </p:sp>
      <p:sp>
        <p:nvSpPr>
          <p:cNvPr id="4" name="Title 3"/>
          <p:cNvSpPr>
            <a:spLocks noGrp="1"/>
          </p:cNvSpPr>
          <p:nvPr>
            <p:ph type="title"/>
          </p:nvPr>
        </p:nvSpPr>
        <p:spPr/>
        <p:txBody>
          <a:bodyPr/>
          <a:lstStyle/>
          <a:p>
            <a:r>
              <a:rPr lang="en-US" dirty="0"/>
              <a:t>4 functions of religions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612" y="3124200"/>
            <a:ext cx="4038600" cy="3276600"/>
          </a:xfrm>
          <a:prstGeom prst="rect">
            <a:avLst/>
          </a:prstGeom>
        </p:spPr>
      </p:pic>
    </p:spTree>
    <p:extLst>
      <p:ext uri="{BB962C8B-B14F-4D97-AF65-F5344CB8AC3E}">
        <p14:creationId xmlns:p14="http://schemas.microsoft.com/office/powerpoint/2010/main" val="14140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2612" y="1828800"/>
            <a:ext cx="3677704" cy="4038600"/>
          </a:xfrm>
        </p:spPr>
      </p:pic>
      <p:sp>
        <p:nvSpPr>
          <p:cNvPr id="3" name="Content Placeholder 2"/>
          <p:cNvSpPr>
            <a:spLocks noGrp="1"/>
          </p:cNvSpPr>
          <p:nvPr>
            <p:ph sz="half" idx="1"/>
          </p:nvPr>
        </p:nvSpPr>
        <p:spPr/>
        <p:txBody>
          <a:bodyPr/>
          <a:lstStyle/>
          <a:p>
            <a:r>
              <a:rPr lang="en-US" dirty="0"/>
              <a:t>This is a historian’s reasoning device that eludes to key moments in history. </a:t>
            </a:r>
          </a:p>
          <a:p>
            <a:r>
              <a:rPr lang="en-US" dirty="0"/>
              <a:t>In other words, these hinge moments point history into an entirely different direction and serves as causation for future outcomes. </a:t>
            </a:r>
          </a:p>
        </p:txBody>
      </p:sp>
      <p:sp>
        <p:nvSpPr>
          <p:cNvPr id="4" name="Title 3"/>
          <p:cNvSpPr>
            <a:spLocks noGrp="1"/>
          </p:cNvSpPr>
          <p:nvPr>
            <p:ph type="title"/>
          </p:nvPr>
        </p:nvSpPr>
        <p:spPr/>
        <p:txBody>
          <a:bodyPr/>
          <a:lstStyle/>
          <a:p>
            <a:r>
              <a:rPr lang="en-US" dirty="0"/>
              <a:t>Turning point</a:t>
            </a:r>
          </a:p>
        </p:txBody>
      </p:sp>
    </p:spTree>
    <p:extLst>
      <p:ext uri="{BB962C8B-B14F-4D97-AF65-F5344CB8AC3E}">
        <p14:creationId xmlns:p14="http://schemas.microsoft.com/office/powerpoint/2010/main" val="50648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17812" y="1828800"/>
            <a:ext cx="6096000" cy="3810000"/>
          </a:xfrm>
        </p:spPr>
      </p:pic>
      <p:sp>
        <p:nvSpPr>
          <p:cNvPr id="4" name="Title 3"/>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sz="2700" dirty="0"/>
              <a:t>Unit ii terms:  </a:t>
            </a:r>
            <a:r>
              <a:rPr lang="en-US" sz="2700" b="1" dirty="0"/>
              <a:t>Era 4- Expanding and Intensified Hemispheric Interactions, 300 to 1500 C.E.</a:t>
            </a:r>
            <a:br>
              <a:rPr lang="en-US" sz="2700" b="1" dirty="0"/>
            </a:br>
            <a:endParaRPr lang="en-US" sz="2700" dirty="0"/>
          </a:p>
        </p:txBody>
      </p:sp>
    </p:spTree>
    <p:extLst>
      <p:ext uri="{BB962C8B-B14F-4D97-AF65-F5344CB8AC3E}">
        <p14:creationId xmlns:p14="http://schemas.microsoft.com/office/powerpoint/2010/main" val="221110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you perceive history- it’s value, it’s importance, it’s usage</a:t>
            </a:r>
          </a:p>
          <a:p>
            <a:r>
              <a:rPr lang="en-US" dirty="0"/>
              <a:t>The different sides of a story. Even though the event happened, people will see it differently </a:t>
            </a:r>
          </a:p>
          <a:p>
            <a:endParaRPr lang="en-US" dirty="0"/>
          </a:p>
          <a:p>
            <a:endParaRPr lang="en-US" dirty="0"/>
          </a:p>
        </p:txBody>
      </p:sp>
      <p:sp>
        <p:nvSpPr>
          <p:cNvPr id="3" name="Title 2"/>
          <p:cNvSpPr>
            <a:spLocks noGrp="1"/>
          </p:cNvSpPr>
          <p:nvPr>
            <p:ph type="title"/>
          </p:nvPr>
        </p:nvSpPr>
        <p:spPr/>
        <p:txBody>
          <a:bodyPr/>
          <a:lstStyle/>
          <a:p>
            <a:r>
              <a:rPr lang="en-US" dirty="0"/>
              <a:t>HISTORICAL PERSPECTIVE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012" y="3581400"/>
            <a:ext cx="5943600" cy="2590800"/>
          </a:xfrm>
          <a:prstGeom prst="rect">
            <a:avLst/>
          </a:prstGeom>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r>
              <a:rPr lang="en-US" dirty="0"/>
              <a:t>Caused by: </a:t>
            </a:r>
          </a:p>
          <a:p>
            <a:r>
              <a:rPr lang="en-US" dirty="0"/>
              <a:t>1. </a:t>
            </a:r>
            <a:r>
              <a:rPr lang="en-US" b="1" dirty="0"/>
              <a:t>Invention of Iron</a:t>
            </a:r>
          </a:p>
          <a:p>
            <a:r>
              <a:rPr lang="en-US" dirty="0"/>
              <a:t>2. </a:t>
            </a:r>
            <a:r>
              <a:rPr lang="en-US" b="1" dirty="0"/>
              <a:t>Farming and Pastoral Nomadism </a:t>
            </a:r>
          </a:p>
          <a:p>
            <a:r>
              <a:rPr lang="en-US" dirty="0"/>
              <a:t>3. </a:t>
            </a:r>
            <a:r>
              <a:rPr lang="en-US" b="1" dirty="0"/>
              <a:t>Improved Crops</a:t>
            </a:r>
          </a:p>
          <a:p>
            <a:r>
              <a:rPr lang="en-US" dirty="0"/>
              <a:t>4. </a:t>
            </a:r>
            <a:r>
              <a:rPr lang="en-US" b="1" dirty="0"/>
              <a:t>Usage of horses and camels</a:t>
            </a:r>
          </a:p>
          <a:p>
            <a:r>
              <a:rPr lang="en-US" dirty="0"/>
              <a:t>5. </a:t>
            </a:r>
            <a:r>
              <a:rPr lang="en-US" b="1" dirty="0"/>
              <a:t>People living in denser populations boost immune systems. </a:t>
            </a:r>
            <a:endParaRPr lang="en-US" dirty="0"/>
          </a:p>
        </p:txBody>
      </p:sp>
      <p:sp>
        <p:nvSpPr>
          <p:cNvPr id="4" name="Title 3"/>
          <p:cNvSpPr>
            <a:spLocks noGrp="1"/>
          </p:cNvSpPr>
          <p:nvPr>
            <p:ph type="title"/>
          </p:nvPr>
        </p:nvSpPr>
        <p:spPr/>
        <p:txBody>
          <a:bodyPr/>
          <a:lstStyle/>
          <a:p>
            <a:r>
              <a:rPr lang="en-US" dirty="0"/>
              <a:t>Population growth </a:t>
            </a:r>
          </a:p>
        </p:txBody>
      </p:sp>
      <p:pic>
        <p:nvPicPr>
          <p:cNvPr id="5" name="Picture 8"/>
          <p:cNvPicPr>
            <a:picLocks noGrp="1" noChangeAspect="1" noChangeArrowheads="1"/>
          </p:cNvPicPr>
          <p:nvPr>
            <p:ph sz="half" idx="2"/>
          </p:nvPr>
        </p:nvPicPr>
        <p:blipFill>
          <a:blip r:embed="rId2" cstate="print"/>
          <a:srcRect/>
          <a:stretch>
            <a:fillRect/>
          </a:stretch>
        </p:blipFill>
        <p:spPr bwMode="auto">
          <a:xfrm>
            <a:off x="6469063" y="2209800"/>
            <a:ext cx="4295775" cy="3429000"/>
          </a:xfrm>
          <a:prstGeom prst="rect">
            <a:avLst/>
          </a:prstGeom>
          <a:noFill/>
        </p:spPr>
      </p:pic>
    </p:spTree>
    <p:extLst>
      <p:ext uri="{BB962C8B-B14F-4D97-AF65-F5344CB8AC3E}">
        <p14:creationId xmlns:p14="http://schemas.microsoft.com/office/powerpoint/2010/main" val="292508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pPr marL="1379538" lvl="0" indent="-1379538" eaLnBrk="0" fontAlgn="base" hangingPunct="0">
              <a:lnSpc>
                <a:spcPct val="100000"/>
              </a:lnSpc>
              <a:spcBef>
                <a:spcPct val="0"/>
              </a:spcBef>
              <a:spcAft>
                <a:spcPct val="0"/>
              </a:spcAft>
              <a:buClrTx/>
              <a:buSzTx/>
              <a:buNone/>
            </a:pPr>
            <a:r>
              <a:rPr lang="en-US" sz="1500" b="1" dirty="0">
                <a:solidFill>
                  <a:srgbClr val="995C0C"/>
                </a:solidFill>
                <a:effectLst>
                  <a:outerShdw blurRad="38100" dist="38100" dir="2700000" algn="tl">
                    <a:srgbClr val="C0C0C0"/>
                  </a:outerShdw>
                </a:effectLst>
                <a:latin typeface="Arial" charset="0"/>
              </a:rPr>
              <a:t>Writing</a:t>
            </a:r>
            <a:r>
              <a:rPr lang="en-US" sz="1500" dirty="0">
                <a:solidFill>
                  <a:srgbClr val="995C0C"/>
                </a:solidFill>
                <a:effectLst>
                  <a:outerShdw blurRad="38100" dist="38100" dir="2700000" algn="tl">
                    <a:srgbClr val="C0C0C0"/>
                  </a:outerShdw>
                </a:effectLst>
                <a:latin typeface="Arial" charset="0"/>
              </a:rPr>
              <a:t>	With the appearance of alphabetic writing systems in Afroeurasia, people could communicate faster and easier than ever before.</a:t>
            </a:r>
          </a:p>
          <a:p>
            <a:pPr marL="1379538" lvl="0" indent="-1379538" fontAlgn="base">
              <a:lnSpc>
                <a:spcPct val="100000"/>
              </a:lnSpc>
              <a:spcBef>
                <a:spcPct val="0"/>
              </a:spcBef>
              <a:spcAft>
                <a:spcPct val="0"/>
              </a:spcAft>
              <a:buClrTx/>
              <a:buSzTx/>
              <a:buNone/>
            </a:pPr>
            <a:endParaRPr lang="en-US" sz="1500" b="1" dirty="0">
              <a:solidFill>
                <a:srgbClr val="995C0C"/>
              </a:solidFill>
              <a:effectLst>
                <a:outerShdw blurRad="38100" dist="38100" dir="2700000" algn="tl">
                  <a:srgbClr val="C0C0C0"/>
                </a:outerShdw>
              </a:effectLst>
              <a:latin typeface="Arial" charset="0"/>
            </a:endParaRPr>
          </a:p>
          <a:p>
            <a:pPr marL="1379538" lvl="0" indent="-1379538" fontAlgn="base">
              <a:lnSpc>
                <a:spcPct val="100000"/>
              </a:lnSpc>
              <a:spcBef>
                <a:spcPct val="0"/>
              </a:spcBef>
              <a:spcAft>
                <a:spcPct val="0"/>
              </a:spcAft>
              <a:buClrTx/>
              <a:buSzTx/>
              <a:buNone/>
            </a:pPr>
            <a:r>
              <a:rPr lang="en-US" sz="1500" b="1" dirty="0">
                <a:solidFill>
                  <a:srgbClr val="995C0C"/>
                </a:solidFill>
                <a:effectLst>
                  <a:outerShdw blurRad="38100" dist="38100" dir="2700000" algn="tl">
                    <a:srgbClr val="C0C0C0"/>
                  </a:outerShdw>
                </a:effectLst>
                <a:latin typeface="Arial" charset="0"/>
              </a:rPr>
              <a:t>Religions</a:t>
            </a:r>
            <a:r>
              <a:rPr lang="en-US" sz="1500" dirty="0">
                <a:solidFill>
                  <a:srgbClr val="995C0C"/>
                </a:solidFill>
                <a:effectLst>
                  <a:outerShdw blurRad="38100" dist="38100" dir="2700000" algn="tl">
                    <a:srgbClr val="C0C0C0"/>
                  </a:outerShdw>
                </a:effectLst>
                <a:latin typeface="Arial" charset="0"/>
              </a:rPr>
              <a:t>	The appearance of  world religions— Hinduism, Judaism, Buddhism, and Christianity—stimulated cultural interchange across political and cultural boundaries.</a:t>
            </a:r>
          </a:p>
          <a:p>
            <a:endParaRPr lang="en-US" dirty="0"/>
          </a:p>
        </p:txBody>
      </p:sp>
      <p:sp>
        <p:nvSpPr>
          <p:cNvPr id="3" name="Content Placeholder 2"/>
          <p:cNvSpPr>
            <a:spLocks noGrp="1"/>
          </p:cNvSpPr>
          <p:nvPr>
            <p:ph sz="half" idx="1"/>
          </p:nvPr>
        </p:nvSpPr>
        <p:spPr/>
        <p:txBody>
          <a:bodyPr>
            <a:normAutofit/>
          </a:bodyPr>
          <a:lstStyle/>
          <a:p>
            <a:pPr marL="1379538" lvl="0" indent="-1379538" eaLnBrk="0" fontAlgn="base" hangingPunct="0">
              <a:lnSpc>
                <a:spcPct val="100000"/>
              </a:lnSpc>
              <a:spcBef>
                <a:spcPct val="0"/>
              </a:spcBef>
              <a:spcAft>
                <a:spcPct val="0"/>
              </a:spcAft>
              <a:buClrTx/>
              <a:buSzTx/>
              <a:buNone/>
            </a:pPr>
            <a:r>
              <a:rPr lang="en-US" sz="1800" b="1" dirty="0">
                <a:solidFill>
                  <a:srgbClr val="995C0C"/>
                </a:solidFill>
                <a:effectLst>
                  <a:outerShdw blurRad="38100" dist="38100" dir="2700000" algn="tl">
                    <a:srgbClr val="C0C0C0"/>
                  </a:outerShdw>
                </a:effectLst>
                <a:latin typeface="Arial" charset="0"/>
              </a:rPr>
              <a:t>Routes</a:t>
            </a:r>
            <a:r>
              <a:rPr lang="en-US" sz="1800" dirty="0">
                <a:solidFill>
                  <a:srgbClr val="995C0C"/>
                </a:solidFill>
                <a:effectLst>
                  <a:outerShdw blurRad="38100" dist="38100" dir="2700000" algn="tl">
                    <a:srgbClr val="C0C0C0"/>
                  </a:outerShdw>
                </a:effectLst>
                <a:latin typeface="Arial" charset="0"/>
              </a:rPr>
              <a:t>	Around 300 BCE to 300 CE, merchants, shippers, sea captains, and empire-builders extended and strengthened trade routes across Afroeurasia and the Americas.</a:t>
            </a:r>
          </a:p>
          <a:p>
            <a:pPr marL="1379538" lvl="0" indent="-1379538" eaLnBrk="0" fontAlgn="base" hangingPunct="0">
              <a:lnSpc>
                <a:spcPct val="100000"/>
              </a:lnSpc>
              <a:spcBef>
                <a:spcPct val="0"/>
              </a:spcBef>
              <a:spcAft>
                <a:spcPct val="0"/>
              </a:spcAft>
              <a:buClrTx/>
              <a:buSzTx/>
              <a:buNone/>
            </a:pPr>
            <a:endParaRPr lang="en-US" sz="1800" b="1" dirty="0">
              <a:solidFill>
                <a:srgbClr val="995C0C"/>
              </a:solidFill>
              <a:effectLst>
                <a:outerShdw blurRad="38100" dist="38100" dir="2700000" algn="tl">
                  <a:srgbClr val="C0C0C0"/>
                </a:outerShdw>
              </a:effectLst>
              <a:latin typeface="Arial" charset="0"/>
            </a:endParaRPr>
          </a:p>
          <a:p>
            <a:pPr marL="1379538" lvl="0" indent="-1379538" eaLnBrk="0" fontAlgn="base" hangingPunct="0">
              <a:lnSpc>
                <a:spcPct val="100000"/>
              </a:lnSpc>
              <a:spcBef>
                <a:spcPct val="0"/>
              </a:spcBef>
              <a:spcAft>
                <a:spcPct val="0"/>
              </a:spcAft>
              <a:buClrTx/>
              <a:buSzTx/>
              <a:buNone/>
            </a:pPr>
            <a:r>
              <a:rPr lang="en-US" sz="1800" b="1" dirty="0">
                <a:solidFill>
                  <a:srgbClr val="995C0C"/>
                </a:solidFill>
                <a:effectLst>
                  <a:outerShdw blurRad="38100" dist="38100" dir="2700000" algn="tl">
                    <a:srgbClr val="C0C0C0"/>
                  </a:outerShdw>
                </a:effectLst>
                <a:latin typeface="Arial" charset="0"/>
              </a:rPr>
              <a:t>Empires</a:t>
            </a:r>
            <a:r>
              <a:rPr lang="en-US" sz="1800" dirty="0">
                <a:solidFill>
                  <a:srgbClr val="995C0C"/>
                </a:solidFill>
                <a:effectLst>
                  <a:outerShdw blurRad="38100" dist="38100" dir="2700000" algn="tl">
                    <a:srgbClr val="C0C0C0"/>
                  </a:outerShdw>
                </a:effectLst>
                <a:latin typeface="Arial" charset="0"/>
              </a:rPr>
              <a:t>	Empires required networks of military and political communication. These networks encouraged interaction of many kinds over long distances.</a:t>
            </a:r>
          </a:p>
          <a:p>
            <a:pPr marL="1379538" lvl="0" indent="-1379538" eaLnBrk="0" fontAlgn="base" hangingPunct="0">
              <a:lnSpc>
                <a:spcPct val="100000"/>
              </a:lnSpc>
              <a:spcBef>
                <a:spcPct val="0"/>
              </a:spcBef>
              <a:spcAft>
                <a:spcPct val="0"/>
              </a:spcAft>
              <a:buClrTx/>
              <a:buSzTx/>
              <a:buNone/>
            </a:pPr>
            <a:endParaRPr lang="en-US" sz="1800" b="1" dirty="0">
              <a:solidFill>
                <a:srgbClr val="995C0C"/>
              </a:solidFill>
              <a:effectLst>
                <a:outerShdw blurRad="38100" dist="38100" dir="2700000" algn="tl">
                  <a:srgbClr val="C0C0C0"/>
                </a:outerShdw>
              </a:effectLst>
              <a:latin typeface="Arial" charset="0"/>
            </a:endParaRPr>
          </a:p>
          <a:p>
            <a:endParaRPr lang="en-US" dirty="0"/>
          </a:p>
        </p:txBody>
      </p:sp>
      <p:sp>
        <p:nvSpPr>
          <p:cNvPr id="4" name="Title 3"/>
          <p:cNvSpPr>
            <a:spLocks noGrp="1"/>
          </p:cNvSpPr>
          <p:nvPr>
            <p:ph type="title"/>
          </p:nvPr>
        </p:nvSpPr>
        <p:spPr/>
        <p:txBody>
          <a:bodyPr/>
          <a:lstStyle/>
          <a:p>
            <a:r>
              <a:rPr lang="en-US" dirty="0"/>
              <a:t>Expanding networks of exchange</a:t>
            </a:r>
          </a:p>
        </p:txBody>
      </p:sp>
    </p:spTree>
    <p:extLst>
      <p:ext uri="{BB962C8B-B14F-4D97-AF65-F5344CB8AC3E}">
        <p14:creationId xmlns:p14="http://schemas.microsoft.com/office/powerpoint/2010/main" val="400751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905000"/>
            <a:ext cx="4419600" cy="3124200"/>
          </a:xfrm>
        </p:spPr>
      </p:pic>
      <p:sp>
        <p:nvSpPr>
          <p:cNvPr id="3" name="Content Placeholder 2"/>
          <p:cNvSpPr>
            <a:spLocks noGrp="1"/>
          </p:cNvSpPr>
          <p:nvPr>
            <p:ph sz="half" idx="1"/>
          </p:nvPr>
        </p:nvSpPr>
        <p:spPr/>
        <p:txBody>
          <a:bodyPr/>
          <a:lstStyle/>
          <a:p>
            <a:r>
              <a:rPr lang="en-US" dirty="0"/>
              <a:t>Are producers of food, and the size of their tribal or ethnic units increases accordingly. These groups raise livestock, and they move about within their established territory to find good pastures for their animals.</a:t>
            </a:r>
          </a:p>
        </p:txBody>
      </p:sp>
      <p:sp>
        <p:nvSpPr>
          <p:cNvPr id="4" name="Title 3"/>
          <p:cNvSpPr>
            <a:spLocks noGrp="1"/>
          </p:cNvSpPr>
          <p:nvPr>
            <p:ph type="title"/>
          </p:nvPr>
        </p:nvSpPr>
        <p:spPr/>
        <p:txBody>
          <a:bodyPr/>
          <a:lstStyle/>
          <a:p>
            <a:r>
              <a:rPr lang="en-US" dirty="0"/>
              <a:t>Pastoral nomadism</a:t>
            </a:r>
          </a:p>
        </p:txBody>
      </p:sp>
    </p:spTree>
    <p:extLst>
      <p:ext uri="{BB962C8B-B14F-4D97-AF65-F5344CB8AC3E}">
        <p14:creationId xmlns:p14="http://schemas.microsoft.com/office/powerpoint/2010/main" val="185911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2012" y="2286000"/>
            <a:ext cx="4724399" cy="3352800"/>
          </a:xfrm>
        </p:spPr>
      </p:pic>
      <p:sp>
        <p:nvSpPr>
          <p:cNvPr id="3" name="Content Placeholder 2"/>
          <p:cNvSpPr>
            <a:spLocks noGrp="1"/>
          </p:cNvSpPr>
          <p:nvPr>
            <p:ph sz="half" idx="1"/>
          </p:nvPr>
        </p:nvSpPr>
        <p:spPr/>
        <p:txBody>
          <a:bodyPr/>
          <a:lstStyle/>
          <a:p>
            <a:r>
              <a:rPr lang="en-US" dirty="0"/>
              <a:t>Human beings build our body of knowledge over time.</a:t>
            </a:r>
          </a:p>
          <a:p>
            <a:r>
              <a:rPr lang="en-US" dirty="0"/>
              <a:t>Those from the past have contributed inventions, innovations, and ideas that are still very much with us today. </a:t>
            </a:r>
          </a:p>
          <a:p>
            <a:r>
              <a:rPr lang="en-US" dirty="0"/>
              <a:t>This is one of the main reasons history is studied. </a:t>
            </a:r>
          </a:p>
        </p:txBody>
      </p:sp>
      <p:sp>
        <p:nvSpPr>
          <p:cNvPr id="4" name="Title 3"/>
          <p:cNvSpPr>
            <a:spLocks noGrp="1"/>
          </p:cNvSpPr>
          <p:nvPr>
            <p:ph type="title"/>
          </p:nvPr>
        </p:nvSpPr>
        <p:spPr/>
        <p:txBody>
          <a:bodyPr/>
          <a:lstStyle/>
          <a:p>
            <a:r>
              <a:rPr lang="en-US" dirty="0"/>
              <a:t>Collective learning</a:t>
            </a:r>
          </a:p>
        </p:txBody>
      </p:sp>
    </p:spTree>
    <p:extLst>
      <p:ext uri="{BB962C8B-B14F-4D97-AF65-F5344CB8AC3E}">
        <p14:creationId xmlns:p14="http://schemas.microsoft.com/office/powerpoint/2010/main" val="50332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2" y="2514600"/>
            <a:ext cx="4953000" cy="2438399"/>
          </a:xfrm>
        </p:spPr>
      </p:pic>
      <p:sp>
        <p:nvSpPr>
          <p:cNvPr id="3" name="Content Placeholder 2"/>
          <p:cNvSpPr>
            <a:spLocks noGrp="1"/>
          </p:cNvSpPr>
          <p:nvPr>
            <p:ph sz="half" idx="1"/>
          </p:nvPr>
        </p:nvSpPr>
        <p:spPr/>
        <p:txBody>
          <a:bodyPr/>
          <a:lstStyle/>
          <a:p>
            <a:r>
              <a:rPr lang="en-US" dirty="0"/>
              <a:t>The </a:t>
            </a:r>
            <a:r>
              <a:rPr lang="en-US" b="1" dirty="0"/>
              <a:t>Silk Road</a:t>
            </a:r>
            <a:r>
              <a:rPr lang="en-US" dirty="0"/>
              <a:t> was a network of trade routes, formally established during the Han Dynasty of China, which linked the regions of the ancient world in commerce.</a:t>
            </a:r>
          </a:p>
          <a:p>
            <a:r>
              <a:rPr lang="en-US" dirty="0"/>
              <a:t>This was the catalyst for the world to increase it’s interactions. </a:t>
            </a:r>
          </a:p>
        </p:txBody>
      </p:sp>
      <p:sp>
        <p:nvSpPr>
          <p:cNvPr id="4" name="Title 3"/>
          <p:cNvSpPr>
            <a:spLocks noGrp="1"/>
          </p:cNvSpPr>
          <p:nvPr>
            <p:ph type="title"/>
          </p:nvPr>
        </p:nvSpPr>
        <p:spPr/>
        <p:txBody>
          <a:bodyPr/>
          <a:lstStyle/>
          <a:p>
            <a:r>
              <a:rPr lang="en-US" dirty="0"/>
              <a:t>Silk road </a:t>
            </a:r>
          </a:p>
        </p:txBody>
      </p:sp>
    </p:spTree>
    <p:extLst>
      <p:ext uri="{BB962C8B-B14F-4D97-AF65-F5344CB8AC3E}">
        <p14:creationId xmlns:p14="http://schemas.microsoft.com/office/powerpoint/2010/main" val="70077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This was the route that connected Africa. Many commodities passed along these, the most important being salt and gold.</a:t>
            </a:r>
          </a:p>
          <a:p>
            <a:r>
              <a:rPr lang="en-US" dirty="0"/>
              <a:t>This was to Africa what the Silk Road was to Afroeurasia </a:t>
            </a:r>
          </a:p>
          <a:p>
            <a:r>
              <a:rPr lang="en-US" dirty="0"/>
              <a:t>This interconnectedness boosted immune systems along with economies. </a:t>
            </a:r>
          </a:p>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74812" y="2438400"/>
            <a:ext cx="3372142" cy="2571750"/>
          </a:xfrm>
        </p:spPr>
      </p:pic>
      <p:sp>
        <p:nvSpPr>
          <p:cNvPr id="4" name="Title 3"/>
          <p:cNvSpPr>
            <a:spLocks noGrp="1"/>
          </p:cNvSpPr>
          <p:nvPr>
            <p:ph type="title"/>
          </p:nvPr>
        </p:nvSpPr>
        <p:spPr/>
        <p:txBody>
          <a:bodyPr/>
          <a:lstStyle/>
          <a:p>
            <a:r>
              <a:rPr lang="en-US" dirty="0"/>
              <a:t>Trans-Saharan trade route </a:t>
            </a:r>
          </a:p>
        </p:txBody>
      </p:sp>
    </p:spTree>
    <p:extLst>
      <p:ext uri="{BB962C8B-B14F-4D97-AF65-F5344CB8AC3E}">
        <p14:creationId xmlns:p14="http://schemas.microsoft.com/office/powerpoint/2010/main" val="81557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2209800"/>
            <a:ext cx="4114800" cy="3352800"/>
          </a:xfrm>
        </p:spPr>
      </p:pic>
      <p:sp>
        <p:nvSpPr>
          <p:cNvPr id="3" name="Content Placeholder 2"/>
          <p:cNvSpPr>
            <a:spLocks noGrp="1"/>
          </p:cNvSpPr>
          <p:nvPr>
            <p:ph sz="half" idx="1"/>
          </p:nvPr>
        </p:nvSpPr>
        <p:spPr/>
        <p:txBody>
          <a:bodyPr>
            <a:normAutofit lnSpcReduction="10000"/>
          </a:bodyPr>
          <a:lstStyle/>
          <a:p>
            <a:r>
              <a:rPr lang="en-US" dirty="0"/>
              <a:t>This is the lineage that began in Greece. </a:t>
            </a:r>
          </a:p>
          <a:p>
            <a:r>
              <a:rPr lang="en-US" dirty="0"/>
              <a:t>This Greek heritage was passed to the Romans….</a:t>
            </a:r>
          </a:p>
          <a:p>
            <a:r>
              <a:rPr lang="en-US" dirty="0"/>
              <a:t>Which was passed to the Byzantines…..</a:t>
            </a:r>
          </a:p>
          <a:p>
            <a:r>
              <a:rPr lang="en-US" dirty="0"/>
              <a:t>Which was passed to Europe….</a:t>
            </a:r>
          </a:p>
          <a:p>
            <a:r>
              <a:rPr lang="en-US" dirty="0"/>
              <a:t>Which was passed to the United States. We ultimately have Greek roots. </a:t>
            </a:r>
          </a:p>
        </p:txBody>
      </p:sp>
      <p:sp>
        <p:nvSpPr>
          <p:cNvPr id="4" name="Title 3"/>
          <p:cNvSpPr>
            <a:spLocks noGrp="1"/>
          </p:cNvSpPr>
          <p:nvPr>
            <p:ph type="title"/>
          </p:nvPr>
        </p:nvSpPr>
        <p:spPr>
          <a:xfrm>
            <a:off x="1239186" y="228600"/>
            <a:ext cx="9753600" cy="1325562"/>
          </a:xfrm>
        </p:spPr>
        <p:txBody>
          <a:bodyPr/>
          <a:lstStyle/>
          <a:p>
            <a:r>
              <a:rPr lang="en-US" dirty="0"/>
              <a:t>Western civilization </a:t>
            </a:r>
          </a:p>
        </p:txBody>
      </p:sp>
    </p:spTree>
    <p:extLst>
      <p:ext uri="{BB962C8B-B14F-4D97-AF65-F5344CB8AC3E}">
        <p14:creationId xmlns:p14="http://schemas.microsoft.com/office/powerpoint/2010/main" val="183654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This is the portion of the world that follows Buddhism, Hinduism, Taoism, Confucianism and Shinto. </a:t>
            </a:r>
          </a:p>
          <a:p>
            <a:r>
              <a:rPr lang="en-US" dirty="0"/>
              <a:t>They have high population centers and cultural similarities compared to the western world.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2411" y="2438400"/>
            <a:ext cx="3734873" cy="2209800"/>
          </a:xfrm>
        </p:spPr>
      </p:pic>
      <p:sp>
        <p:nvSpPr>
          <p:cNvPr id="4" name="Title 3"/>
          <p:cNvSpPr>
            <a:spLocks noGrp="1"/>
          </p:cNvSpPr>
          <p:nvPr>
            <p:ph type="title"/>
          </p:nvPr>
        </p:nvSpPr>
        <p:spPr/>
        <p:txBody>
          <a:bodyPr/>
          <a:lstStyle/>
          <a:p>
            <a:r>
              <a:rPr lang="en-US" dirty="0"/>
              <a:t>EASTERN CIVILIZATIONS </a:t>
            </a:r>
          </a:p>
        </p:txBody>
      </p:sp>
    </p:spTree>
    <p:extLst>
      <p:ext uri="{BB962C8B-B14F-4D97-AF65-F5344CB8AC3E}">
        <p14:creationId xmlns:p14="http://schemas.microsoft.com/office/powerpoint/2010/main" val="223248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56412" y="1828800"/>
            <a:ext cx="3162486" cy="4343400"/>
          </a:xfrm>
        </p:spPr>
      </p:pic>
      <p:sp>
        <p:nvSpPr>
          <p:cNvPr id="3" name="Content Placeholder 2"/>
          <p:cNvSpPr>
            <a:spLocks noGrp="1"/>
          </p:cNvSpPr>
          <p:nvPr>
            <p:ph sz="half" idx="1"/>
          </p:nvPr>
        </p:nvSpPr>
        <p:spPr/>
        <p:txBody>
          <a:bodyPr/>
          <a:lstStyle/>
          <a:p>
            <a:r>
              <a:rPr lang="en-US" dirty="0"/>
              <a:t>This is the area of the world under the rule of Islam , literally, "the home of Islam" or "the home of submission.“</a:t>
            </a:r>
          </a:p>
          <a:p>
            <a:r>
              <a:rPr lang="en-US" dirty="0"/>
              <a:t>This concept was the impetus for the spread of Islam beginning in the 7</a:t>
            </a:r>
            <a:r>
              <a:rPr lang="en-US" baseline="30000" dirty="0"/>
              <a:t>th</a:t>
            </a:r>
            <a:r>
              <a:rPr lang="en-US" dirty="0"/>
              <a:t> century. </a:t>
            </a:r>
          </a:p>
        </p:txBody>
      </p:sp>
      <p:sp>
        <p:nvSpPr>
          <p:cNvPr id="4" name="Title 3"/>
          <p:cNvSpPr>
            <a:spLocks noGrp="1"/>
          </p:cNvSpPr>
          <p:nvPr>
            <p:ph type="title"/>
          </p:nvPr>
        </p:nvSpPr>
        <p:spPr/>
        <p:txBody>
          <a:bodyPr/>
          <a:lstStyle/>
          <a:p>
            <a:r>
              <a:rPr lang="en-US" dirty="0"/>
              <a:t>Dar al-islam </a:t>
            </a:r>
          </a:p>
        </p:txBody>
      </p:sp>
    </p:spTree>
    <p:extLst>
      <p:ext uri="{BB962C8B-B14F-4D97-AF65-F5344CB8AC3E}">
        <p14:creationId xmlns:p14="http://schemas.microsoft.com/office/powerpoint/2010/main" val="376142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b="1" dirty="0">
                <a:solidFill>
                  <a:srgbClr val="222222"/>
                </a:solidFill>
                <a:latin typeface="arial" panose="020B0604020202020204" pitchFamily="34" charset="0"/>
              </a:rPr>
              <a:t>Dynastic cycle</a:t>
            </a:r>
            <a:r>
              <a:rPr lang="en-US" dirty="0">
                <a:solidFill>
                  <a:srgbClr val="222222"/>
                </a:solidFill>
                <a:latin typeface="arial" panose="020B0604020202020204" pitchFamily="34" charset="0"/>
              </a:rPr>
              <a:t> is an important political theory in Chinese history. According to this theory, every dynasty goes through a culture </a:t>
            </a:r>
            <a:r>
              <a:rPr lang="en-US" b="1" dirty="0">
                <a:solidFill>
                  <a:srgbClr val="222222"/>
                </a:solidFill>
                <a:latin typeface="arial" panose="020B0604020202020204" pitchFamily="34" charset="0"/>
              </a:rPr>
              <a:t>cycle</a:t>
            </a:r>
            <a:r>
              <a:rPr lang="en-US" dirty="0">
                <a:solidFill>
                  <a:srgbClr val="222222"/>
                </a:solidFill>
                <a:latin typeface="arial" panose="020B0604020202020204" pitchFamily="34" charset="0"/>
              </a:rPr>
              <a:t>. A new ruler unites China, founds a new </a:t>
            </a:r>
            <a:r>
              <a:rPr lang="en-US" b="1" dirty="0">
                <a:solidFill>
                  <a:srgbClr val="222222"/>
                </a:solidFill>
                <a:latin typeface="arial" panose="020B0604020202020204" pitchFamily="34" charset="0"/>
              </a:rPr>
              <a:t>dynasty</a:t>
            </a:r>
            <a:r>
              <a:rPr lang="en-US" dirty="0">
                <a:solidFill>
                  <a:srgbClr val="222222"/>
                </a:solidFill>
                <a:latin typeface="arial" panose="020B0604020202020204" pitchFamily="34" charset="0"/>
              </a:rPr>
              <a:t>, and gains the Mandate of Heaven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4" y="2438400"/>
            <a:ext cx="3505198" cy="2625515"/>
          </a:xfrm>
        </p:spPr>
      </p:pic>
      <p:sp>
        <p:nvSpPr>
          <p:cNvPr id="4" name="Title 3"/>
          <p:cNvSpPr>
            <a:spLocks noGrp="1"/>
          </p:cNvSpPr>
          <p:nvPr>
            <p:ph type="title"/>
          </p:nvPr>
        </p:nvSpPr>
        <p:spPr/>
        <p:txBody>
          <a:bodyPr/>
          <a:lstStyle/>
          <a:p>
            <a:r>
              <a:rPr lang="en-US" dirty="0"/>
              <a:t>Dynastic cycle </a:t>
            </a:r>
          </a:p>
        </p:txBody>
      </p:sp>
    </p:spTree>
    <p:extLst>
      <p:ext uri="{BB962C8B-B14F-4D97-AF65-F5344CB8AC3E}">
        <p14:creationId xmlns:p14="http://schemas.microsoft.com/office/powerpoint/2010/main" val="378773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0612" y="2362200"/>
            <a:ext cx="4419600" cy="3505200"/>
          </a:xfrm>
        </p:spPr>
      </p:pic>
      <p:sp>
        <p:nvSpPr>
          <p:cNvPr id="2" name="Content Placeholder 1"/>
          <p:cNvSpPr>
            <a:spLocks noGrp="1"/>
          </p:cNvSpPr>
          <p:nvPr>
            <p:ph sz="half" idx="1"/>
          </p:nvPr>
        </p:nvSpPr>
        <p:spPr/>
        <p:txBody>
          <a:bodyPr>
            <a:normAutofit/>
          </a:bodyPr>
          <a:lstStyle/>
          <a:p>
            <a:r>
              <a:rPr lang="en-US" dirty="0"/>
              <a:t>Amount of detail you bring to a historical event</a:t>
            </a:r>
          </a:p>
          <a:p>
            <a:r>
              <a:rPr lang="en-US" dirty="0"/>
              <a:t>Changing your levels of history from personal, local, national, world</a:t>
            </a:r>
          </a:p>
          <a:p>
            <a:r>
              <a:rPr lang="en-US" dirty="0"/>
              <a:t>Placing yourself in different timeframes. Projecting your self in the past and future</a:t>
            </a:r>
          </a:p>
        </p:txBody>
      </p:sp>
      <p:sp>
        <p:nvSpPr>
          <p:cNvPr id="3" name="Title 2"/>
          <p:cNvSpPr>
            <a:spLocks noGrp="1"/>
          </p:cNvSpPr>
          <p:nvPr>
            <p:ph type="title"/>
          </p:nvPr>
        </p:nvSpPr>
        <p:spPr/>
        <p:txBody>
          <a:bodyPr/>
          <a:lstStyle/>
          <a:p>
            <a:r>
              <a:rPr lang="en-US" dirty="0"/>
              <a:t>HISTORICAL SCALE</a:t>
            </a:r>
          </a:p>
        </p:txBody>
      </p:sp>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222222"/>
                </a:solidFill>
                <a:latin typeface="arial" panose="020B0604020202020204" pitchFamily="34" charset="0"/>
              </a:rPr>
              <a:t>The dominant social system in medieval Europe, in which the nobility held lands from the Crown in exchange for military service, and vassals were in turn tenants of the nobles, while the peasants were obliged to live on their lord's land and give him homage, labor, and a share of the produce, notionally in exchange for military protection.</a:t>
            </a:r>
          </a:p>
          <a:p>
            <a:endParaRPr lang="en-US" dirty="0"/>
          </a:p>
        </p:txBody>
      </p:sp>
      <p:sp>
        <p:nvSpPr>
          <p:cNvPr id="3" name="Title 2"/>
          <p:cNvSpPr>
            <a:spLocks noGrp="1"/>
          </p:cNvSpPr>
          <p:nvPr>
            <p:ph type="title"/>
          </p:nvPr>
        </p:nvSpPr>
        <p:spPr/>
        <p:txBody>
          <a:bodyPr/>
          <a:lstStyle/>
          <a:p>
            <a:r>
              <a:rPr lang="en-US" dirty="0"/>
              <a:t>Feudalism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612" y="3810000"/>
            <a:ext cx="4410073" cy="2861015"/>
          </a:xfrm>
          <a:prstGeom prst="rect">
            <a:avLst/>
          </a:prstGeom>
        </p:spPr>
      </p:pic>
    </p:spTree>
    <p:extLst>
      <p:ext uri="{BB962C8B-B14F-4D97-AF65-F5344CB8AC3E}">
        <p14:creationId xmlns:p14="http://schemas.microsoft.com/office/powerpoint/2010/main" val="172522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4012" y="2057400"/>
            <a:ext cx="3505200" cy="2103120"/>
          </a:xfrm>
        </p:spPr>
      </p:pic>
      <p:sp>
        <p:nvSpPr>
          <p:cNvPr id="3" name="Content Placeholder 2"/>
          <p:cNvSpPr>
            <a:spLocks noGrp="1"/>
          </p:cNvSpPr>
          <p:nvPr>
            <p:ph sz="half" idx="1"/>
          </p:nvPr>
        </p:nvSpPr>
        <p:spPr/>
        <p:txBody>
          <a:bodyPr/>
          <a:lstStyle/>
          <a:p>
            <a:r>
              <a:rPr lang="en-US" dirty="0"/>
              <a:t>These are serious diseases that kill large numbers of people throughout the world. </a:t>
            </a:r>
          </a:p>
          <a:p>
            <a:r>
              <a:rPr lang="en-US" dirty="0"/>
              <a:t>Although they are tragic, they have altered world history</a:t>
            </a:r>
          </a:p>
          <a:p>
            <a:r>
              <a:rPr lang="en-US" dirty="0"/>
              <a:t>i.e. Indigenous deaths through smallpox, European economy post-Bubonic Plague </a:t>
            </a:r>
          </a:p>
        </p:txBody>
      </p:sp>
      <p:sp>
        <p:nvSpPr>
          <p:cNvPr id="4" name="Title 3"/>
          <p:cNvSpPr>
            <a:spLocks noGrp="1"/>
          </p:cNvSpPr>
          <p:nvPr>
            <p:ph type="title"/>
          </p:nvPr>
        </p:nvSpPr>
        <p:spPr/>
        <p:txBody>
          <a:bodyPr/>
          <a:lstStyle/>
          <a:p>
            <a:r>
              <a:rPr lang="en-US" dirty="0"/>
              <a:t>Pandemics </a:t>
            </a:r>
          </a:p>
        </p:txBody>
      </p:sp>
    </p:spTree>
    <p:extLst>
      <p:ext uri="{BB962C8B-B14F-4D97-AF65-F5344CB8AC3E}">
        <p14:creationId xmlns:p14="http://schemas.microsoft.com/office/powerpoint/2010/main" val="170255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4412" y="1600200"/>
            <a:ext cx="4191000" cy="3429000"/>
          </a:xfrm>
        </p:spPr>
      </p:pic>
      <p:sp>
        <p:nvSpPr>
          <p:cNvPr id="3" name="Content Placeholder 2"/>
          <p:cNvSpPr>
            <a:spLocks noGrp="1"/>
          </p:cNvSpPr>
          <p:nvPr>
            <p:ph sz="half" idx="1"/>
          </p:nvPr>
        </p:nvSpPr>
        <p:spPr/>
        <p:txBody>
          <a:bodyPr/>
          <a:lstStyle/>
          <a:p>
            <a:r>
              <a:rPr lang="en-US" dirty="0"/>
              <a:t>In European history, the </a:t>
            </a:r>
            <a:r>
              <a:rPr lang="en-US" b="1" dirty="0"/>
              <a:t>Middle Ages</a:t>
            </a:r>
            <a:r>
              <a:rPr lang="en-US" dirty="0"/>
              <a:t> or </a:t>
            </a:r>
            <a:r>
              <a:rPr lang="en-US" b="1" dirty="0"/>
              <a:t>Medieval period</a:t>
            </a:r>
            <a:r>
              <a:rPr lang="en-US" dirty="0"/>
              <a:t> lasted from the 5th to the 15th century. It began with the collapse of the Western Roman Empire and merged into the Renaissance and the Age of Discovery.</a:t>
            </a:r>
          </a:p>
        </p:txBody>
      </p:sp>
      <p:sp>
        <p:nvSpPr>
          <p:cNvPr id="4" name="Title 3"/>
          <p:cNvSpPr>
            <a:spLocks noGrp="1"/>
          </p:cNvSpPr>
          <p:nvPr>
            <p:ph type="title"/>
          </p:nvPr>
        </p:nvSpPr>
        <p:spPr/>
        <p:txBody>
          <a:bodyPr/>
          <a:lstStyle/>
          <a:p>
            <a:r>
              <a:rPr lang="en-US" dirty="0"/>
              <a:t>Medieval times</a:t>
            </a:r>
          </a:p>
        </p:txBody>
      </p:sp>
    </p:spTree>
    <p:extLst>
      <p:ext uri="{BB962C8B-B14F-4D97-AF65-F5344CB8AC3E}">
        <p14:creationId xmlns:p14="http://schemas.microsoft.com/office/powerpoint/2010/main" val="322149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262479" y="990600"/>
            <a:ext cx="4708734" cy="5181600"/>
          </a:xfrm>
        </p:spPr>
        <p:txBody>
          <a:bodyPr>
            <a:normAutofit fontScale="77500" lnSpcReduction="20000"/>
          </a:bodyPr>
          <a:lstStyle/>
          <a:p>
            <a:r>
              <a:rPr lang="en-US" dirty="0"/>
              <a:t>1. Afro-Eurasia: Africa and the Eurasian landmass, including offshore islands like Britain and Japan</a:t>
            </a:r>
          </a:p>
          <a:p>
            <a:r>
              <a:rPr lang="en-US" dirty="0"/>
              <a:t>2. The Americas: North, Central, and South America, plus offshore islands like the Caribbean Islands</a:t>
            </a:r>
          </a:p>
          <a:p>
            <a:r>
              <a:rPr lang="en-US" dirty="0"/>
              <a:t>3. Australasia: Australia and the island of Papua New Guinea, plus neighboring islands in the Pacific Ocean</a:t>
            </a:r>
          </a:p>
          <a:p>
            <a:r>
              <a:rPr lang="en-US" dirty="0"/>
              <a:t>4. The Pacific: Island societies such as New Zealand, Micronesia, Melanesia, Hawaii</a:t>
            </a:r>
          </a:p>
          <a:p>
            <a:r>
              <a:rPr lang="en-US" dirty="0"/>
              <a:t>(Antarctica is not considered a world zone because until very recently no people lived there.)</a:t>
            </a:r>
          </a:p>
          <a:p>
            <a:pPr marL="45720" indent="0">
              <a:buNone/>
            </a:pPr>
            <a:br>
              <a:rPr lang="en-US"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4" y="2286001"/>
            <a:ext cx="4267198" cy="2514600"/>
          </a:xfrm>
        </p:spPr>
      </p:pic>
      <p:sp>
        <p:nvSpPr>
          <p:cNvPr id="4" name="Title 3"/>
          <p:cNvSpPr>
            <a:spLocks noGrp="1"/>
          </p:cNvSpPr>
          <p:nvPr>
            <p:ph type="title"/>
          </p:nvPr>
        </p:nvSpPr>
        <p:spPr/>
        <p:txBody>
          <a:bodyPr/>
          <a:lstStyle/>
          <a:p>
            <a:r>
              <a:rPr lang="en-US" dirty="0"/>
              <a:t>World zones </a:t>
            </a:r>
          </a:p>
        </p:txBody>
      </p:sp>
    </p:spTree>
    <p:extLst>
      <p:ext uri="{BB962C8B-B14F-4D97-AF65-F5344CB8AC3E}">
        <p14:creationId xmlns:p14="http://schemas.microsoft.com/office/powerpoint/2010/main" val="243128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413" y="2285999"/>
            <a:ext cx="4648200" cy="3352801"/>
          </a:xfrm>
        </p:spPr>
      </p:pic>
      <p:sp>
        <p:nvSpPr>
          <p:cNvPr id="5" name="Title 4"/>
          <p:cNvSpPr>
            <a:spLocks noGrp="1"/>
          </p:cNvSpPr>
          <p:nvPr>
            <p:ph type="title"/>
          </p:nvPr>
        </p:nvSpPr>
        <p:spPr>
          <a:xfrm>
            <a:off x="1446212" y="639856"/>
            <a:ext cx="9753600" cy="1325562"/>
          </a:xfrm>
        </p:spPr>
        <p:txBody>
          <a:bodyPr>
            <a:normAutofit fontScale="90000"/>
          </a:bodyPr>
          <a:lstStyle/>
          <a:p>
            <a:r>
              <a:rPr lang="en-US" dirty="0"/>
              <a:t>Unit iii terms: </a:t>
            </a:r>
            <a:r>
              <a:rPr lang="en-US" b="1" dirty="0"/>
              <a:t>Era 5- The Emergence of the First Global Age, 15th-18th Centuries </a:t>
            </a:r>
          </a:p>
        </p:txBody>
      </p:sp>
    </p:spTree>
    <p:extLst>
      <p:ext uri="{BB962C8B-B14F-4D97-AF65-F5344CB8AC3E}">
        <p14:creationId xmlns:p14="http://schemas.microsoft.com/office/powerpoint/2010/main" val="153684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Vast Global economic exchange that started with Columbus when he returned to Spain in 1493, bringing plants and animals that he found in the Americas.</a:t>
            </a:r>
          </a:p>
          <a:p>
            <a:pPr marL="109728" indent="0">
              <a:buNone/>
            </a:pPr>
            <a:endParaRPr lang="en-US" dirty="0">
              <a:latin typeface="+mj-lt"/>
            </a:endParaRPr>
          </a:p>
          <a:p>
            <a:r>
              <a:rPr lang="en-US" dirty="0">
                <a:latin typeface="+mj-lt"/>
              </a:rPr>
              <a:t>It caused a global population explosion and commercial revolution:</a:t>
            </a:r>
          </a:p>
          <a:p>
            <a:pPr marL="109728" indent="0">
              <a:buNone/>
            </a:pPr>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Columbian Exchange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012" y="4114800"/>
            <a:ext cx="5181600" cy="2514600"/>
          </a:xfrm>
          <a:prstGeom prst="rect">
            <a:avLst/>
          </a:prstGeom>
        </p:spPr>
      </p:pic>
    </p:spTree>
    <p:extLst>
      <p:ext uri="{BB962C8B-B14F-4D97-AF65-F5344CB8AC3E}">
        <p14:creationId xmlns:p14="http://schemas.microsoft.com/office/powerpoint/2010/main" val="210696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en-US" dirty="0">
                <a:latin typeface="+mj-lt"/>
              </a:rPr>
              <a:t>This occurred when Europeans arrived in the Americas. Up to 95% of indigenous people died due to European’s guns, germs (smallpox), and greed. </a:t>
            </a:r>
          </a:p>
          <a:p>
            <a:pPr marL="109728" indent="0" algn="ctr">
              <a:buNone/>
            </a:pPr>
            <a:endParaRPr lang="en-US" dirty="0">
              <a:latin typeface="+mj-lt"/>
            </a:endParaRPr>
          </a:p>
        </p:txBody>
      </p:sp>
      <p:sp>
        <p:nvSpPr>
          <p:cNvPr id="3" name="Title 2"/>
          <p:cNvSpPr>
            <a:spLocks noGrp="1"/>
          </p:cNvSpPr>
          <p:nvPr>
            <p:ph type="title"/>
          </p:nvPr>
        </p:nvSpPr>
        <p:spPr/>
        <p:txBody>
          <a:bodyPr/>
          <a:lstStyle/>
          <a:p>
            <a:r>
              <a:rPr lang="en-US" dirty="0"/>
              <a:t>Great Dying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12" y="3200400"/>
            <a:ext cx="373380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12" y="3206262"/>
            <a:ext cx="3429000" cy="2579077"/>
          </a:xfrm>
          <a:prstGeom prst="rect">
            <a:avLst/>
          </a:prstGeom>
        </p:spPr>
      </p:pic>
    </p:spTree>
    <p:extLst>
      <p:ext uri="{BB962C8B-B14F-4D97-AF65-F5344CB8AC3E}">
        <p14:creationId xmlns:p14="http://schemas.microsoft.com/office/powerpoint/2010/main" val="20444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Mutual dependence at a global level. In other words, one country depends on another country for something and that country may depend on another country, which eventually creates global interdependence</a:t>
            </a:r>
            <a:r>
              <a:rPr lang="en-US" dirty="0">
                <a:latin typeface="Perpetua" panose="02020502060401020303" pitchFamily="18" charset="0"/>
              </a:rPr>
              <a:t>.</a:t>
            </a:r>
          </a:p>
          <a:p>
            <a:endParaRPr lang="en-US" dirty="0">
              <a:latin typeface="Perpetua" panose="02020502060401020303" pitchFamily="18" charset="0"/>
            </a:endParaRPr>
          </a:p>
          <a:p>
            <a:endParaRPr lang="en-US" dirty="0">
              <a:latin typeface="Perpetua" panose="02020502060401020303" pitchFamily="18" charset="0"/>
            </a:endParaRPr>
          </a:p>
          <a:p>
            <a:pPr marL="109728" indent="0">
              <a:buNone/>
            </a:pPr>
            <a:endParaRPr lang="en-US" dirty="0"/>
          </a:p>
        </p:txBody>
      </p:sp>
      <p:sp>
        <p:nvSpPr>
          <p:cNvPr id="3" name="Title 2"/>
          <p:cNvSpPr>
            <a:spLocks noGrp="1"/>
          </p:cNvSpPr>
          <p:nvPr>
            <p:ph type="title"/>
          </p:nvPr>
        </p:nvSpPr>
        <p:spPr/>
        <p:txBody>
          <a:bodyPr/>
          <a:lstStyle/>
          <a:p>
            <a:r>
              <a:rPr lang="en-US" dirty="0"/>
              <a:t>Global Interdependence</a:t>
            </a:r>
          </a:p>
        </p:txBody>
      </p:sp>
      <p:pic>
        <p:nvPicPr>
          <p:cNvPr id="6" name="Picture 5"/>
          <p:cNvPicPr>
            <a:picLocks noChangeAspect="1"/>
          </p:cNvPicPr>
          <p:nvPr/>
        </p:nvPicPr>
        <p:blipFill>
          <a:blip r:embed="rId2"/>
          <a:stretch>
            <a:fillRect/>
          </a:stretch>
        </p:blipFill>
        <p:spPr>
          <a:xfrm>
            <a:off x="5180014" y="3276602"/>
            <a:ext cx="3839308" cy="27432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4" y="3308686"/>
            <a:ext cx="3962400" cy="2590800"/>
          </a:xfrm>
          <a:prstGeom prst="rect">
            <a:avLst/>
          </a:prstGeom>
        </p:spPr>
      </p:pic>
    </p:spTree>
    <p:extLst>
      <p:ext uri="{BB962C8B-B14F-4D97-AF65-F5344CB8AC3E}">
        <p14:creationId xmlns:p14="http://schemas.microsoft.com/office/powerpoint/2010/main" val="203518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Economic policy aimed at strengthening a national economy by exporting more goods than importing. </a:t>
            </a:r>
          </a:p>
          <a:p>
            <a:r>
              <a:rPr lang="en-US" dirty="0">
                <a:latin typeface="+mj-lt"/>
              </a:rPr>
              <a:t>Often colonial powers forced their colonies to provide raw materials for these economies and then buy the finished products. </a:t>
            </a: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Mercantilism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12" y="3581400"/>
            <a:ext cx="4343400" cy="2133600"/>
          </a:xfrm>
          <a:prstGeom prst="rect">
            <a:avLst/>
          </a:prstGeom>
        </p:spPr>
      </p:pic>
    </p:spTree>
    <p:extLst>
      <p:ext uri="{BB962C8B-B14F-4D97-AF65-F5344CB8AC3E}">
        <p14:creationId xmlns:p14="http://schemas.microsoft.com/office/powerpoint/2010/main" val="175272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Began with Portugal in the 15</a:t>
            </a:r>
            <a:r>
              <a:rPr lang="en-US" baseline="30000" dirty="0"/>
              <a:t>th</a:t>
            </a:r>
            <a:r>
              <a:rPr lang="en-US" dirty="0"/>
              <a:t> Century and resulted in European nations navigating the earth to seek economic gains. </a:t>
            </a:r>
          </a:p>
          <a:p>
            <a:r>
              <a:rPr lang="en-US" dirty="0"/>
              <a:t>This initiated significant global changes. </a:t>
            </a:r>
          </a:p>
          <a:p>
            <a:endParaRPr lang="en-US" dirty="0"/>
          </a:p>
        </p:txBody>
      </p:sp>
      <p:sp>
        <p:nvSpPr>
          <p:cNvPr id="3" name="Title 2"/>
          <p:cNvSpPr>
            <a:spLocks noGrp="1"/>
          </p:cNvSpPr>
          <p:nvPr>
            <p:ph type="title"/>
          </p:nvPr>
        </p:nvSpPr>
        <p:spPr/>
        <p:txBody>
          <a:bodyPr/>
          <a:lstStyle/>
          <a:p>
            <a:r>
              <a:rPr lang="en-US" dirty="0"/>
              <a:t>Age of discovery and exploration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012" y="2743200"/>
            <a:ext cx="4520354" cy="2895600"/>
          </a:xfrm>
          <a:prstGeom prst="rect">
            <a:avLst/>
          </a:prstGeom>
        </p:spPr>
      </p:pic>
    </p:spTree>
    <p:extLst>
      <p:ext uri="{BB962C8B-B14F-4D97-AF65-F5344CB8AC3E}">
        <p14:creationId xmlns:p14="http://schemas.microsoft.com/office/powerpoint/2010/main" val="289423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lstStyle/>
          <a:p>
            <a:r>
              <a:rPr lang="en-US" dirty="0"/>
              <a:t>The most original, unbiased piece of information. </a:t>
            </a:r>
          </a:p>
          <a:p>
            <a:r>
              <a:rPr lang="en-US" dirty="0"/>
              <a:t>Allows us to think for ourselves, free from bias</a:t>
            </a:r>
          </a:p>
        </p:txBody>
      </p:sp>
      <p:sp>
        <p:nvSpPr>
          <p:cNvPr id="4" name="Title 3"/>
          <p:cNvSpPr>
            <a:spLocks noGrp="1"/>
          </p:cNvSpPr>
          <p:nvPr>
            <p:ph type="title"/>
          </p:nvPr>
        </p:nvSpPr>
        <p:spPr/>
        <p:txBody>
          <a:bodyPr/>
          <a:lstStyle/>
          <a:p>
            <a:r>
              <a:rPr lang="en-US" dirty="0"/>
              <a:t>Primary sources</a:t>
            </a:r>
          </a:p>
        </p:txBody>
      </p:sp>
      <p:pic>
        <p:nvPicPr>
          <p:cNvPr id="6" name="Content Placeholder 5"/>
          <p:cNvPicPr>
            <a:picLocks noGrp="1"/>
          </p:cNvPicPr>
          <p:nvPr>
            <p:ph sz="half" idx="2"/>
          </p:nvPr>
        </p:nvPicPr>
        <p:blipFill>
          <a:blip r:embed="rId3"/>
          <a:stretch>
            <a:fillRect/>
          </a:stretch>
        </p:blipFill>
        <p:spPr>
          <a:xfrm>
            <a:off x="5942013" y="1676400"/>
            <a:ext cx="5562599" cy="4495800"/>
          </a:xfrm>
          <a:prstGeom prst="rect">
            <a:avLst/>
          </a:prstGeom>
        </p:spPr>
      </p:pic>
    </p:spTree>
    <p:extLst>
      <p:ext uri="{BB962C8B-B14F-4D97-AF65-F5344CB8AC3E}">
        <p14:creationId xmlns:p14="http://schemas.microsoft.com/office/powerpoint/2010/main" val="8830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A sovereign state whose citizens or subjects are relatively homogeneous in factors such as language or common descent.</a:t>
            </a:r>
          </a:p>
          <a:p>
            <a:r>
              <a:rPr lang="en-US" dirty="0">
                <a:latin typeface="+mj-lt"/>
              </a:rPr>
              <a:t>In other words, the modern idea of being a citizen of a country….not a kingdom, dynasty, empire, fiefdom, etc. that we’ve seen in the ancient world.</a:t>
            </a:r>
          </a:p>
          <a:p>
            <a:pPr marL="109728" indent="0">
              <a:buNone/>
            </a:pPr>
            <a:endParaRPr lang="en-US" dirty="0">
              <a:latin typeface="+mj-lt"/>
            </a:endParaRPr>
          </a:p>
        </p:txBody>
      </p:sp>
      <p:sp>
        <p:nvSpPr>
          <p:cNvPr id="3" name="Title 2"/>
          <p:cNvSpPr>
            <a:spLocks noGrp="1"/>
          </p:cNvSpPr>
          <p:nvPr>
            <p:ph type="title"/>
          </p:nvPr>
        </p:nvSpPr>
        <p:spPr/>
        <p:txBody>
          <a:bodyPr/>
          <a:lstStyle/>
          <a:p>
            <a:r>
              <a:rPr lang="en-US" dirty="0"/>
              <a:t>Nation-state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4267200"/>
            <a:ext cx="3962400" cy="23371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812" y="4267201"/>
            <a:ext cx="3276600" cy="2337180"/>
          </a:xfrm>
          <a:prstGeom prst="rect">
            <a:avLst/>
          </a:prstGeom>
        </p:spPr>
      </p:pic>
    </p:spTree>
    <p:extLst>
      <p:ext uri="{BB962C8B-B14F-4D97-AF65-F5344CB8AC3E}">
        <p14:creationId xmlns:p14="http://schemas.microsoft.com/office/powerpoint/2010/main" val="409273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Perpetua" panose="02020502060401020303" pitchFamily="18" charset="0"/>
              </a:rPr>
              <a:t>When people are forced to labor against one’s will</a:t>
            </a:r>
          </a:p>
          <a:p>
            <a:endParaRPr lang="en-US" dirty="0">
              <a:latin typeface="Perpetua" panose="02020502060401020303" pitchFamily="18" charset="0"/>
            </a:endParaRPr>
          </a:p>
          <a:p>
            <a:r>
              <a:rPr lang="en-US" dirty="0">
                <a:latin typeface="Perpetua" panose="02020502060401020303" pitchFamily="18" charset="0"/>
              </a:rPr>
              <a:t>Types: Slavery, Bride buying, Child Labor, Indentured Servitude, Human trafficking, Impressment, Peonage, Penal Labor</a:t>
            </a:r>
          </a:p>
        </p:txBody>
      </p:sp>
      <p:sp>
        <p:nvSpPr>
          <p:cNvPr id="3" name="Title 2"/>
          <p:cNvSpPr>
            <a:spLocks noGrp="1"/>
          </p:cNvSpPr>
          <p:nvPr>
            <p:ph type="title"/>
          </p:nvPr>
        </p:nvSpPr>
        <p:spPr/>
        <p:txBody>
          <a:bodyPr/>
          <a:lstStyle/>
          <a:p>
            <a:r>
              <a:rPr lang="en-US" dirty="0">
                <a:latin typeface="Perpetua" panose="02020502060401020303" pitchFamily="18" charset="0"/>
              </a:rPr>
              <a:t>Coerced Labor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2" y="3962400"/>
            <a:ext cx="21844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38100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212" y="3819525"/>
            <a:ext cx="24384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09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“The European Miracle”, a term coined by Eric Jones refers to the sudden rise of Europe during the late Middle Ages. </a:t>
            </a:r>
          </a:p>
          <a:p>
            <a:pPr marL="109728" indent="0">
              <a:buNone/>
            </a:pPr>
            <a:r>
              <a:rPr lang="en-US" dirty="0">
                <a:latin typeface="+mj-lt"/>
              </a:rPr>
              <a:t> </a:t>
            </a:r>
          </a:p>
          <a:p>
            <a:r>
              <a:rPr lang="en-US" b="1" dirty="0">
                <a:latin typeface="+mj-lt"/>
              </a:rPr>
              <a:t>REFORMATION + RENAISSANCE + SCIENTIFIC REVOLUTION + ENGLIGHTENMENT + AGE OF DISCOVERY= EUROPEAN MIRACLE. </a:t>
            </a:r>
            <a:endParaRPr lang="en-US" i="1" dirty="0">
              <a:latin typeface="+mj-lt"/>
            </a:endParaRPr>
          </a:p>
          <a:p>
            <a:r>
              <a:rPr lang="en-US" b="1" i="1" dirty="0">
                <a:latin typeface="+mj-lt"/>
              </a:rPr>
              <a:t>Europe went from poor, ignorant, and </a:t>
            </a:r>
          </a:p>
          <a:p>
            <a:pPr marL="109728" indent="0">
              <a:buNone/>
            </a:pPr>
            <a:r>
              <a:rPr lang="en-US" b="1" i="1" dirty="0">
                <a:latin typeface="+mj-lt"/>
              </a:rPr>
              <a:t>backwater to having world hegemony in a </a:t>
            </a:r>
          </a:p>
          <a:p>
            <a:pPr marL="109728" indent="0">
              <a:buNone/>
            </a:pPr>
            <a:r>
              <a:rPr lang="en-US" b="1" i="1" dirty="0">
                <a:latin typeface="+mj-lt"/>
              </a:rPr>
              <a:t>short time. </a:t>
            </a:r>
          </a:p>
          <a:p>
            <a:endParaRPr lang="en-US" dirty="0"/>
          </a:p>
        </p:txBody>
      </p:sp>
      <p:sp>
        <p:nvSpPr>
          <p:cNvPr id="3" name="Title 2"/>
          <p:cNvSpPr>
            <a:spLocks noGrp="1"/>
          </p:cNvSpPr>
          <p:nvPr>
            <p:ph type="title"/>
          </p:nvPr>
        </p:nvSpPr>
        <p:spPr/>
        <p:txBody>
          <a:bodyPr/>
          <a:lstStyle/>
          <a:p>
            <a:r>
              <a:rPr lang="en-US" dirty="0"/>
              <a:t>European Miracle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812" y="4114800"/>
            <a:ext cx="2362200" cy="263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3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2070" y="1295400"/>
            <a:ext cx="8229600" cy="2100072"/>
          </a:xfrm>
        </p:spPr>
        <p:txBody>
          <a:bodyPr>
            <a:normAutofit fontScale="92500" lnSpcReduction="20000"/>
          </a:bodyPr>
          <a:lstStyle/>
          <a:p>
            <a:r>
              <a:rPr lang="en-US" dirty="0">
                <a:latin typeface="+mj-lt"/>
              </a:rPr>
              <a:t>A cultural movement that spanned from the 14</a:t>
            </a:r>
            <a:r>
              <a:rPr lang="en-US" baseline="30000" dirty="0">
                <a:latin typeface="+mj-lt"/>
              </a:rPr>
              <a:t>th</a:t>
            </a:r>
            <a:r>
              <a:rPr lang="en-US" dirty="0">
                <a:latin typeface="+mj-lt"/>
              </a:rPr>
              <a:t>-17</a:t>
            </a:r>
            <a:r>
              <a:rPr lang="en-US" baseline="30000" dirty="0">
                <a:latin typeface="+mj-lt"/>
              </a:rPr>
              <a:t>th</a:t>
            </a:r>
            <a:r>
              <a:rPr lang="en-US" dirty="0">
                <a:latin typeface="+mj-lt"/>
              </a:rPr>
              <a:t> Century that ended Medieval Times and brought renewal and growth to Europe.  </a:t>
            </a:r>
          </a:p>
          <a:p>
            <a:endParaRPr lang="en-US" dirty="0">
              <a:latin typeface="+mj-lt"/>
            </a:endParaRPr>
          </a:p>
          <a:p>
            <a:r>
              <a:rPr lang="en-US" dirty="0">
                <a:latin typeface="+mj-lt"/>
              </a:rPr>
              <a:t>Began in Italy and then spread outward to the rest of Europe</a:t>
            </a:r>
          </a:p>
        </p:txBody>
      </p:sp>
      <p:sp>
        <p:nvSpPr>
          <p:cNvPr id="3" name="Title 2"/>
          <p:cNvSpPr>
            <a:spLocks noGrp="1"/>
          </p:cNvSpPr>
          <p:nvPr>
            <p:ph type="title"/>
          </p:nvPr>
        </p:nvSpPr>
        <p:spPr>
          <a:xfrm>
            <a:off x="1988527" y="152400"/>
            <a:ext cx="8229600" cy="1143000"/>
          </a:xfrm>
        </p:spPr>
        <p:txBody>
          <a:bodyPr/>
          <a:lstStyle/>
          <a:p>
            <a:r>
              <a:rPr lang="en-US" dirty="0"/>
              <a:t>Renaissance</a:t>
            </a:r>
          </a:p>
        </p:txBody>
      </p:sp>
      <p:sp>
        <p:nvSpPr>
          <p:cNvPr id="5" name="TextBox 4"/>
          <p:cNvSpPr txBox="1"/>
          <p:nvPr/>
        </p:nvSpPr>
        <p:spPr>
          <a:xfrm>
            <a:off x="4564842" y="5805677"/>
            <a:ext cx="1579278" cy="369332"/>
          </a:xfrm>
          <a:prstGeom prst="rect">
            <a:avLst/>
          </a:prstGeom>
          <a:noFill/>
        </p:spPr>
        <p:txBody>
          <a:bodyPr wrap="none" rtlCol="0">
            <a:spAutoFit/>
          </a:bodyPr>
          <a:lstStyle/>
          <a:p>
            <a:r>
              <a:rPr lang="en-US" dirty="0"/>
              <a:t>Architecture</a:t>
            </a:r>
          </a:p>
        </p:txBody>
      </p:sp>
      <p:sp>
        <p:nvSpPr>
          <p:cNvPr id="6" name="TextBox 5"/>
          <p:cNvSpPr txBox="1"/>
          <p:nvPr/>
        </p:nvSpPr>
        <p:spPr>
          <a:xfrm>
            <a:off x="4564842" y="5225925"/>
            <a:ext cx="1265090" cy="369332"/>
          </a:xfrm>
          <a:prstGeom prst="rect">
            <a:avLst/>
          </a:prstGeom>
          <a:noFill/>
        </p:spPr>
        <p:txBody>
          <a:bodyPr wrap="none" rtlCol="0">
            <a:spAutoFit/>
          </a:bodyPr>
          <a:lstStyle/>
          <a:p>
            <a:r>
              <a:rPr lang="en-US" dirty="0"/>
              <a:t>Literature</a:t>
            </a:r>
          </a:p>
        </p:txBody>
      </p:sp>
      <p:sp>
        <p:nvSpPr>
          <p:cNvPr id="7" name="TextBox 6"/>
          <p:cNvSpPr txBox="1"/>
          <p:nvPr/>
        </p:nvSpPr>
        <p:spPr>
          <a:xfrm>
            <a:off x="4564842" y="3982216"/>
            <a:ext cx="1398140" cy="369332"/>
          </a:xfrm>
          <a:prstGeom prst="rect">
            <a:avLst/>
          </a:prstGeom>
          <a:noFill/>
        </p:spPr>
        <p:txBody>
          <a:bodyPr wrap="none" rtlCol="0">
            <a:spAutoFit/>
          </a:bodyPr>
          <a:lstStyle/>
          <a:p>
            <a:r>
              <a:rPr lang="en-US" dirty="0"/>
              <a:t>Philosophy</a:t>
            </a:r>
          </a:p>
        </p:txBody>
      </p:sp>
      <p:sp>
        <p:nvSpPr>
          <p:cNvPr id="8" name="TextBox 7"/>
          <p:cNvSpPr txBox="1"/>
          <p:nvPr/>
        </p:nvSpPr>
        <p:spPr>
          <a:xfrm>
            <a:off x="5034766" y="3221466"/>
            <a:ext cx="1851789" cy="523220"/>
          </a:xfrm>
          <a:prstGeom prst="rect">
            <a:avLst/>
          </a:prstGeom>
          <a:noFill/>
        </p:spPr>
        <p:txBody>
          <a:bodyPr wrap="none" rtlCol="0">
            <a:spAutoFit/>
          </a:bodyPr>
          <a:lstStyle/>
          <a:p>
            <a:r>
              <a:rPr lang="en-US" sz="2800" b="1" u="sng" dirty="0">
                <a:latin typeface="+mj-lt"/>
              </a:rPr>
              <a:t>AFFECTED</a:t>
            </a:r>
          </a:p>
        </p:txBody>
      </p:sp>
      <p:sp>
        <p:nvSpPr>
          <p:cNvPr id="10" name="TextBox 9"/>
          <p:cNvSpPr txBox="1"/>
          <p:nvPr/>
        </p:nvSpPr>
        <p:spPr>
          <a:xfrm>
            <a:off x="2007006" y="3628134"/>
            <a:ext cx="1524000" cy="369332"/>
          </a:xfrm>
          <a:prstGeom prst="rect">
            <a:avLst/>
          </a:prstGeom>
          <a:noFill/>
        </p:spPr>
        <p:txBody>
          <a:bodyPr wrap="square" rtlCol="0">
            <a:spAutoFit/>
          </a:bodyPr>
          <a:lstStyle/>
          <a:p>
            <a:r>
              <a:rPr lang="en-US" dirty="0"/>
              <a:t>Art</a:t>
            </a:r>
          </a:p>
        </p:txBody>
      </p:sp>
      <p:sp>
        <p:nvSpPr>
          <p:cNvPr id="11" name="Rectangle 10"/>
          <p:cNvSpPr/>
          <p:nvPr/>
        </p:nvSpPr>
        <p:spPr>
          <a:xfrm>
            <a:off x="8532813" y="3744686"/>
            <a:ext cx="829073" cy="369332"/>
          </a:xfrm>
          <a:prstGeom prst="rect">
            <a:avLst/>
          </a:prstGeom>
        </p:spPr>
        <p:txBody>
          <a:bodyPr wrap="none">
            <a:spAutoFit/>
          </a:bodyPr>
          <a:lstStyle/>
          <a:p>
            <a:r>
              <a:rPr lang="en-US" dirty="0"/>
              <a:t>Music</a:t>
            </a:r>
          </a:p>
        </p:txBody>
      </p:sp>
      <p:sp>
        <p:nvSpPr>
          <p:cNvPr id="12" name="Rectangle 11"/>
          <p:cNvSpPr/>
          <p:nvPr/>
        </p:nvSpPr>
        <p:spPr>
          <a:xfrm>
            <a:off x="4564843" y="4610865"/>
            <a:ext cx="928459" cy="369332"/>
          </a:xfrm>
          <a:prstGeom prst="rect">
            <a:avLst/>
          </a:prstGeom>
        </p:spPr>
        <p:txBody>
          <a:bodyPr wrap="none">
            <a:spAutoFit/>
          </a:bodyPr>
          <a:lstStyle/>
          <a:p>
            <a:r>
              <a:rPr lang="en-US" dirty="0"/>
              <a:t>Politics</a:t>
            </a:r>
          </a:p>
        </p:txBody>
      </p:sp>
      <p:sp>
        <p:nvSpPr>
          <p:cNvPr id="13" name="Rectangle 12"/>
          <p:cNvSpPr/>
          <p:nvPr/>
        </p:nvSpPr>
        <p:spPr>
          <a:xfrm>
            <a:off x="6345653" y="3828880"/>
            <a:ext cx="1087157" cy="369332"/>
          </a:xfrm>
          <a:prstGeom prst="rect">
            <a:avLst/>
          </a:prstGeom>
        </p:spPr>
        <p:txBody>
          <a:bodyPr wrap="none">
            <a:spAutoFit/>
          </a:bodyPr>
          <a:lstStyle/>
          <a:p>
            <a:r>
              <a:rPr lang="en-US" dirty="0"/>
              <a:t>Science</a:t>
            </a:r>
          </a:p>
        </p:txBody>
      </p:sp>
      <p:sp>
        <p:nvSpPr>
          <p:cNvPr id="14" name="Rectangle 13"/>
          <p:cNvSpPr/>
          <p:nvPr/>
        </p:nvSpPr>
        <p:spPr>
          <a:xfrm>
            <a:off x="3163293" y="3680034"/>
            <a:ext cx="1088760" cy="369332"/>
          </a:xfrm>
          <a:prstGeom prst="rect">
            <a:avLst/>
          </a:prstGeom>
        </p:spPr>
        <p:txBody>
          <a:bodyPr wrap="none">
            <a:spAutoFit/>
          </a:bodyPr>
          <a:lstStyle/>
          <a:p>
            <a:r>
              <a:rPr lang="en-US" dirty="0"/>
              <a:t>Religion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813" y="4049367"/>
            <a:ext cx="744543" cy="154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481" y="4198213"/>
            <a:ext cx="1356520" cy="143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6413" y="4017578"/>
            <a:ext cx="1322523" cy="155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4198212"/>
            <a:ext cx="1676726" cy="137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59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8212" y="1905001"/>
            <a:ext cx="8229600" cy="4525963"/>
          </a:xfrm>
        </p:spPr>
        <p:txBody>
          <a:bodyPr>
            <a:normAutofit/>
          </a:bodyPr>
          <a:lstStyle/>
          <a:p>
            <a:r>
              <a:rPr lang="en-US" dirty="0">
                <a:latin typeface="+mj-lt"/>
              </a:rPr>
              <a:t>A 16th-century movement for the reform of abuses in the Roman Catholic Church ending in the establishment of the Reformed and Protestant Churches</a:t>
            </a:r>
          </a:p>
          <a:p>
            <a:r>
              <a:rPr lang="en-US" dirty="0">
                <a:latin typeface="+mj-lt"/>
              </a:rPr>
              <a:t>Resulted in significant increases in literacy in Europe due to Luther’s promoting reading the bible in the vernacular, not Latin. </a:t>
            </a:r>
          </a:p>
          <a:p>
            <a:pPr marL="109728" indent="0">
              <a:buNone/>
            </a:pPr>
            <a:endParaRPr lang="en-US" dirty="0">
              <a:latin typeface="+mj-lt"/>
            </a:endParaRPr>
          </a:p>
        </p:txBody>
      </p:sp>
      <p:sp>
        <p:nvSpPr>
          <p:cNvPr id="3" name="Title 2"/>
          <p:cNvSpPr>
            <a:spLocks noGrp="1"/>
          </p:cNvSpPr>
          <p:nvPr>
            <p:ph type="title"/>
          </p:nvPr>
        </p:nvSpPr>
        <p:spPr>
          <a:xfrm>
            <a:off x="1979612" y="381000"/>
            <a:ext cx="8229600" cy="1143000"/>
          </a:xfrm>
        </p:spPr>
        <p:txBody>
          <a:bodyPr>
            <a:normAutofit/>
          </a:bodyPr>
          <a:lstStyle/>
          <a:p>
            <a:r>
              <a:rPr lang="en-US" dirty="0"/>
              <a:t>Protestant Reformation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212" y="4267200"/>
            <a:ext cx="4191000" cy="2362200"/>
          </a:xfrm>
          <a:prstGeom prst="rect">
            <a:avLst/>
          </a:prstGeom>
        </p:spPr>
      </p:pic>
    </p:spTree>
    <p:extLst>
      <p:ext uri="{BB962C8B-B14F-4D97-AF65-F5344CB8AC3E}">
        <p14:creationId xmlns:p14="http://schemas.microsoft.com/office/powerpoint/2010/main" val="50705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a:solidFill>
                  <a:srgbClr val="222222"/>
                </a:solidFill>
                <a:latin typeface="arial" panose="020B0604020202020204" pitchFamily="34" charset="0"/>
              </a:rPr>
              <a:t>The period of Catholic resurgence beginning with the Council of Trent (1545–1563) and ending at the close of the Thirty Years' War (1648), and was initiated in response to the Protestant Reformation.</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4" y="2438400"/>
            <a:ext cx="4114798" cy="2622466"/>
          </a:xfrm>
        </p:spPr>
      </p:pic>
      <p:sp>
        <p:nvSpPr>
          <p:cNvPr id="3" name="Title 2"/>
          <p:cNvSpPr>
            <a:spLocks noGrp="1"/>
          </p:cNvSpPr>
          <p:nvPr>
            <p:ph type="title"/>
          </p:nvPr>
        </p:nvSpPr>
        <p:spPr/>
        <p:txBody>
          <a:bodyPr/>
          <a:lstStyle/>
          <a:p>
            <a:r>
              <a:rPr lang="en-US" dirty="0"/>
              <a:t>Counter-reformation </a:t>
            </a:r>
          </a:p>
        </p:txBody>
      </p:sp>
    </p:spTree>
    <p:extLst>
      <p:ext uri="{BB962C8B-B14F-4D97-AF65-F5344CB8AC3E}">
        <p14:creationId xmlns:p14="http://schemas.microsoft.com/office/powerpoint/2010/main" val="375721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Perpetua" panose="02020502060401020303" pitchFamily="18" charset="0"/>
              </a:rPr>
              <a:t>A European intellectual movement of the late 17th and 18th centuries emphasizing </a:t>
            </a:r>
            <a:r>
              <a:rPr lang="en-US" b="1" u="sng" dirty="0">
                <a:latin typeface="Perpetua" panose="02020502060401020303" pitchFamily="18" charset="0"/>
              </a:rPr>
              <a:t>reason</a:t>
            </a:r>
            <a:r>
              <a:rPr lang="en-US" dirty="0">
                <a:latin typeface="Perpetua" panose="02020502060401020303" pitchFamily="18" charset="0"/>
              </a:rPr>
              <a:t> and </a:t>
            </a:r>
            <a:r>
              <a:rPr lang="en-US" b="1" u="sng" dirty="0">
                <a:latin typeface="Perpetua" panose="02020502060401020303" pitchFamily="18" charset="0"/>
              </a:rPr>
              <a:t>individualism</a:t>
            </a:r>
            <a:r>
              <a:rPr lang="en-US" dirty="0">
                <a:latin typeface="Perpetua" panose="02020502060401020303" pitchFamily="18" charset="0"/>
              </a:rPr>
              <a:t> rather than tradition.</a:t>
            </a:r>
          </a:p>
          <a:p>
            <a:r>
              <a:rPr lang="en-US" dirty="0">
                <a:latin typeface="Perpetua" panose="02020502060401020303" pitchFamily="18" charset="0"/>
              </a:rPr>
              <a:t>It was fueled by free-thinkers and philosophers and still has tremendous influence on modern education and government. </a:t>
            </a: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latin typeface="Perpetua" panose="02020502060401020303" pitchFamily="18" charset="0"/>
              </a:rPr>
              <a:t>The European Enlightenment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013" y="3581400"/>
            <a:ext cx="7315199" cy="2438400"/>
          </a:xfrm>
          <a:prstGeom prst="rect">
            <a:avLst/>
          </a:prstGeom>
        </p:spPr>
      </p:pic>
    </p:spTree>
    <p:extLst>
      <p:ext uri="{BB962C8B-B14F-4D97-AF65-F5344CB8AC3E}">
        <p14:creationId xmlns:p14="http://schemas.microsoft.com/office/powerpoint/2010/main" val="161588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A political theory holding that </a:t>
            </a:r>
            <a:r>
              <a:rPr lang="en-US" u="sng" dirty="0">
                <a:latin typeface="+mj-lt"/>
              </a:rPr>
              <a:t>all</a:t>
            </a:r>
            <a:r>
              <a:rPr lang="en-US" dirty="0">
                <a:latin typeface="+mj-lt"/>
              </a:rPr>
              <a:t> power should be vested in </a:t>
            </a:r>
            <a:r>
              <a:rPr lang="en-US" u="sng" dirty="0">
                <a:latin typeface="+mj-lt"/>
              </a:rPr>
              <a:t>one</a:t>
            </a:r>
            <a:r>
              <a:rPr lang="en-US" dirty="0">
                <a:latin typeface="+mj-lt"/>
              </a:rPr>
              <a:t> ruler or other authority. Kings and Queens believed they had </a:t>
            </a:r>
            <a:r>
              <a:rPr lang="en-US" u="sng" dirty="0">
                <a:latin typeface="+mj-lt"/>
              </a:rPr>
              <a:t>complete</a:t>
            </a:r>
            <a:r>
              <a:rPr lang="en-US" dirty="0">
                <a:latin typeface="+mj-lt"/>
              </a:rPr>
              <a:t> control over government and the lives of their people</a:t>
            </a:r>
          </a:p>
          <a:p>
            <a:pPr marL="109728" indent="0">
              <a:buNone/>
            </a:pPr>
            <a:endParaRPr lang="en-US" dirty="0">
              <a:latin typeface="+mj-lt"/>
            </a:endParaRPr>
          </a:p>
          <a:p>
            <a:r>
              <a:rPr lang="en-US" dirty="0">
                <a:latin typeface="+mj-lt"/>
              </a:rPr>
              <a:t>The most widespread political system in use in Europe and parts of Asia in 1500-1600.</a:t>
            </a:r>
          </a:p>
          <a:p>
            <a:endParaRPr lang="en-US" dirty="0"/>
          </a:p>
          <a:p>
            <a:endParaRPr lang="en-US" dirty="0"/>
          </a:p>
        </p:txBody>
      </p:sp>
      <p:sp>
        <p:nvSpPr>
          <p:cNvPr id="3" name="Title 2"/>
          <p:cNvSpPr>
            <a:spLocks noGrp="1"/>
          </p:cNvSpPr>
          <p:nvPr>
            <p:ph type="title"/>
          </p:nvPr>
        </p:nvSpPr>
        <p:spPr/>
        <p:txBody>
          <a:bodyPr>
            <a:normAutofit/>
          </a:bodyPr>
          <a:lstStyle/>
          <a:p>
            <a:r>
              <a:rPr lang="en-US" dirty="0"/>
              <a:t>Absolutism</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012" y="4472214"/>
            <a:ext cx="4495800" cy="1892491"/>
          </a:xfrm>
          <a:prstGeom prst="rect">
            <a:avLst/>
          </a:prstGeom>
        </p:spPr>
      </p:pic>
    </p:spTree>
    <p:extLst>
      <p:ext uri="{BB962C8B-B14F-4D97-AF65-F5344CB8AC3E}">
        <p14:creationId xmlns:p14="http://schemas.microsoft.com/office/powerpoint/2010/main" val="382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mj-lt"/>
              </a:rPr>
              <a:t>The philosophical justification that monarchial rule comes from God’s will. Allows leaders to essentially do what they want. </a:t>
            </a:r>
          </a:p>
        </p:txBody>
      </p:sp>
      <p:sp>
        <p:nvSpPr>
          <p:cNvPr id="3" name="Title 2"/>
          <p:cNvSpPr>
            <a:spLocks noGrp="1"/>
          </p:cNvSpPr>
          <p:nvPr>
            <p:ph type="title"/>
          </p:nvPr>
        </p:nvSpPr>
        <p:spPr>
          <a:xfrm>
            <a:off x="2055812" y="228600"/>
            <a:ext cx="8229600" cy="1143000"/>
          </a:xfrm>
        </p:spPr>
        <p:txBody>
          <a:bodyPr>
            <a:normAutofit/>
          </a:bodyPr>
          <a:lstStyle/>
          <a:p>
            <a:r>
              <a:rPr lang="en-US" dirty="0"/>
              <a:t>Divine Rights of Kings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3" y="3124200"/>
            <a:ext cx="4931751" cy="324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65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j-lt"/>
              </a:rPr>
              <a:t>The scientific revolution was the emergence of modern science during the early modern period, when developments in mathematics, physics, astronomy, biology (including human anatomy) and chemistry transformed views of society and nature.</a:t>
            </a:r>
          </a:p>
          <a:p>
            <a:pPr marL="109728" indent="0">
              <a:buNone/>
            </a:pPr>
            <a:endParaRPr lang="en-US" dirty="0">
              <a:latin typeface="+mj-lt"/>
            </a:endParaRPr>
          </a:p>
        </p:txBody>
      </p:sp>
      <p:sp>
        <p:nvSpPr>
          <p:cNvPr id="3" name="Title 2"/>
          <p:cNvSpPr>
            <a:spLocks noGrp="1"/>
          </p:cNvSpPr>
          <p:nvPr>
            <p:ph type="title"/>
          </p:nvPr>
        </p:nvSpPr>
        <p:spPr/>
        <p:txBody>
          <a:bodyPr/>
          <a:lstStyle/>
          <a:p>
            <a:r>
              <a:rPr lang="en-US" dirty="0"/>
              <a:t>Scientific Revolution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3810000"/>
            <a:ext cx="3505200" cy="2260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012" y="3809999"/>
            <a:ext cx="3733800" cy="2197292"/>
          </a:xfrm>
          <a:prstGeom prst="rect">
            <a:avLst/>
          </a:prstGeom>
        </p:spPr>
      </p:pic>
    </p:spTree>
    <p:extLst>
      <p:ext uri="{BB962C8B-B14F-4D97-AF65-F5344CB8AC3E}">
        <p14:creationId xmlns:p14="http://schemas.microsoft.com/office/powerpoint/2010/main" val="200272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1. </a:t>
            </a:r>
            <a:r>
              <a:rPr lang="en-US" b="1" dirty="0"/>
              <a:t>Intuition:</a:t>
            </a:r>
            <a:r>
              <a:rPr lang="en-US" dirty="0"/>
              <a:t> (Hunch)</a:t>
            </a:r>
          </a:p>
          <a:p>
            <a:r>
              <a:rPr lang="en-US" dirty="0"/>
              <a:t>2. </a:t>
            </a:r>
            <a:r>
              <a:rPr lang="en-US" b="1" dirty="0"/>
              <a:t>Authority:</a:t>
            </a:r>
            <a:r>
              <a:rPr lang="en-US" dirty="0"/>
              <a:t> (Should I listen to this person? Are they experts on the subject?</a:t>
            </a:r>
          </a:p>
          <a:p>
            <a:r>
              <a:rPr lang="en-US" b="1" dirty="0"/>
              <a:t>Logic: </a:t>
            </a:r>
            <a:r>
              <a:rPr lang="en-US" dirty="0"/>
              <a:t>Does this make logical sense?</a:t>
            </a:r>
          </a:p>
          <a:p>
            <a:r>
              <a:rPr lang="en-US" b="1" dirty="0"/>
              <a:t>Evidence: </a:t>
            </a:r>
            <a:r>
              <a:rPr lang="en-US" dirty="0"/>
              <a:t>This is what always should be sought out. </a:t>
            </a:r>
            <a:endParaRPr lang="en-US" b="1" dirty="0"/>
          </a:p>
        </p:txBody>
      </p:sp>
      <p:sp>
        <p:nvSpPr>
          <p:cNvPr id="3" name="Content Placeholder 2"/>
          <p:cNvSpPr>
            <a:spLocks noGrp="1"/>
          </p:cNvSpPr>
          <p:nvPr>
            <p:ph sz="half" idx="1"/>
          </p:nvPr>
        </p:nvSpPr>
        <p:spPr/>
        <p:txBody>
          <a:bodyPr/>
          <a:lstStyle/>
          <a:p>
            <a:r>
              <a:rPr lang="en-US" dirty="0"/>
              <a:t>Most important thing I can teach you as a social studies teacher.</a:t>
            </a:r>
          </a:p>
        </p:txBody>
      </p:sp>
      <p:sp>
        <p:nvSpPr>
          <p:cNvPr id="4" name="Title 3"/>
          <p:cNvSpPr>
            <a:spLocks noGrp="1"/>
          </p:cNvSpPr>
          <p:nvPr>
            <p:ph type="title"/>
          </p:nvPr>
        </p:nvSpPr>
        <p:spPr/>
        <p:txBody>
          <a:bodyPr/>
          <a:lstStyle/>
          <a:p>
            <a:r>
              <a:rPr lang="en-US" dirty="0"/>
              <a:t>How to assess claims</a:t>
            </a:r>
          </a:p>
        </p:txBody>
      </p:sp>
    </p:spTree>
    <p:extLst>
      <p:ext uri="{BB962C8B-B14F-4D97-AF65-F5344CB8AC3E}">
        <p14:creationId xmlns:p14="http://schemas.microsoft.com/office/powerpoint/2010/main" val="23724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2012" y="1676400"/>
            <a:ext cx="8229600" cy="4297364"/>
          </a:xfrm>
        </p:spPr>
        <p:txBody>
          <a:bodyPr>
            <a:normAutofit/>
          </a:bodyPr>
          <a:lstStyle/>
          <a:p>
            <a:r>
              <a:rPr lang="en-US" dirty="0">
                <a:latin typeface="+mj-lt"/>
              </a:rPr>
              <a:t>These are the Empires that embraced the usage of firearms and subsequently gained power through the military might their weapons afforded them. These six are the European Empires, Safavid, Mughal, Russian, Ming China, and the Ottomans. </a:t>
            </a:r>
          </a:p>
          <a:p>
            <a:pPr marL="45720" indent="0">
              <a:buNone/>
            </a:pPr>
            <a:endParaRPr lang="en-US" dirty="0">
              <a:latin typeface="+mj-lt"/>
            </a:endParaRP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a:t>“gunpowder” Empires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412" y="3657600"/>
            <a:ext cx="4876800" cy="2159726"/>
          </a:xfrm>
          <a:prstGeom prst="rect">
            <a:avLst/>
          </a:prstGeom>
        </p:spPr>
      </p:pic>
    </p:spTree>
    <p:extLst>
      <p:ext uri="{BB962C8B-B14F-4D97-AF65-F5344CB8AC3E}">
        <p14:creationId xmlns:p14="http://schemas.microsoft.com/office/powerpoint/2010/main" val="341055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6412" y="2514600"/>
            <a:ext cx="5228584" cy="2667000"/>
          </a:xfrm>
        </p:spPr>
      </p:pic>
      <p:sp>
        <p:nvSpPr>
          <p:cNvPr id="3" name="Title 2"/>
          <p:cNvSpPr>
            <a:spLocks noGrp="1"/>
          </p:cNvSpPr>
          <p:nvPr>
            <p:ph type="title"/>
          </p:nvPr>
        </p:nvSpPr>
        <p:spPr>
          <a:xfrm>
            <a:off x="1217614" y="517093"/>
            <a:ext cx="9753600" cy="1325562"/>
          </a:xfrm>
        </p:spPr>
        <p:txBody>
          <a:bodyPr>
            <a:normAutofit fontScale="90000"/>
          </a:bodyPr>
          <a:lstStyle/>
          <a:p>
            <a:r>
              <a:rPr lang="en-US" dirty="0"/>
              <a:t>Unit iv: </a:t>
            </a:r>
            <a:r>
              <a:rPr lang="en-US" b="1" dirty="0"/>
              <a:t>Era 6 - An Age of Global Revolutions, 18th Century to 1914</a:t>
            </a:r>
            <a:br>
              <a:rPr lang="en-US" b="1" dirty="0"/>
            </a:br>
            <a:endParaRPr lang="en-US" dirty="0"/>
          </a:p>
        </p:txBody>
      </p:sp>
    </p:spTree>
    <p:extLst>
      <p:ext uri="{BB962C8B-B14F-4D97-AF65-F5344CB8AC3E}">
        <p14:creationId xmlns:p14="http://schemas.microsoft.com/office/powerpoint/2010/main" val="149060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p:txBody>
          <a:bodyPr/>
          <a:lstStyle/>
          <a:p>
            <a:r>
              <a:rPr lang="en-US" dirty="0"/>
              <a:t>CONSTITUTIONALISM </a:t>
            </a:r>
          </a:p>
        </p:txBody>
      </p:sp>
      <p:sp>
        <p:nvSpPr>
          <p:cNvPr id="3" name="Content Placeholder 2"/>
          <p:cNvSpPr>
            <a:spLocks noGrp="1"/>
          </p:cNvSpPr>
          <p:nvPr>
            <p:ph idx="1"/>
          </p:nvPr>
        </p:nvSpPr>
        <p:spPr/>
        <p:txBody>
          <a:bodyPr/>
          <a:lstStyle/>
          <a:p>
            <a:r>
              <a:rPr lang="en-US" dirty="0"/>
              <a:t>This was when nations adopted Constitutions to serve as, “rule books” for running nations</a:t>
            </a:r>
          </a:p>
          <a:p>
            <a:pPr marL="8227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235" y="2874335"/>
            <a:ext cx="3889612" cy="2913454"/>
          </a:xfrm>
          <a:prstGeom prst="rect">
            <a:avLst/>
          </a:prstGeom>
        </p:spPr>
      </p:pic>
    </p:spTree>
    <p:extLst>
      <p:ext uri="{BB962C8B-B14F-4D97-AF65-F5344CB8AC3E}">
        <p14:creationId xmlns:p14="http://schemas.microsoft.com/office/powerpoint/2010/main" val="265659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25383" y="2252909"/>
            <a:ext cx="3252946" cy="2872323"/>
          </a:xfrm>
        </p:spPr>
      </p:pic>
      <p:sp>
        <p:nvSpPr>
          <p:cNvPr id="2" name="Title 1"/>
          <p:cNvSpPr>
            <a:spLocks noGrp="1"/>
          </p:cNvSpPr>
          <p:nvPr>
            <p:ph type="title"/>
          </p:nvPr>
        </p:nvSpPr>
        <p:spPr/>
        <p:txBody>
          <a:bodyPr/>
          <a:lstStyle/>
          <a:p>
            <a:r>
              <a:rPr lang="en-US" dirty="0"/>
              <a:t>DEMOCRACY </a:t>
            </a:r>
          </a:p>
        </p:txBody>
      </p:sp>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word 'democracy' has its origins in the Greek language. It combines two shorter words: 'demos' meaning whole citizen living within a particular city-state and 'kratos' meaning power or rule. In short, it is a system where the majority rules. </a:t>
            </a:r>
            <a:endParaRPr lang="en-US" dirty="0"/>
          </a:p>
        </p:txBody>
      </p:sp>
    </p:spTree>
    <p:extLst>
      <p:ext uri="{BB962C8B-B14F-4D97-AF65-F5344CB8AC3E}">
        <p14:creationId xmlns:p14="http://schemas.microsoft.com/office/powerpoint/2010/main" val="374805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pPr marL="82271" indent="0">
              <a:buNone/>
            </a:pPr>
            <a:r>
              <a:rPr lang="en-US" dirty="0"/>
              <a:t>These are rights that are indelible and cannot be taken away. </a:t>
            </a:r>
          </a:p>
          <a:p>
            <a:pPr marL="82271" indent="0">
              <a:buNone/>
            </a:pPr>
            <a:endParaRPr lang="en-US" dirty="0"/>
          </a:p>
          <a:p>
            <a:pPr marL="82271" indent="0">
              <a:buNone/>
            </a:pPr>
            <a:r>
              <a:rPr lang="en-US" dirty="0"/>
              <a:t>For us, these are stated in the first Ten Amendments of our Constitution known as the Bill of Rights</a:t>
            </a:r>
          </a:p>
        </p:txBody>
      </p:sp>
      <p:sp>
        <p:nvSpPr>
          <p:cNvPr id="2" name="Title 1"/>
          <p:cNvSpPr>
            <a:spLocks noGrp="1"/>
          </p:cNvSpPr>
          <p:nvPr>
            <p:ph type="title"/>
          </p:nvPr>
        </p:nvSpPr>
        <p:spPr/>
        <p:txBody>
          <a:bodyPr/>
          <a:lstStyle/>
          <a:p>
            <a:r>
              <a:rPr lang="en-US" dirty="0"/>
              <a:t>INALIENABLE RIGHTS </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13148" y="1607124"/>
            <a:ext cx="3873569" cy="3929061"/>
          </a:xfrm>
        </p:spPr>
      </p:pic>
    </p:spTree>
    <p:extLst>
      <p:ext uri="{BB962C8B-B14F-4D97-AF65-F5344CB8AC3E}">
        <p14:creationId xmlns:p14="http://schemas.microsoft.com/office/powerpoint/2010/main" val="195279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9607" y="1567347"/>
            <a:ext cx="7036530" cy="4561287"/>
          </a:xfrm>
        </p:spPr>
      </p:pic>
      <p:sp>
        <p:nvSpPr>
          <p:cNvPr id="4" name="Title 3"/>
          <p:cNvSpPr>
            <a:spLocks noGrp="1"/>
          </p:cNvSpPr>
          <p:nvPr>
            <p:ph type="title"/>
          </p:nvPr>
        </p:nvSpPr>
        <p:spPr/>
        <p:txBody>
          <a:bodyPr/>
          <a:lstStyle/>
          <a:p>
            <a:r>
              <a:rPr lang="en-US" dirty="0"/>
              <a:t>CLASSICAL LIBERALISM </a:t>
            </a:r>
          </a:p>
        </p:txBody>
      </p:sp>
    </p:spTree>
    <p:extLst>
      <p:ext uri="{BB962C8B-B14F-4D97-AF65-F5344CB8AC3E}">
        <p14:creationId xmlns:p14="http://schemas.microsoft.com/office/powerpoint/2010/main" val="168761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462" y="2391133"/>
            <a:ext cx="3725826" cy="2381853"/>
          </a:xfrm>
        </p:spPr>
      </p:pic>
      <p:sp>
        <p:nvSpPr>
          <p:cNvPr id="4" name="Content Placeholder 3"/>
          <p:cNvSpPr>
            <a:spLocks noGrp="1"/>
          </p:cNvSpPr>
          <p:nvPr>
            <p:ph sz="half" idx="1"/>
          </p:nvPr>
        </p:nvSpPr>
        <p:spPr/>
        <p:txBody>
          <a:bodyPr/>
          <a:lstStyle/>
          <a:p>
            <a:r>
              <a:rPr lang="en-US" dirty="0">
                <a:solidFill>
                  <a:srgbClr val="222222"/>
                </a:solidFill>
                <a:latin typeface="arial" panose="020B0604020202020204" pitchFamily="34" charset="0"/>
              </a:rPr>
              <a:t>The strong belief that the interests of a particular nation-state are of primary importance. Also, the belief that a people who share a common language, history, and culture should constitute an independent nation, free of foreign domination.</a:t>
            </a:r>
            <a:endParaRPr lang="en-US" dirty="0"/>
          </a:p>
        </p:txBody>
      </p:sp>
      <p:sp>
        <p:nvSpPr>
          <p:cNvPr id="3" name="Title 2"/>
          <p:cNvSpPr>
            <a:spLocks noGrp="1"/>
          </p:cNvSpPr>
          <p:nvPr>
            <p:ph type="title"/>
          </p:nvPr>
        </p:nvSpPr>
        <p:spPr/>
        <p:txBody>
          <a:bodyPr/>
          <a:lstStyle/>
          <a:p>
            <a:r>
              <a:rPr lang="en-US" dirty="0"/>
              <a:t>NATIONALISM </a:t>
            </a:r>
          </a:p>
        </p:txBody>
      </p:sp>
    </p:spTree>
    <p:extLst>
      <p:ext uri="{BB962C8B-B14F-4D97-AF65-F5344CB8AC3E}">
        <p14:creationId xmlns:p14="http://schemas.microsoft.com/office/powerpoint/2010/main" val="324520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40488" y="1524496"/>
            <a:ext cx="2502369" cy="3152985"/>
          </a:xfrm>
        </p:spPr>
      </p:pic>
      <p:sp>
        <p:nvSpPr>
          <p:cNvPr id="3" name="Content Placeholder 2"/>
          <p:cNvSpPr>
            <a:spLocks noGrp="1"/>
          </p:cNvSpPr>
          <p:nvPr>
            <p:ph sz="half" idx="1"/>
          </p:nvPr>
        </p:nvSpPr>
        <p:spPr/>
        <p:txBody>
          <a:bodyPr/>
          <a:lstStyle/>
          <a:p>
            <a:r>
              <a:rPr lang="en-US" dirty="0">
                <a:solidFill>
                  <a:srgbClr val="000000"/>
                </a:solidFill>
                <a:latin typeface="Editor"/>
              </a:rPr>
              <a:t>It’s the idea that the power of this government comes from "We the People", that the American government, our government, is ruled by its people through their votes.</a:t>
            </a:r>
            <a:endParaRPr lang="en-US" dirty="0"/>
          </a:p>
        </p:txBody>
      </p:sp>
      <p:sp>
        <p:nvSpPr>
          <p:cNvPr id="4" name="Title 3"/>
          <p:cNvSpPr>
            <a:spLocks noGrp="1"/>
          </p:cNvSpPr>
          <p:nvPr>
            <p:ph type="title"/>
          </p:nvPr>
        </p:nvSpPr>
        <p:spPr/>
        <p:txBody>
          <a:bodyPr/>
          <a:lstStyle/>
          <a:p>
            <a:r>
              <a:rPr lang="en-US" dirty="0"/>
              <a:t>POPULAR SOVEREIGNTY </a:t>
            </a:r>
          </a:p>
        </p:txBody>
      </p:sp>
    </p:spTree>
    <p:extLst>
      <p:ext uri="{BB962C8B-B14F-4D97-AF65-F5344CB8AC3E}">
        <p14:creationId xmlns:p14="http://schemas.microsoft.com/office/powerpoint/2010/main" val="15568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REPUBLICANISM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8612" y="1066800"/>
            <a:ext cx="6182055" cy="4068020"/>
          </a:xfrm>
        </p:spPr>
      </p:pic>
      <p:sp>
        <p:nvSpPr>
          <p:cNvPr id="9" name="TextBox 8"/>
          <p:cNvSpPr txBox="1"/>
          <p:nvPr/>
        </p:nvSpPr>
        <p:spPr>
          <a:xfrm>
            <a:off x="2214117" y="5452128"/>
            <a:ext cx="9264868" cy="646163"/>
          </a:xfrm>
          <a:prstGeom prst="rect">
            <a:avLst/>
          </a:prstGeom>
          <a:noFill/>
          <a:ln>
            <a:solidFill>
              <a:schemeClr val="bg2"/>
            </a:solidFill>
          </a:ln>
        </p:spPr>
        <p:txBody>
          <a:bodyPr wrap="none" rtlCol="0" anchor="ctr" anchorCtr="1">
            <a:spAutoFit/>
          </a:bodyPr>
          <a:lstStyle/>
          <a:p>
            <a:r>
              <a:rPr lang="en-US" sz="1799" dirty="0"/>
              <a:t>Republicanism is a system of government where people vote for people to speak</a:t>
            </a:r>
          </a:p>
          <a:p>
            <a:r>
              <a:rPr lang="en-US" sz="1799" dirty="0"/>
              <a:t>on their behalf. Here is where our 435 seats are in the United States</a:t>
            </a:r>
          </a:p>
        </p:txBody>
      </p:sp>
    </p:spTree>
    <p:extLst>
      <p:ext uri="{BB962C8B-B14F-4D97-AF65-F5344CB8AC3E}">
        <p14:creationId xmlns:p14="http://schemas.microsoft.com/office/powerpoint/2010/main" val="127315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8322" y="1876684"/>
            <a:ext cx="4239445" cy="2015687"/>
          </a:xfrm>
        </p:spPr>
      </p:pic>
      <p:sp>
        <p:nvSpPr>
          <p:cNvPr id="4" name="Content Placeholder 3"/>
          <p:cNvSpPr>
            <a:spLocks noGrp="1"/>
          </p:cNvSpPr>
          <p:nvPr>
            <p:ph sz="half" idx="1"/>
          </p:nvPr>
        </p:nvSpPr>
        <p:spPr/>
        <p:txBody>
          <a:bodyPr>
            <a:normAutofit lnSpcReduction="10000"/>
          </a:bodyPr>
          <a:lstStyle/>
          <a:p>
            <a:r>
              <a:rPr lang="en-US" dirty="0"/>
              <a:t>Democratic- Many countries gaining sovereignty and adopting democracy. </a:t>
            </a:r>
          </a:p>
          <a:p>
            <a:r>
              <a:rPr lang="en-US" dirty="0"/>
              <a:t>Industrial- Economies and culture based upon the industrial process. </a:t>
            </a:r>
          </a:p>
          <a:p>
            <a:r>
              <a:rPr lang="en-US" dirty="0"/>
              <a:t>Abolitionism- Countries eliminating slavery. </a:t>
            </a:r>
          </a:p>
          <a:p>
            <a:r>
              <a:rPr lang="en-US" dirty="0"/>
              <a:t>Revolutions are a means of getting rid of the old way and replacing it with something new. </a:t>
            </a:r>
          </a:p>
        </p:txBody>
      </p:sp>
      <p:sp>
        <p:nvSpPr>
          <p:cNvPr id="3" name="Title 2"/>
          <p:cNvSpPr>
            <a:spLocks noGrp="1"/>
          </p:cNvSpPr>
          <p:nvPr>
            <p:ph type="title"/>
          </p:nvPr>
        </p:nvSpPr>
        <p:spPr/>
        <p:txBody>
          <a:bodyPr/>
          <a:lstStyle/>
          <a:p>
            <a:r>
              <a:rPr lang="en-US" dirty="0"/>
              <a:t>REVOLUTIONs during this time </a:t>
            </a:r>
          </a:p>
        </p:txBody>
      </p:sp>
    </p:spTree>
    <p:extLst>
      <p:ext uri="{BB962C8B-B14F-4D97-AF65-F5344CB8AC3E}">
        <p14:creationId xmlns:p14="http://schemas.microsoft.com/office/powerpoint/2010/main" val="206513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b="1" dirty="0"/>
              <a:t>1. Locate a site</a:t>
            </a:r>
          </a:p>
          <a:p>
            <a:r>
              <a:rPr lang="en-US" b="1" dirty="0"/>
              <a:t>2. Map</a:t>
            </a:r>
          </a:p>
          <a:p>
            <a:r>
              <a:rPr lang="en-US" b="1" dirty="0"/>
              <a:t>3. Excavate </a:t>
            </a:r>
          </a:p>
          <a:p>
            <a:r>
              <a:rPr lang="en-US" b="1" dirty="0"/>
              <a:t>4. Screen</a:t>
            </a:r>
          </a:p>
          <a:p>
            <a:r>
              <a:rPr lang="en-US" b="1" dirty="0"/>
              <a:t>5. Document </a:t>
            </a:r>
          </a:p>
          <a:p>
            <a:r>
              <a:rPr lang="en-US" b="1" dirty="0"/>
              <a:t>6. Laboratory Analysis </a:t>
            </a:r>
          </a:p>
        </p:txBody>
      </p:sp>
      <p:sp>
        <p:nvSpPr>
          <p:cNvPr id="6" name="Content Placeholder 5"/>
          <p:cNvSpPr>
            <a:spLocks noGrp="1"/>
          </p:cNvSpPr>
          <p:nvPr>
            <p:ph sz="half" idx="1"/>
          </p:nvPr>
        </p:nvSpPr>
        <p:spPr/>
        <p:txBody>
          <a:bodyPr/>
          <a:lstStyle/>
          <a:p>
            <a:r>
              <a:rPr lang="en-US" dirty="0"/>
              <a:t>Archeology allows us to understand our human story by providing evidence on our distant past. </a:t>
            </a:r>
          </a:p>
          <a:p>
            <a:r>
              <a:rPr lang="en-US" dirty="0"/>
              <a:t>More of a hard science, than social science </a:t>
            </a:r>
          </a:p>
        </p:txBody>
      </p:sp>
      <p:sp>
        <p:nvSpPr>
          <p:cNvPr id="5" name="Title 4"/>
          <p:cNvSpPr>
            <a:spLocks noGrp="1"/>
          </p:cNvSpPr>
          <p:nvPr>
            <p:ph type="title"/>
          </p:nvPr>
        </p:nvSpPr>
        <p:spPr/>
        <p:txBody>
          <a:bodyPr/>
          <a:lstStyle/>
          <a:p>
            <a:r>
              <a:rPr lang="en-US" dirty="0"/>
              <a:t>Six steps to archeology </a:t>
            </a:r>
          </a:p>
        </p:txBody>
      </p:sp>
    </p:spTree>
    <p:extLst>
      <p:ext uri="{BB962C8B-B14F-4D97-AF65-F5344CB8AC3E}">
        <p14:creationId xmlns:p14="http://schemas.microsoft.com/office/powerpoint/2010/main" val="4897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This is an idea that began with the Magna Carta in 1215 and increased over time. </a:t>
            </a:r>
          </a:p>
          <a:p>
            <a:r>
              <a:rPr lang="en-US" dirty="0"/>
              <a:t>All people follow the law. </a:t>
            </a:r>
          </a:p>
          <a:p>
            <a:r>
              <a:rPr lang="en-US" dirty="0"/>
              <a:t>People will come and go, but the laws remain the same.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7615" y="1981199"/>
            <a:ext cx="4876798" cy="4206157"/>
          </a:xfrm>
        </p:spPr>
      </p:pic>
      <p:sp>
        <p:nvSpPr>
          <p:cNvPr id="4" name="Title 3"/>
          <p:cNvSpPr>
            <a:spLocks noGrp="1"/>
          </p:cNvSpPr>
          <p:nvPr>
            <p:ph type="title"/>
          </p:nvPr>
        </p:nvSpPr>
        <p:spPr/>
        <p:txBody>
          <a:bodyPr/>
          <a:lstStyle/>
          <a:p>
            <a:r>
              <a:rPr lang="en-US" dirty="0"/>
              <a:t>RULE OF LAW</a:t>
            </a:r>
          </a:p>
        </p:txBody>
      </p:sp>
    </p:spTree>
    <p:extLst>
      <p:ext uri="{BB962C8B-B14F-4D97-AF65-F5344CB8AC3E}">
        <p14:creationId xmlns:p14="http://schemas.microsoft.com/office/powerpoint/2010/main" val="33213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9110" y="1524496"/>
            <a:ext cx="3030521" cy="3572207"/>
          </a:xfrm>
        </p:spPr>
      </p:pic>
      <p:sp>
        <p:nvSpPr>
          <p:cNvPr id="3" name="Content Placeholder 2"/>
          <p:cNvSpPr>
            <a:spLocks noGrp="1"/>
          </p:cNvSpPr>
          <p:nvPr>
            <p:ph sz="half" idx="1"/>
          </p:nvPr>
        </p:nvSpPr>
        <p:spPr/>
        <p:txBody>
          <a:bodyPr>
            <a:normAutofit/>
          </a:bodyPr>
          <a:lstStyle/>
          <a:p>
            <a:r>
              <a:rPr lang="en-US" sz="3999" dirty="0">
                <a:solidFill>
                  <a:srgbClr val="222222"/>
                </a:solidFill>
                <a:latin typeface="arial" panose="020B0604020202020204" pitchFamily="34" charset="0"/>
              </a:rPr>
              <a:t>Secularism is the principle of the separation of government institutions and people. </a:t>
            </a:r>
            <a:endParaRPr lang="en-US" sz="3999" dirty="0"/>
          </a:p>
        </p:txBody>
      </p:sp>
      <p:sp>
        <p:nvSpPr>
          <p:cNvPr id="4" name="Title 3"/>
          <p:cNvSpPr>
            <a:spLocks noGrp="1"/>
          </p:cNvSpPr>
          <p:nvPr>
            <p:ph type="title"/>
          </p:nvPr>
        </p:nvSpPr>
        <p:spPr/>
        <p:txBody>
          <a:bodyPr/>
          <a:lstStyle/>
          <a:p>
            <a:r>
              <a:rPr lang="en-US" dirty="0"/>
              <a:t>SECULARISM </a:t>
            </a:r>
          </a:p>
        </p:txBody>
      </p:sp>
    </p:spTree>
    <p:extLst>
      <p:ext uri="{BB962C8B-B14F-4D97-AF65-F5344CB8AC3E}">
        <p14:creationId xmlns:p14="http://schemas.microsoft.com/office/powerpoint/2010/main" val="303859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32952" y="1599902"/>
            <a:ext cx="4875530" cy="3900424"/>
          </a:xfr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35534" y="1599903"/>
            <a:ext cx="4741006" cy="2460204"/>
          </a:xfrm>
        </p:spPr>
      </p:pic>
      <p:sp>
        <p:nvSpPr>
          <p:cNvPr id="4" name="Title 3"/>
          <p:cNvSpPr>
            <a:spLocks noGrp="1"/>
          </p:cNvSpPr>
          <p:nvPr>
            <p:ph type="title"/>
          </p:nvPr>
        </p:nvSpPr>
        <p:spPr/>
        <p:txBody>
          <a:bodyPr/>
          <a:lstStyle/>
          <a:p>
            <a:r>
              <a:rPr lang="en-US" dirty="0"/>
              <a:t>SOCIAL CONTRACT </a:t>
            </a:r>
          </a:p>
        </p:txBody>
      </p:sp>
      <p:sp>
        <p:nvSpPr>
          <p:cNvPr id="7" name="TextBox 6"/>
          <p:cNvSpPr txBox="1"/>
          <p:nvPr/>
        </p:nvSpPr>
        <p:spPr>
          <a:xfrm>
            <a:off x="2035534" y="5543922"/>
            <a:ext cx="9872948" cy="646163"/>
          </a:xfrm>
          <a:prstGeom prst="rect">
            <a:avLst/>
          </a:prstGeom>
          <a:noFill/>
          <a:ln>
            <a:solidFill>
              <a:schemeClr val="bg2"/>
            </a:solidFill>
          </a:ln>
        </p:spPr>
        <p:txBody>
          <a:bodyPr wrap="square" rtlCol="0" anchor="ctr" anchorCtr="1">
            <a:spAutoFit/>
          </a:bodyPr>
          <a:lstStyle/>
          <a:p>
            <a:r>
              <a:rPr lang="en-US" sz="1799" dirty="0"/>
              <a:t>On a smaller scale, the teacher and student relationship demonstrates that mutual </a:t>
            </a:r>
          </a:p>
          <a:p>
            <a:r>
              <a:rPr lang="en-US" sz="1799" dirty="0"/>
              <a:t>sacrifices result in mutual benefits.  </a:t>
            </a:r>
          </a:p>
        </p:txBody>
      </p:sp>
    </p:spTree>
    <p:extLst>
      <p:ext uri="{BB962C8B-B14F-4D97-AF65-F5344CB8AC3E}">
        <p14:creationId xmlns:p14="http://schemas.microsoft.com/office/powerpoint/2010/main" val="426353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solidFill>
                  <a:srgbClr val="222222"/>
                </a:solidFill>
                <a:latin typeface="arial" panose="020B0604020202020204" pitchFamily="34" charset="0"/>
              </a:rPr>
              <a:t>An economic and political system in which a country's trade and industry are controlled by private owners for profit, rather than by the state.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59080" y="1592100"/>
            <a:ext cx="3646514" cy="4513012"/>
          </a:xfrm>
        </p:spPr>
      </p:pic>
      <p:sp>
        <p:nvSpPr>
          <p:cNvPr id="4" name="Title 3"/>
          <p:cNvSpPr>
            <a:spLocks noGrp="1"/>
          </p:cNvSpPr>
          <p:nvPr>
            <p:ph type="title"/>
          </p:nvPr>
        </p:nvSpPr>
        <p:spPr/>
        <p:txBody>
          <a:bodyPr/>
          <a:lstStyle/>
          <a:p>
            <a:r>
              <a:rPr lang="en-US" dirty="0"/>
              <a:t>CAPITALISM </a:t>
            </a:r>
          </a:p>
        </p:txBody>
      </p:sp>
    </p:spTree>
    <p:extLst>
      <p:ext uri="{BB962C8B-B14F-4D97-AF65-F5344CB8AC3E}">
        <p14:creationId xmlns:p14="http://schemas.microsoft.com/office/powerpoint/2010/main" val="302525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When economies switched from agriculture to factories. </a:t>
            </a:r>
          </a:p>
          <a:p>
            <a:r>
              <a:rPr lang="en-US" dirty="0"/>
              <a:t>This created large cities and major global changes in regards to economy, culture, and hegemony.  </a:t>
            </a:r>
          </a:p>
        </p:txBody>
      </p:sp>
      <p:sp>
        <p:nvSpPr>
          <p:cNvPr id="4" name="Title 3"/>
          <p:cNvSpPr>
            <a:spLocks noGrp="1"/>
          </p:cNvSpPr>
          <p:nvPr>
            <p:ph type="title"/>
          </p:nvPr>
        </p:nvSpPr>
        <p:spPr/>
        <p:txBody>
          <a:bodyPr/>
          <a:lstStyle/>
          <a:p>
            <a:r>
              <a:rPr lang="en-US" dirty="0"/>
              <a:t>Industrialization </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32233" y="1860958"/>
            <a:ext cx="2944993" cy="3011322"/>
          </a:xfrm>
        </p:spPr>
      </p:pic>
    </p:spTree>
    <p:extLst>
      <p:ext uri="{BB962C8B-B14F-4D97-AF65-F5344CB8AC3E}">
        <p14:creationId xmlns:p14="http://schemas.microsoft.com/office/powerpoint/2010/main" val="358854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92846" y="1524496"/>
            <a:ext cx="4252959" cy="2300781"/>
          </a:xfrm>
        </p:spPr>
      </p:pic>
      <p:sp>
        <p:nvSpPr>
          <p:cNvPr id="3" name="Content Placeholder 2"/>
          <p:cNvSpPr>
            <a:spLocks noGrp="1"/>
          </p:cNvSpPr>
          <p:nvPr>
            <p:ph sz="half" idx="1"/>
          </p:nvPr>
        </p:nvSpPr>
        <p:spPr/>
        <p:txBody>
          <a:bodyPr/>
          <a:lstStyle/>
          <a:p>
            <a:r>
              <a:rPr lang="en-US" dirty="0"/>
              <a:t>These are groups of workers that band together in solidarity in order to create better working conditions for themselves. </a:t>
            </a:r>
          </a:p>
          <a:p>
            <a:r>
              <a:rPr lang="en-US" dirty="0"/>
              <a:t>Were the catalyst of the working class. </a:t>
            </a:r>
          </a:p>
        </p:txBody>
      </p:sp>
      <p:sp>
        <p:nvSpPr>
          <p:cNvPr id="4" name="Title 3"/>
          <p:cNvSpPr>
            <a:spLocks noGrp="1"/>
          </p:cNvSpPr>
          <p:nvPr>
            <p:ph type="title"/>
          </p:nvPr>
        </p:nvSpPr>
        <p:spPr/>
        <p:txBody>
          <a:bodyPr/>
          <a:lstStyle/>
          <a:p>
            <a:r>
              <a:rPr lang="en-US" dirty="0"/>
              <a:t>LABOR UNIONS</a:t>
            </a:r>
          </a:p>
        </p:txBody>
      </p:sp>
    </p:spTree>
    <p:extLst>
      <p:ext uri="{BB962C8B-B14F-4D97-AF65-F5344CB8AC3E}">
        <p14:creationId xmlns:p14="http://schemas.microsoft.com/office/powerpoint/2010/main" val="173632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61999" y="1709603"/>
            <a:ext cx="4204655" cy="2853713"/>
          </a:xfrm>
        </p:spPr>
      </p:pic>
      <p:sp>
        <p:nvSpPr>
          <p:cNvPr id="3" name="Content Placeholder 2"/>
          <p:cNvSpPr>
            <a:spLocks noGrp="1"/>
          </p:cNvSpPr>
          <p:nvPr>
            <p:ph sz="half" idx="1"/>
          </p:nvPr>
        </p:nvSpPr>
        <p:spPr/>
        <p:txBody>
          <a:bodyPr>
            <a:normAutofit/>
          </a:bodyPr>
          <a:lstStyle/>
          <a:p>
            <a:r>
              <a:rPr lang="en-US" dirty="0"/>
              <a:t>This is the process of people abandoning their rural roots and moving into cities. </a:t>
            </a:r>
          </a:p>
          <a:p>
            <a:r>
              <a:rPr lang="en-US" dirty="0"/>
              <a:t>In Detroit, immigrants from Southern and Eastern Europe, Blacks from the south (Great Migration)and whites from Appalachia moved here to work in factories. </a:t>
            </a:r>
          </a:p>
        </p:txBody>
      </p:sp>
      <p:sp>
        <p:nvSpPr>
          <p:cNvPr id="4" name="Title 3"/>
          <p:cNvSpPr>
            <a:spLocks noGrp="1"/>
          </p:cNvSpPr>
          <p:nvPr>
            <p:ph type="title"/>
          </p:nvPr>
        </p:nvSpPr>
        <p:spPr/>
        <p:txBody>
          <a:bodyPr/>
          <a:lstStyle/>
          <a:p>
            <a:r>
              <a:rPr lang="en-US" dirty="0"/>
              <a:t>URBANIZATION </a:t>
            </a:r>
          </a:p>
        </p:txBody>
      </p:sp>
    </p:spTree>
    <p:extLst>
      <p:ext uri="{BB962C8B-B14F-4D97-AF65-F5344CB8AC3E}">
        <p14:creationId xmlns:p14="http://schemas.microsoft.com/office/powerpoint/2010/main" val="253286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36697" y="2112988"/>
            <a:ext cx="3556438" cy="2358073"/>
          </a:xfrm>
        </p:spPr>
      </p:pic>
      <p:sp>
        <p:nvSpPr>
          <p:cNvPr id="3" name="Content Placeholder 2"/>
          <p:cNvSpPr>
            <a:spLocks noGrp="1"/>
          </p:cNvSpPr>
          <p:nvPr>
            <p:ph sz="half" idx="1"/>
          </p:nvPr>
        </p:nvSpPr>
        <p:spPr/>
        <p:txBody>
          <a:bodyPr>
            <a:normAutofit/>
          </a:bodyPr>
          <a:lstStyle/>
          <a:p>
            <a:r>
              <a:rPr lang="en-US" dirty="0"/>
              <a:t>This class emerged during this time. </a:t>
            </a:r>
            <a:r>
              <a:rPr lang="en-US" dirty="0">
                <a:solidFill>
                  <a:srgbClr val="222222"/>
                </a:solidFill>
              </a:rPr>
              <a:t>The working class are the people employed for wages, especially in manual-labor occupations and in skilled, industrial work. Working-class occupations include blue-collar jobs, some white-collar jobs, and most service-work jobs.</a:t>
            </a:r>
            <a:endParaRPr lang="en-US" dirty="0"/>
          </a:p>
        </p:txBody>
      </p:sp>
      <p:sp>
        <p:nvSpPr>
          <p:cNvPr id="4" name="Title 3"/>
          <p:cNvSpPr>
            <a:spLocks noGrp="1"/>
          </p:cNvSpPr>
          <p:nvPr>
            <p:ph type="title"/>
          </p:nvPr>
        </p:nvSpPr>
        <p:spPr/>
        <p:txBody>
          <a:bodyPr/>
          <a:lstStyle/>
          <a:p>
            <a:r>
              <a:rPr lang="en-US" dirty="0"/>
              <a:t>WORKING CLASS</a:t>
            </a:r>
          </a:p>
        </p:txBody>
      </p:sp>
    </p:spTree>
    <p:extLst>
      <p:ext uri="{BB962C8B-B14F-4D97-AF65-F5344CB8AC3E}">
        <p14:creationId xmlns:p14="http://schemas.microsoft.com/office/powerpoint/2010/main" val="14599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This was the process of a large, well-armed nation going to a smaller, militarily weaker nation and imposing their economic and social will. </a:t>
            </a:r>
          </a:p>
        </p:txBody>
      </p:sp>
      <p:sp>
        <p:nvSpPr>
          <p:cNvPr id="4" name="Title 3"/>
          <p:cNvSpPr>
            <a:spLocks noGrp="1"/>
          </p:cNvSpPr>
          <p:nvPr>
            <p:ph type="title"/>
          </p:nvPr>
        </p:nvSpPr>
        <p:spPr/>
        <p:txBody>
          <a:bodyPr/>
          <a:lstStyle/>
          <a:p>
            <a:r>
              <a:rPr lang="en-US" dirty="0"/>
              <a:t>IMPERIALISM </a:t>
            </a:r>
          </a:p>
        </p:txBody>
      </p:sp>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02548" y="1804056"/>
            <a:ext cx="4204149" cy="2744209"/>
          </a:xfrm>
        </p:spPr>
      </p:pic>
    </p:spTree>
    <p:extLst>
      <p:ext uri="{BB962C8B-B14F-4D97-AF65-F5344CB8AC3E}">
        <p14:creationId xmlns:p14="http://schemas.microsoft.com/office/powerpoint/2010/main" val="305066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92500"/>
          </a:bodyPr>
          <a:lstStyle/>
          <a:p>
            <a:r>
              <a:rPr lang="en-US" dirty="0"/>
              <a:t>The theory that individuals, groups, and peoples are subject to the same Darwinian laws of natural selection as plants and animals</a:t>
            </a:r>
          </a:p>
          <a:p>
            <a:r>
              <a:rPr lang="en-US" dirty="0"/>
              <a:t>Philosophy behind European imperial nations which demonstrated significant racism. </a:t>
            </a:r>
          </a:p>
          <a:p>
            <a:r>
              <a:rPr lang="en-US" dirty="0"/>
              <a:t>People of color throughout the world were subjugated due to this philosophy.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53751" y="1965749"/>
            <a:ext cx="3584748" cy="2007459"/>
          </a:xfrm>
        </p:spPr>
      </p:pic>
      <p:sp>
        <p:nvSpPr>
          <p:cNvPr id="4" name="Title 3"/>
          <p:cNvSpPr>
            <a:spLocks noGrp="1"/>
          </p:cNvSpPr>
          <p:nvPr>
            <p:ph type="title"/>
          </p:nvPr>
        </p:nvSpPr>
        <p:spPr/>
        <p:txBody>
          <a:bodyPr/>
          <a:lstStyle/>
          <a:p>
            <a:r>
              <a:rPr lang="en-US" dirty="0"/>
              <a:t>Social Darwinism </a:t>
            </a:r>
          </a:p>
        </p:txBody>
      </p:sp>
    </p:spTree>
    <p:extLst>
      <p:ext uri="{BB962C8B-B14F-4D97-AF65-F5344CB8AC3E}">
        <p14:creationId xmlns:p14="http://schemas.microsoft.com/office/powerpoint/2010/main" val="286169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75412" y="1828800"/>
            <a:ext cx="4267199" cy="2995612"/>
          </a:xfrm>
        </p:spPr>
      </p:pic>
      <p:sp>
        <p:nvSpPr>
          <p:cNvPr id="5" name="Content Placeholder 4"/>
          <p:cNvSpPr>
            <a:spLocks noGrp="1"/>
          </p:cNvSpPr>
          <p:nvPr>
            <p:ph sz="half" idx="1"/>
          </p:nvPr>
        </p:nvSpPr>
        <p:spPr/>
        <p:txBody>
          <a:bodyPr/>
          <a:lstStyle/>
          <a:p>
            <a:r>
              <a:rPr lang="en-US" dirty="0"/>
              <a:t>Biologically, there is no race. </a:t>
            </a:r>
          </a:p>
          <a:p>
            <a:r>
              <a:rPr lang="en-US" dirty="0"/>
              <a:t>We are all Homo Sapiens </a:t>
            </a:r>
          </a:p>
          <a:p>
            <a:r>
              <a:rPr lang="en-US" dirty="0"/>
              <a:t>There is significant difference in race sociologically. </a:t>
            </a:r>
          </a:p>
          <a:p>
            <a:endParaRPr lang="en-US" dirty="0"/>
          </a:p>
        </p:txBody>
      </p:sp>
      <p:sp>
        <p:nvSpPr>
          <p:cNvPr id="4" name="Title 3"/>
          <p:cNvSpPr>
            <a:spLocks noGrp="1"/>
          </p:cNvSpPr>
          <p:nvPr>
            <p:ph type="title"/>
          </p:nvPr>
        </p:nvSpPr>
        <p:spPr/>
        <p:txBody>
          <a:bodyPr/>
          <a:lstStyle/>
          <a:p>
            <a:r>
              <a:rPr lang="en-US" dirty="0"/>
              <a:t>race</a:t>
            </a:r>
          </a:p>
        </p:txBody>
      </p:sp>
    </p:spTree>
    <p:extLst>
      <p:ext uri="{BB962C8B-B14F-4D97-AF65-F5344CB8AC3E}">
        <p14:creationId xmlns:p14="http://schemas.microsoft.com/office/powerpoint/2010/main" val="404019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5212" y="1614854"/>
            <a:ext cx="8153400" cy="4198687"/>
          </a:xfrm>
        </p:spPr>
      </p:pic>
      <p:sp>
        <p:nvSpPr>
          <p:cNvPr id="4" name="Title 3"/>
          <p:cNvSpPr>
            <a:spLocks noGrp="1"/>
          </p:cNvSpPr>
          <p:nvPr>
            <p:ph type="title"/>
          </p:nvPr>
        </p:nvSpPr>
        <p:spPr>
          <a:xfrm>
            <a:off x="1217612" y="609600"/>
            <a:ext cx="9753600" cy="1325562"/>
          </a:xfrm>
        </p:spPr>
        <p:txBody>
          <a:bodyPr>
            <a:normAutofit fontScale="90000"/>
          </a:bodyPr>
          <a:lstStyle/>
          <a:p>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b="1" dirty="0">
                <a:solidFill>
                  <a:srgbClr val="5B9BD5"/>
                </a:solidFill>
              </a:rPr>
              <a:t>Unit 5: Era 7 - Global Crisis and Achievement, 1900-1945</a:t>
            </a:r>
            <a:br>
              <a:rPr lang="en-US" b="1" dirty="0">
                <a:solidFill>
                  <a:srgbClr val="5B9BD5"/>
                </a:solidFill>
              </a:rPr>
            </a:br>
            <a:endParaRPr lang="en-US" dirty="0"/>
          </a:p>
        </p:txBody>
      </p:sp>
    </p:spTree>
    <p:extLst>
      <p:ext uri="{BB962C8B-B14F-4D97-AF65-F5344CB8AC3E}">
        <p14:creationId xmlns:p14="http://schemas.microsoft.com/office/powerpoint/2010/main" val="5508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In 1900 Europe had hegemony over the world. </a:t>
            </a:r>
          </a:p>
          <a:p>
            <a:r>
              <a:rPr lang="en-US" dirty="0"/>
              <a:t>By 1945, the balance of power shifted. After two World Wars and a Great Depression, the power shifted. </a:t>
            </a:r>
          </a:p>
          <a:p>
            <a:r>
              <a:rPr lang="en-US" dirty="0"/>
              <a:t>Former colonies became independent and the USA and USSR became the world’s superpowers.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54263" y="3076575"/>
            <a:ext cx="2466975" cy="1847850"/>
          </a:xfrm>
        </p:spPr>
      </p:pic>
      <p:sp>
        <p:nvSpPr>
          <p:cNvPr id="4" name="Title 3"/>
          <p:cNvSpPr>
            <a:spLocks noGrp="1"/>
          </p:cNvSpPr>
          <p:nvPr>
            <p:ph type="title"/>
          </p:nvPr>
        </p:nvSpPr>
        <p:spPr/>
        <p:txBody>
          <a:bodyPr/>
          <a:lstStyle/>
          <a:p>
            <a:r>
              <a:rPr lang="en-US" dirty="0"/>
              <a:t>Balance of power post war</a:t>
            </a:r>
          </a:p>
        </p:txBody>
      </p:sp>
    </p:spTree>
    <p:extLst>
      <p:ext uri="{BB962C8B-B14F-4D97-AF65-F5344CB8AC3E}">
        <p14:creationId xmlns:p14="http://schemas.microsoft.com/office/powerpoint/2010/main" val="405033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8812" y="1828800"/>
            <a:ext cx="3352800" cy="3352800"/>
          </a:xfrm>
        </p:spPr>
      </p:pic>
      <p:sp>
        <p:nvSpPr>
          <p:cNvPr id="3" name="Content Placeholder 2"/>
          <p:cNvSpPr>
            <a:spLocks noGrp="1"/>
          </p:cNvSpPr>
          <p:nvPr>
            <p:ph sz="half" idx="1"/>
          </p:nvPr>
        </p:nvSpPr>
        <p:spPr/>
        <p:txBody>
          <a:bodyPr/>
          <a:lstStyle/>
          <a:p>
            <a:r>
              <a:rPr lang="en-US" dirty="0"/>
              <a:t>This is a system of government where all resources are collectivized </a:t>
            </a:r>
          </a:p>
          <a:p>
            <a:r>
              <a:rPr lang="en-US" dirty="0"/>
              <a:t>It emerged in the Soviet Union after the Bolshevik Revolution ousted Czar Nicholas II. </a:t>
            </a:r>
          </a:p>
          <a:p>
            <a:r>
              <a:rPr lang="en-US" dirty="0"/>
              <a:t>Ultimately fails due to the lack of incentive. </a:t>
            </a:r>
          </a:p>
        </p:txBody>
      </p:sp>
      <p:sp>
        <p:nvSpPr>
          <p:cNvPr id="4" name="Title 3"/>
          <p:cNvSpPr>
            <a:spLocks noGrp="1"/>
          </p:cNvSpPr>
          <p:nvPr>
            <p:ph type="title"/>
          </p:nvPr>
        </p:nvSpPr>
        <p:spPr/>
        <p:txBody>
          <a:bodyPr/>
          <a:lstStyle/>
          <a:p>
            <a:r>
              <a:rPr lang="en-US" dirty="0"/>
              <a:t>Communism </a:t>
            </a:r>
          </a:p>
        </p:txBody>
      </p:sp>
    </p:spTree>
    <p:extLst>
      <p:ext uri="{BB962C8B-B14F-4D97-AF65-F5344CB8AC3E}">
        <p14:creationId xmlns:p14="http://schemas.microsoft.com/office/powerpoint/2010/main" val="70883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6812" y="1828800"/>
            <a:ext cx="5290008" cy="3962400"/>
          </a:xfrm>
        </p:spPr>
      </p:pic>
      <p:sp>
        <p:nvSpPr>
          <p:cNvPr id="3" name="Content Placeholder 2"/>
          <p:cNvSpPr>
            <a:spLocks noGrp="1"/>
          </p:cNvSpPr>
          <p:nvPr>
            <p:ph sz="half" idx="1"/>
          </p:nvPr>
        </p:nvSpPr>
        <p:spPr/>
        <p:txBody>
          <a:bodyPr>
            <a:normAutofit lnSpcReduction="10000"/>
          </a:bodyPr>
          <a:lstStyle/>
          <a:p>
            <a:r>
              <a:rPr lang="en-US" dirty="0"/>
              <a:t>This is a philosophy where a leader has total control over the decisions facing a country. </a:t>
            </a:r>
          </a:p>
          <a:p>
            <a:r>
              <a:rPr lang="en-US" dirty="0"/>
              <a:t>Emerged in Spain, Germany, Italy, Japan, and the USSR</a:t>
            </a:r>
          </a:p>
          <a:p>
            <a:r>
              <a:rPr lang="en-US" dirty="0"/>
              <a:t>Adopted by the people in times of duress and crisis</a:t>
            </a:r>
          </a:p>
          <a:p>
            <a:r>
              <a:rPr lang="en-US" dirty="0"/>
              <a:t>Eliminated by a critical-thinking populace and democracy</a:t>
            </a:r>
          </a:p>
        </p:txBody>
      </p:sp>
      <p:sp>
        <p:nvSpPr>
          <p:cNvPr id="4" name="Title 3"/>
          <p:cNvSpPr>
            <a:spLocks noGrp="1"/>
          </p:cNvSpPr>
          <p:nvPr>
            <p:ph type="title"/>
          </p:nvPr>
        </p:nvSpPr>
        <p:spPr/>
        <p:txBody>
          <a:bodyPr/>
          <a:lstStyle/>
          <a:p>
            <a:r>
              <a:rPr lang="en-US" dirty="0"/>
              <a:t>Fascism </a:t>
            </a:r>
          </a:p>
        </p:txBody>
      </p:sp>
    </p:spTree>
    <p:extLst>
      <p:ext uri="{BB962C8B-B14F-4D97-AF65-F5344CB8AC3E}">
        <p14:creationId xmlns:p14="http://schemas.microsoft.com/office/powerpoint/2010/main" val="299429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deliberate killing of a large group of people, especially those of a particular ethnic group or nation.</a:t>
            </a:r>
          </a:p>
          <a:p>
            <a:r>
              <a:rPr lang="en-US" dirty="0">
                <a:solidFill>
                  <a:srgbClr val="222222"/>
                </a:solidFill>
                <a:latin typeface="arial" panose="020B0604020202020204" pitchFamily="34" charset="0"/>
              </a:rPr>
              <a:t>They have occurred throughout history but there were two major ones during this time, the Armenian Genocide and the Holocaust </a:t>
            </a:r>
            <a:endParaRPr lang="en-US" dirty="0"/>
          </a:p>
        </p:txBody>
      </p:sp>
      <p:sp>
        <p:nvSpPr>
          <p:cNvPr id="4" name="Title 3"/>
          <p:cNvSpPr>
            <a:spLocks noGrp="1"/>
          </p:cNvSpPr>
          <p:nvPr>
            <p:ph type="title"/>
          </p:nvPr>
        </p:nvSpPr>
        <p:spPr/>
        <p:txBody>
          <a:bodyPr/>
          <a:lstStyle/>
          <a:p>
            <a:r>
              <a:rPr lang="en-US" dirty="0"/>
              <a:t>Genocide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2688" y="1828800"/>
            <a:ext cx="4708525" cy="3496433"/>
          </a:xfrm>
        </p:spPr>
      </p:pic>
    </p:spTree>
    <p:extLst>
      <p:ext uri="{BB962C8B-B14F-4D97-AF65-F5344CB8AC3E}">
        <p14:creationId xmlns:p14="http://schemas.microsoft.com/office/powerpoint/2010/main" val="392991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2688" y="2530985"/>
            <a:ext cx="4708525" cy="2939030"/>
          </a:xfrm>
        </p:spPr>
      </p:pic>
      <p:sp>
        <p:nvSpPr>
          <p:cNvPr id="3" name="Content Placeholder 2"/>
          <p:cNvSpPr>
            <a:spLocks noGrp="1"/>
          </p:cNvSpPr>
          <p:nvPr>
            <p:ph sz="half" idx="1"/>
          </p:nvPr>
        </p:nvSpPr>
        <p:spPr/>
        <p:txBody>
          <a:bodyPr/>
          <a:lstStyle/>
          <a:p>
            <a:r>
              <a:rPr lang="en-US" dirty="0"/>
              <a:t>Five causes were: </a:t>
            </a:r>
          </a:p>
          <a:p>
            <a:r>
              <a:rPr lang="en-US" dirty="0"/>
              <a:t>1) Inequality of Wealth </a:t>
            </a:r>
          </a:p>
          <a:p>
            <a:r>
              <a:rPr lang="en-US" dirty="0"/>
              <a:t>2) Protectionism </a:t>
            </a:r>
          </a:p>
          <a:p>
            <a:r>
              <a:rPr lang="en-US" dirty="0"/>
              <a:t>3) Stock Market Crashes </a:t>
            </a:r>
          </a:p>
          <a:p>
            <a:r>
              <a:rPr lang="en-US" dirty="0"/>
              <a:t>4) Overproduction of Agriculture </a:t>
            </a:r>
          </a:p>
          <a:p>
            <a:r>
              <a:rPr lang="en-US" dirty="0"/>
              <a:t>5) War Debts and Reparations </a:t>
            </a:r>
          </a:p>
        </p:txBody>
      </p:sp>
      <p:sp>
        <p:nvSpPr>
          <p:cNvPr id="4" name="Title 3"/>
          <p:cNvSpPr>
            <a:spLocks noGrp="1"/>
          </p:cNvSpPr>
          <p:nvPr>
            <p:ph type="title"/>
          </p:nvPr>
        </p:nvSpPr>
        <p:spPr/>
        <p:txBody>
          <a:bodyPr/>
          <a:lstStyle/>
          <a:p>
            <a:r>
              <a:rPr lang="en-US" dirty="0"/>
              <a:t>Global great depression </a:t>
            </a:r>
          </a:p>
        </p:txBody>
      </p:sp>
    </p:spTree>
    <p:extLst>
      <p:ext uri="{BB962C8B-B14F-4D97-AF65-F5344CB8AC3E}">
        <p14:creationId xmlns:p14="http://schemas.microsoft.com/office/powerpoint/2010/main" val="426764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6812" y="1828800"/>
            <a:ext cx="4724402" cy="2844450"/>
          </a:xfrm>
        </p:spPr>
      </p:pic>
      <p:sp>
        <p:nvSpPr>
          <p:cNvPr id="3" name="Content Placeholder 2"/>
          <p:cNvSpPr>
            <a:spLocks noGrp="1"/>
          </p:cNvSpPr>
          <p:nvPr>
            <p:ph sz="half" idx="1"/>
          </p:nvPr>
        </p:nvSpPr>
        <p:spPr/>
        <p:txBody>
          <a:bodyPr/>
          <a:lstStyle/>
          <a:p>
            <a:r>
              <a:rPr lang="en-US" dirty="0">
                <a:solidFill>
                  <a:srgbClr val="444444"/>
                </a:solidFill>
                <a:latin typeface="Arial" panose="020B0604020202020204" pitchFamily="34" charset="0"/>
              </a:rPr>
              <a:t>The Holocaust was the sum total of all anti-Jewish actions carried out by the Nazi regime between 1933 and 1945</a:t>
            </a:r>
          </a:p>
          <a:p>
            <a:r>
              <a:rPr lang="en-US" dirty="0">
                <a:solidFill>
                  <a:srgbClr val="444444"/>
                </a:solidFill>
                <a:latin typeface="Arial" panose="020B0604020202020204" pitchFamily="34" charset="0"/>
              </a:rPr>
              <a:t>It resulted in 13,000,000 deaths, including over 6,000,000 Jewish people</a:t>
            </a:r>
          </a:p>
          <a:p>
            <a:pPr marL="45720" indent="0">
              <a:buNone/>
            </a:pPr>
            <a:endParaRPr lang="en-US" dirty="0"/>
          </a:p>
        </p:txBody>
      </p:sp>
      <p:sp>
        <p:nvSpPr>
          <p:cNvPr id="4" name="Title 3"/>
          <p:cNvSpPr>
            <a:spLocks noGrp="1"/>
          </p:cNvSpPr>
          <p:nvPr>
            <p:ph type="title"/>
          </p:nvPr>
        </p:nvSpPr>
        <p:spPr/>
        <p:txBody>
          <a:bodyPr/>
          <a:lstStyle/>
          <a:p>
            <a:r>
              <a:rPr lang="en-US" dirty="0"/>
              <a:t>Holocaust </a:t>
            </a:r>
          </a:p>
        </p:txBody>
      </p:sp>
    </p:spTree>
    <p:extLst>
      <p:ext uri="{BB962C8B-B14F-4D97-AF65-F5344CB8AC3E}">
        <p14:creationId xmlns:p14="http://schemas.microsoft.com/office/powerpoint/2010/main" val="221439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2662" y="2171700"/>
            <a:ext cx="4608576" cy="36576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belief or desire of a government or people that a country should maintain a strong military capability and be prepared to use it aggressively to defend or promote national interests.</a:t>
            </a:r>
            <a:endParaRPr lang="en-US" dirty="0"/>
          </a:p>
        </p:txBody>
      </p:sp>
      <p:sp>
        <p:nvSpPr>
          <p:cNvPr id="4" name="Title 3"/>
          <p:cNvSpPr>
            <a:spLocks noGrp="1"/>
          </p:cNvSpPr>
          <p:nvPr>
            <p:ph type="title"/>
          </p:nvPr>
        </p:nvSpPr>
        <p:spPr/>
        <p:txBody>
          <a:bodyPr/>
          <a:lstStyle/>
          <a:p>
            <a:r>
              <a:rPr lang="en-US" dirty="0"/>
              <a:t>Militarism </a:t>
            </a:r>
          </a:p>
        </p:txBody>
      </p:sp>
    </p:spTree>
    <p:extLst>
      <p:ext uri="{BB962C8B-B14F-4D97-AF65-F5344CB8AC3E}">
        <p14:creationId xmlns:p14="http://schemas.microsoft.com/office/powerpoint/2010/main" val="267318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5412" y="1828800"/>
            <a:ext cx="4800600" cy="3114368"/>
          </a:xfrm>
        </p:spPr>
      </p:pic>
      <p:sp>
        <p:nvSpPr>
          <p:cNvPr id="3" name="Content Placeholder 2"/>
          <p:cNvSpPr>
            <a:spLocks noGrp="1"/>
          </p:cNvSpPr>
          <p:nvPr>
            <p:ph sz="half" idx="1"/>
          </p:nvPr>
        </p:nvSpPr>
        <p:spPr/>
        <p:txBody>
          <a:bodyPr/>
          <a:lstStyle/>
          <a:p>
            <a:r>
              <a:rPr lang="en-US" dirty="0"/>
              <a:t>These were weapons that were made using the industrial process</a:t>
            </a:r>
          </a:p>
          <a:p>
            <a:r>
              <a:rPr lang="en-US" dirty="0"/>
              <a:t>Their creation and implementation resulted in the bloodiest century in human history</a:t>
            </a:r>
          </a:p>
          <a:p>
            <a:r>
              <a:rPr lang="en-US" dirty="0"/>
              <a:t>More people were killed in the 20</a:t>
            </a:r>
            <a:r>
              <a:rPr lang="en-US" baseline="30000" dirty="0"/>
              <a:t>th</a:t>
            </a:r>
            <a:r>
              <a:rPr lang="en-US" dirty="0"/>
              <a:t> century than all previous centuries combined. </a:t>
            </a:r>
          </a:p>
        </p:txBody>
      </p:sp>
      <p:sp>
        <p:nvSpPr>
          <p:cNvPr id="4" name="Title 3"/>
          <p:cNvSpPr>
            <a:spLocks noGrp="1"/>
          </p:cNvSpPr>
          <p:nvPr>
            <p:ph type="title"/>
          </p:nvPr>
        </p:nvSpPr>
        <p:spPr/>
        <p:txBody>
          <a:bodyPr/>
          <a:lstStyle/>
          <a:p>
            <a:r>
              <a:rPr lang="en-US" dirty="0"/>
              <a:t>Industrialized weapons </a:t>
            </a:r>
          </a:p>
        </p:txBody>
      </p:sp>
    </p:spTree>
    <p:extLst>
      <p:ext uri="{BB962C8B-B14F-4D97-AF65-F5344CB8AC3E}">
        <p14:creationId xmlns:p14="http://schemas.microsoft.com/office/powerpoint/2010/main" val="354180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799"/>
            <a:ext cx="4267200" cy="3196281"/>
          </a:xfrm>
        </p:spPr>
      </p:pic>
      <p:sp>
        <p:nvSpPr>
          <p:cNvPr id="3" name="Content Placeholder 2"/>
          <p:cNvSpPr>
            <a:spLocks noGrp="1"/>
          </p:cNvSpPr>
          <p:nvPr>
            <p:ph sz="half" idx="1"/>
          </p:nvPr>
        </p:nvSpPr>
        <p:spPr/>
        <p:txBody>
          <a:bodyPr/>
          <a:lstStyle/>
          <a:p>
            <a:r>
              <a:rPr lang="en-US" dirty="0"/>
              <a:t>From 1900-1945, many inventions were created that ushered in the, “Era of Modernity”</a:t>
            </a:r>
          </a:p>
          <a:p>
            <a:r>
              <a:rPr lang="en-US" dirty="0"/>
              <a:t>These included the radio, airplane, automobile, assembly line, telephone, movies, and most importantly, electricity  </a:t>
            </a:r>
          </a:p>
        </p:txBody>
      </p:sp>
      <p:sp>
        <p:nvSpPr>
          <p:cNvPr id="4" name="Title 3"/>
          <p:cNvSpPr>
            <a:spLocks noGrp="1"/>
          </p:cNvSpPr>
          <p:nvPr>
            <p:ph type="title"/>
          </p:nvPr>
        </p:nvSpPr>
        <p:spPr/>
        <p:txBody>
          <a:bodyPr/>
          <a:lstStyle/>
          <a:p>
            <a:r>
              <a:rPr lang="en-US" dirty="0"/>
              <a:t>Modernity </a:t>
            </a:r>
          </a:p>
        </p:txBody>
      </p:sp>
    </p:spTree>
    <p:extLst>
      <p:ext uri="{BB962C8B-B14F-4D97-AF65-F5344CB8AC3E}">
        <p14:creationId xmlns:p14="http://schemas.microsoft.com/office/powerpoint/2010/main" val="12538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2133601"/>
            <a:ext cx="3962400" cy="2728912"/>
          </a:xfrm>
        </p:spPr>
      </p:pic>
      <p:sp>
        <p:nvSpPr>
          <p:cNvPr id="3" name="Content Placeholder 2"/>
          <p:cNvSpPr>
            <a:spLocks noGrp="1"/>
          </p:cNvSpPr>
          <p:nvPr>
            <p:ph sz="half" idx="1"/>
          </p:nvPr>
        </p:nvSpPr>
        <p:spPr/>
        <p:txBody>
          <a:bodyPr/>
          <a:lstStyle/>
          <a:p>
            <a:r>
              <a:rPr lang="en-US" dirty="0"/>
              <a:t>Ways Homo Sapiens lived for millennia </a:t>
            </a:r>
          </a:p>
          <a:p>
            <a:r>
              <a:rPr lang="en-US" dirty="0"/>
              <a:t>Small groups that worked collectively </a:t>
            </a:r>
          </a:p>
          <a:p>
            <a:r>
              <a:rPr lang="en-US" dirty="0"/>
              <a:t>Was very effective</a:t>
            </a:r>
          </a:p>
          <a:p>
            <a:r>
              <a:rPr lang="en-US" dirty="0"/>
              <a:t>Began to go away 10,000 years ago when man shifted to Agrarian ways</a:t>
            </a:r>
          </a:p>
          <a:p>
            <a:r>
              <a:rPr lang="en-US" dirty="0"/>
              <a:t>Very few people on earth live this way now.</a:t>
            </a:r>
          </a:p>
        </p:txBody>
      </p:sp>
      <p:sp>
        <p:nvSpPr>
          <p:cNvPr id="4" name="Title 3"/>
          <p:cNvSpPr>
            <a:spLocks noGrp="1"/>
          </p:cNvSpPr>
          <p:nvPr>
            <p:ph type="title"/>
          </p:nvPr>
        </p:nvSpPr>
        <p:spPr/>
        <p:txBody>
          <a:bodyPr/>
          <a:lstStyle/>
          <a:p>
            <a:r>
              <a:rPr lang="en-US" dirty="0"/>
              <a:t>Hunting and gathering</a:t>
            </a:r>
          </a:p>
        </p:txBody>
      </p:sp>
    </p:spTree>
    <p:extLst>
      <p:ext uri="{BB962C8B-B14F-4D97-AF65-F5344CB8AC3E}">
        <p14:creationId xmlns:p14="http://schemas.microsoft.com/office/powerpoint/2010/main" val="85625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1828800"/>
            <a:ext cx="5462869" cy="29718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A political system where the state recognizes no limits to its authority and strives to regulate every aspect of public and private life wherever feasible.</a:t>
            </a:r>
            <a:endParaRPr lang="en-US" dirty="0"/>
          </a:p>
        </p:txBody>
      </p:sp>
      <p:sp>
        <p:nvSpPr>
          <p:cNvPr id="4" name="Title 3"/>
          <p:cNvSpPr>
            <a:spLocks noGrp="1"/>
          </p:cNvSpPr>
          <p:nvPr>
            <p:ph type="title"/>
          </p:nvPr>
        </p:nvSpPr>
        <p:spPr/>
        <p:txBody>
          <a:bodyPr/>
          <a:lstStyle/>
          <a:p>
            <a:r>
              <a:rPr lang="en-US" dirty="0"/>
              <a:t>Totalitarianism </a:t>
            </a:r>
          </a:p>
        </p:txBody>
      </p:sp>
    </p:spTree>
    <p:extLst>
      <p:ext uri="{BB962C8B-B14F-4D97-AF65-F5344CB8AC3E}">
        <p14:creationId xmlns:p14="http://schemas.microsoft.com/office/powerpoint/2010/main" val="6521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1828800"/>
            <a:ext cx="5501244" cy="25908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period of history following the detonation of the first nuclear, or "atomic“ bomb, Trinity, on July 16, 1945, during World War II.</a:t>
            </a:r>
          </a:p>
          <a:p>
            <a:r>
              <a:rPr lang="en-US" dirty="0">
                <a:solidFill>
                  <a:srgbClr val="222222"/>
                </a:solidFill>
                <a:latin typeface="arial" panose="020B0604020202020204" pitchFamily="34" charset="0"/>
              </a:rPr>
              <a:t>This changed the world irreparably as humans created the capabilities for world-wide suicide </a:t>
            </a:r>
            <a:endParaRPr lang="en-US" dirty="0"/>
          </a:p>
        </p:txBody>
      </p:sp>
      <p:sp>
        <p:nvSpPr>
          <p:cNvPr id="4" name="Title 3"/>
          <p:cNvSpPr>
            <a:spLocks noGrp="1"/>
          </p:cNvSpPr>
          <p:nvPr>
            <p:ph type="title"/>
          </p:nvPr>
        </p:nvSpPr>
        <p:spPr/>
        <p:txBody>
          <a:bodyPr/>
          <a:lstStyle/>
          <a:p>
            <a:r>
              <a:rPr lang="en-US" dirty="0"/>
              <a:t>Atomic age </a:t>
            </a:r>
          </a:p>
        </p:txBody>
      </p:sp>
    </p:spTree>
    <p:extLst>
      <p:ext uri="{BB962C8B-B14F-4D97-AF65-F5344CB8AC3E}">
        <p14:creationId xmlns:p14="http://schemas.microsoft.com/office/powerpoint/2010/main" val="239377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94012" y="1981200"/>
            <a:ext cx="5681417" cy="4255579"/>
          </a:xfrm>
        </p:spPr>
      </p:pic>
      <p:sp>
        <p:nvSpPr>
          <p:cNvPr id="4" name="Title 3"/>
          <p:cNvSpPr>
            <a:spLocks noGrp="1"/>
          </p:cNvSpPr>
          <p:nvPr>
            <p:ph type="title"/>
          </p:nvPr>
        </p:nvSpPr>
        <p:spPr>
          <a:xfrm>
            <a:off x="1293812" y="838200"/>
            <a:ext cx="9677402" cy="762000"/>
          </a:xfrm>
        </p:spPr>
        <p:txBody>
          <a:bodyPr>
            <a:normAutofit fontScale="90000"/>
          </a:bodyPr>
          <a:lstStyle/>
          <a:p>
            <a:br>
              <a:rPr lang="en-US" b="1" dirty="0"/>
            </a:br>
            <a:br>
              <a:rPr lang="en-US" b="1" dirty="0"/>
            </a:br>
            <a:br>
              <a:rPr lang="en-US" b="1" dirty="0"/>
            </a:br>
            <a:br>
              <a:rPr lang="en-US" b="1" dirty="0"/>
            </a:br>
            <a:br>
              <a:rPr lang="en-US" b="1" dirty="0"/>
            </a:br>
            <a:r>
              <a:rPr lang="en-US" b="1" dirty="0">
                <a:solidFill>
                  <a:srgbClr val="5B9BD5"/>
                </a:solidFill>
              </a:rPr>
              <a:t>Unit 6: Era 8- The Cold War and its Aftermath: The 20th Century Since 1945</a:t>
            </a:r>
            <a:endParaRPr lang="en-US" dirty="0"/>
          </a:p>
        </p:txBody>
      </p:sp>
    </p:spTree>
    <p:extLst>
      <p:ext uri="{BB962C8B-B14F-4D97-AF65-F5344CB8AC3E}">
        <p14:creationId xmlns:p14="http://schemas.microsoft.com/office/powerpoint/2010/main" val="322056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8800"/>
            <a:ext cx="4090610" cy="2895600"/>
          </a:xfrm>
        </p:spPr>
      </p:pic>
      <p:sp>
        <p:nvSpPr>
          <p:cNvPr id="3" name="Content Placeholder 2"/>
          <p:cNvSpPr>
            <a:spLocks noGrp="1"/>
          </p:cNvSpPr>
          <p:nvPr>
            <p:ph sz="half" idx="1"/>
          </p:nvPr>
        </p:nvSpPr>
        <p:spPr/>
        <p:txBody>
          <a:bodyPr/>
          <a:lstStyle/>
          <a:p>
            <a:r>
              <a:rPr lang="en-US" dirty="0"/>
              <a:t>A competition between the Superpowers for superiority in the development and accumulation of weapons and advancements in space. </a:t>
            </a:r>
          </a:p>
          <a:p>
            <a:r>
              <a:rPr lang="en-US" dirty="0"/>
              <a:t>This fueled actions between the USA and USSR during the Cold War. </a:t>
            </a:r>
          </a:p>
        </p:txBody>
      </p:sp>
      <p:sp>
        <p:nvSpPr>
          <p:cNvPr id="4" name="Title 3"/>
          <p:cNvSpPr>
            <a:spLocks noGrp="1"/>
          </p:cNvSpPr>
          <p:nvPr>
            <p:ph type="title"/>
          </p:nvPr>
        </p:nvSpPr>
        <p:spPr/>
        <p:txBody>
          <a:bodyPr/>
          <a:lstStyle/>
          <a:p>
            <a:r>
              <a:rPr lang="en-US" dirty="0"/>
              <a:t>Arms race and space race</a:t>
            </a:r>
          </a:p>
        </p:txBody>
      </p:sp>
    </p:spTree>
    <p:extLst>
      <p:ext uri="{BB962C8B-B14F-4D97-AF65-F5344CB8AC3E}">
        <p14:creationId xmlns:p14="http://schemas.microsoft.com/office/powerpoint/2010/main" val="24443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81102" y="1828800"/>
            <a:ext cx="5034643" cy="28194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refusal to comply with certain laws or to pay taxes and fines, as a peaceful form of political protest.</a:t>
            </a:r>
          </a:p>
          <a:p>
            <a:r>
              <a:rPr lang="en-US" dirty="0">
                <a:solidFill>
                  <a:srgbClr val="222222"/>
                </a:solidFill>
                <a:latin typeface="arial" panose="020B0604020202020204" pitchFamily="34" charset="0"/>
              </a:rPr>
              <a:t>This method was used during this time period to combat colonial powers, unjust governments, and in the struggle for full citizenship</a:t>
            </a:r>
            <a:endParaRPr lang="en-US" dirty="0"/>
          </a:p>
        </p:txBody>
      </p:sp>
      <p:sp>
        <p:nvSpPr>
          <p:cNvPr id="4" name="Title 3"/>
          <p:cNvSpPr>
            <a:spLocks noGrp="1"/>
          </p:cNvSpPr>
          <p:nvPr>
            <p:ph type="title"/>
          </p:nvPr>
        </p:nvSpPr>
        <p:spPr/>
        <p:txBody>
          <a:bodyPr/>
          <a:lstStyle/>
          <a:p>
            <a:r>
              <a:rPr lang="en-US" dirty="0"/>
              <a:t>Civil disobedience </a:t>
            </a:r>
          </a:p>
        </p:txBody>
      </p:sp>
    </p:spTree>
    <p:extLst>
      <p:ext uri="{BB962C8B-B14F-4D97-AF65-F5344CB8AC3E}">
        <p14:creationId xmlns:p14="http://schemas.microsoft.com/office/powerpoint/2010/main" val="22745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2" y="1828800"/>
            <a:ext cx="4953000" cy="3048000"/>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The domino theory was a theory prominent from the 1950s to the 1980s, that speculated that if one country in a region came under the influence of communism, then the surrounding countries would follow in a domino effect.</a:t>
            </a:r>
          </a:p>
          <a:p>
            <a:r>
              <a:rPr lang="en-US" dirty="0">
                <a:solidFill>
                  <a:srgbClr val="222222"/>
                </a:solidFill>
                <a:latin typeface="arial" panose="020B0604020202020204" pitchFamily="34" charset="0"/>
              </a:rPr>
              <a:t>Largely responsible for the Korean and Vietnam Conflicts, as well as several smaller incidents in the 1980’s. </a:t>
            </a:r>
            <a:endParaRPr lang="en-US" dirty="0"/>
          </a:p>
        </p:txBody>
      </p:sp>
      <p:sp>
        <p:nvSpPr>
          <p:cNvPr id="4" name="Title 3"/>
          <p:cNvSpPr>
            <a:spLocks noGrp="1"/>
          </p:cNvSpPr>
          <p:nvPr>
            <p:ph type="title"/>
          </p:nvPr>
        </p:nvSpPr>
        <p:spPr/>
        <p:txBody>
          <a:bodyPr/>
          <a:lstStyle/>
          <a:p>
            <a:r>
              <a:rPr lang="en-US" dirty="0"/>
              <a:t>Domino theory </a:t>
            </a:r>
          </a:p>
        </p:txBody>
      </p:sp>
    </p:spTree>
    <p:extLst>
      <p:ext uri="{BB962C8B-B14F-4D97-AF65-F5344CB8AC3E}">
        <p14:creationId xmlns:p14="http://schemas.microsoft.com/office/powerpoint/2010/main" val="346396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0212" y="1828800"/>
            <a:ext cx="3048000" cy="4251158"/>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Containment was a United States policy using numerous strategies to prevent the spread of communism abroad. A component of the Cold War, this policy was a response to a series of moves by the Soviet Union to enlarge its communist sphere of influence in Eastern Europe, China, Korea, and Vietnam.</a:t>
            </a:r>
            <a:endParaRPr lang="en-US" dirty="0"/>
          </a:p>
        </p:txBody>
      </p:sp>
      <p:sp>
        <p:nvSpPr>
          <p:cNvPr id="4" name="Title 3"/>
          <p:cNvSpPr>
            <a:spLocks noGrp="1"/>
          </p:cNvSpPr>
          <p:nvPr>
            <p:ph type="title"/>
          </p:nvPr>
        </p:nvSpPr>
        <p:spPr/>
        <p:txBody>
          <a:bodyPr/>
          <a:lstStyle/>
          <a:p>
            <a:r>
              <a:rPr lang="en-US" dirty="0"/>
              <a:t>Containment </a:t>
            </a:r>
          </a:p>
        </p:txBody>
      </p:sp>
    </p:spTree>
    <p:extLst>
      <p:ext uri="{BB962C8B-B14F-4D97-AF65-F5344CB8AC3E}">
        <p14:creationId xmlns:p14="http://schemas.microsoft.com/office/powerpoint/2010/main" val="187440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1825869"/>
            <a:ext cx="3505200" cy="4456360"/>
          </a:xfrm>
        </p:spPr>
      </p:pic>
      <p:sp>
        <p:nvSpPr>
          <p:cNvPr id="3" name="Content Placeholder 2"/>
          <p:cNvSpPr>
            <a:spLocks noGrp="1"/>
          </p:cNvSpPr>
          <p:nvPr>
            <p:ph sz="half" idx="1"/>
          </p:nvPr>
        </p:nvSpPr>
        <p:spPr/>
        <p:txBody>
          <a:bodyPr/>
          <a:lstStyle/>
          <a:p>
            <a:r>
              <a:rPr lang="en-US" dirty="0">
                <a:solidFill>
                  <a:srgbClr val="000000"/>
                </a:solidFill>
                <a:latin typeface="arial" panose="020B0604020202020204" pitchFamily="34" charset="0"/>
              </a:rPr>
              <a:t>This is when one culture of a large and powerful country, organization, etc. having a great influence on another less powerful country</a:t>
            </a:r>
          </a:p>
          <a:p>
            <a:r>
              <a:rPr lang="en-US" dirty="0">
                <a:solidFill>
                  <a:srgbClr val="000000"/>
                </a:solidFill>
                <a:latin typeface="arial" panose="020B0604020202020204" pitchFamily="34" charset="0"/>
              </a:rPr>
              <a:t>This has increased since the end of the Cold War </a:t>
            </a:r>
            <a:endParaRPr lang="en-US" dirty="0"/>
          </a:p>
        </p:txBody>
      </p:sp>
      <p:sp>
        <p:nvSpPr>
          <p:cNvPr id="4" name="Title 3"/>
          <p:cNvSpPr>
            <a:spLocks noGrp="1"/>
          </p:cNvSpPr>
          <p:nvPr>
            <p:ph type="title"/>
          </p:nvPr>
        </p:nvSpPr>
        <p:spPr/>
        <p:txBody>
          <a:bodyPr/>
          <a:lstStyle/>
          <a:p>
            <a:r>
              <a:rPr lang="en-US" dirty="0"/>
              <a:t>Cultural imperialism </a:t>
            </a:r>
          </a:p>
        </p:txBody>
      </p:sp>
    </p:spTree>
    <p:extLst>
      <p:ext uri="{BB962C8B-B14F-4D97-AF65-F5344CB8AC3E}">
        <p14:creationId xmlns:p14="http://schemas.microsoft.com/office/powerpoint/2010/main" val="68446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3012" y="1828800"/>
            <a:ext cx="4648202" cy="2703546"/>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Globalization is a process of interaction and integration among the people, companies, and governments of different nations, a process driven by international trade and investment and aided by information technology.</a:t>
            </a:r>
            <a:endParaRPr lang="en-US" dirty="0"/>
          </a:p>
        </p:txBody>
      </p:sp>
      <p:sp>
        <p:nvSpPr>
          <p:cNvPr id="4" name="Title 3"/>
          <p:cNvSpPr>
            <a:spLocks noGrp="1"/>
          </p:cNvSpPr>
          <p:nvPr>
            <p:ph type="title"/>
          </p:nvPr>
        </p:nvSpPr>
        <p:spPr/>
        <p:txBody>
          <a:bodyPr/>
          <a:lstStyle/>
          <a:p>
            <a:r>
              <a:rPr lang="en-US" dirty="0"/>
              <a:t>Globalization </a:t>
            </a:r>
          </a:p>
        </p:txBody>
      </p:sp>
    </p:spTree>
    <p:extLst>
      <p:ext uri="{BB962C8B-B14F-4D97-AF65-F5344CB8AC3E}">
        <p14:creationId xmlns:p14="http://schemas.microsoft.com/office/powerpoint/2010/main" val="392172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268" y="1949706"/>
            <a:ext cx="4279365" cy="4101587"/>
          </a:xfrm>
        </p:spPr>
      </p:pic>
      <p:sp>
        <p:nvSpPr>
          <p:cNvPr id="3" name="Content Placeholder 2"/>
          <p:cNvSpPr>
            <a:spLocks noGrp="1"/>
          </p:cNvSpPr>
          <p:nvPr>
            <p:ph sz="half" idx="1"/>
          </p:nvPr>
        </p:nvSpPr>
        <p:spPr/>
        <p:txBody>
          <a:bodyPr/>
          <a:lstStyle/>
          <a:p>
            <a:r>
              <a:rPr lang="en-US" dirty="0">
                <a:solidFill>
                  <a:srgbClr val="222222"/>
                </a:solidFill>
                <a:latin typeface="arial" panose="020B0604020202020204" pitchFamily="34" charset="0"/>
              </a:rPr>
              <a:t>Mutual assured destruction, or MAD, is a doctrine of military strategy and national security policy in which a full-scale use of nuclear weapons by two or more opposing sides would cause the complete annihilation of both the attacker and the defender</a:t>
            </a:r>
          </a:p>
          <a:p>
            <a:r>
              <a:rPr lang="en-US" dirty="0">
                <a:solidFill>
                  <a:srgbClr val="222222"/>
                </a:solidFill>
                <a:latin typeface="arial" panose="020B0604020202020204" pitchFamily="34" charset="0"/>
              </a:rPr>
              <a:t>This has been the pervasive philosophy of the Atomic Age</a:t>
            </a:r>
            <a:endParaRPr lang="en-US" dirty="0"/>
          </a:p>
        </p:txBody>
      </p:sp>
      <p:sp>
        <p:nvSpPr>
          <p:cNvPr id="4" name="Title 3"/>
          <p:cNvSpPr>
            <a:spLocks noGrp="1"/>
          </p:cNvSpPr>
          <p:nvPr>
            <p:ph type="title"/>
          </p:nvPr>
        </p:nvSpPr>
        <p:spPr/>
        <p:txBody>
          <a:bodyPr/>
          <a:lstStyle/>
          <a:p>
            <a:r>
              <a:rPr lang="en-US" dirty="0"/>
              <a:t>Mutual assured destruction (m.a.D.)</a:t>
            </a:r>
          </a:p>
        </p:txBody>
      </p:sp>
    </p:spTree>
    <p:extLst>
      <p:ext uri="{BB962C8B-B14F-4D97-AF65-F5344CB8AC3E}">
        <p14:creationId xmlns:p14="http://schemas.microsoft.com/office/powerpoint/2010/main" val="289180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 id="{F5D0384A-00F6-4BDA-834C-33F5C4031353}" vid="{A5A61C26-2E15-47AF-A86A-D1E541AAEC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AEF1AC-E279-497A-BEF6-B83421166B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country report presentation</Template>
  <TotalTime>0</TotalTime>
  <Words>3671</Words>
  <Application>Microsoft Office PowerPoint</Application>
  <PresentationFormat>Custom</PresentationFormat>
  <Paragraphs>401</Paragraphs>
  <Slides>112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Arial</vt:lpstr>
      <vt:lpstr>Century Gothic</vt:lpstr>
      <vt:lpstr>Editor</vt:lpstr>
      <vt:lpstr>Guardian Text Egyptian Web</vt:lpstr>
      <vt:lpstr>Perpetua</vt:lpstr>
      <vt:lpstr>World country report presentation</vt:lpstr>
      <vt:lpstr>WORLD HISTORY WORD WALL:  “the big 100” </vt:lpstr>
      <vt:lpstr>  Unit I terms- “Foundations of World History: Eras 1-3, Beginnings to 300  </vt:lpstr>
      <vt:lpstr>HISTORICAL PERSPECTIVE</vt:lpstr>
      <vt:lpstr>HISTORICAL SCALE</vt:lpstr>
      <vt:lpstr>Primary sources</vt:lpstr>
      <vt:lpstr>How to assess claims</vt:lpstr>
      <vt:lpstr>Six steps to archeology </vt:lpstr>
      <vt:lpstr>race</vt:lpstr>
      <vt:lpstr>Hunting and gathering</vt:lpstr>
      <vt:lpstr>Agrarian societies  </vt:lpstr>
      <vt:lpstr>Civilization </vt:lpstr>
      <vt:lpstr>Cities </vt:lpstr>
      <vt:lpstr>River valley civilizations</vt:lpstr>
      <vt:lpstr>Kingdom </vt:lpstr>
      <vt:lpstr>Empire </vt:lpstr>
      <vt:lpstr>Historical bias  </vt:lpstr>
      <vt:lpstr>City-state</vt:lpstr>
      <vt:lpstr>Hegemony </vt:lpstr>
      <vt:lpstr>Cultural diffusion </vt:lpstr>
      <vt:lpstr>Diaspora </vt:lpstr>
      <vt:lpstr>Push vs. pull migrations </vt:lpstr>
      <vt:lpstr>Historiography </vt:lpstr>
      <vt:lpstr>Syncretism </vt:lpstr>
      <vt:lpstr>Cognitive dissonance </vt:lpstr>
      <vt:lpstr>Ethnocentrism </vt:lpstr>
      <vt:lpstr>World religions </vt:lpstr>
      <vt:lpstr>4 functions of religions </vt:lpstr>
      <vt:lpstr>Turning point</vt:lpstr>
      <vt:lpstr>       Unit ii terms:  Era 4- Expanding and Intensified Hemispheric Interactions, 300 to 1500 C.E. </vt:lpstr>
      <vt:lpstr>Population growth </vt:lpstr>
      <vt:lpstr>Expanding networks of exchange</vt:lpstr>
      <vt:lpstr>Pastoral nomadism</vt:lpstr>
      <vt:lpstr>Collective learning</vt:lpstr>
      <vt:lpstr>Silk road </vt:lpstr>
      <vt:lpstr>Trans-Saharan trade route </vt:lpstr>
      <vt:lpstr>Western civilization </vt:lpstr>
      <vt:lpstr>EASTERN CIVILIZATIONS </vt:lpstr>
      <vt:lpstr>Dar al-islam </vt:lpstr>
      <vt:lpstr>Dynastic cycle </vt:lpstr>
      <vt:lpstr>Feudalism </vt:lpstr>
      <vt:lpstr>Pandemics </vt:lpstr>
      <vt:lpstr>Medieval times</vt:lpstr>
      <vt:lpstr>World zones </vt:lpstr>
      <vt:lpstr>Unit iii terms: Era 5- The Emergence of the First Global Age, 15th-18th Centuries </vt:lpstr>
      <vt:lpstr>Columbian Exchange</vt:lpstr>
      <vt:lpstr>Great Dying</vt:lpstr>
      <vt:lpstr>Global Interdependence</vt:lpstr>
      <vt:lpstr>Mercantilism </vt:lpstr>
      <vt:lpstr>Age of discovery and exploration</vt:lpstr>
      <vt:lpstr>Nation-state</vt:lpstr>
      <vt:lpstr>Coerced Labor</vt:lpstr>
      <vt:lpstr>European Miracle</vt:lpstr>
      <vt:lpstr>Renaissance</vt:lpstr>
      <vt:lpstr>Protestant Reformation</vt:lpstr>
      <vt:lpstr>Counter-reformation </vt:lpstr>
      <vt:lpstr>The European Enlightenment</vt:lpstr>
      <vt:lpstr>Absolutism </vt:lpstr>
      <vt:lpstr>Divine Rights of Kings</vt:lpstr>
      <vt:lpstr>Scientific Revolution </vt:lpstr>
      <vt:lpstr>“gunpowder” Empires </vt:lpstr>
      <vt:lpstr>Unit iv: Era 6 - An Age of Global Revolutions, 18th Century to 1914 </vt:lpstr>
      <vt:lpstr>CONSTITUTIONALISM </vt:lpstr>
      <vt:lpstr>DEMOCRACY </vt:lpstr>
      <vt:lpstr>INALIENABLE RIGHTS </vt:lpstr>
      <vt:lpstr>CLASSICAL LIBERALISM </vt:lpstr>
      <vt:lpstr>NATIONALISM </vt:lpstr>
      <vt:lpstr>POPULAR SOVEREIGNTY </vt:lpstr>
      <vt:lpstr>REPUBLICANISM </vt:lpstr>
      <vt:lpstr>REVOLUTIONs during this time </vt:lpstr>
      <vt:lpstr>RULE OF LAW</vt:lpstr>
      <vt:lpstr>SECULARISM </vt:lpstr>
      <vt:lpstr>SOCIAL CONTRACT </vt:lpstr>
      <vt:lpstr>CAPITALISM </vt:lpstr>
      <vt:lpstr>Industrialization </vt:lpstr>
      <vt:lpstr>LABOR UNIONS</vt:lpstr>
      <vt:lpstr>URBANIZATION </vt:lpstr>
      <vt:lpstr>WORKING CLASS</vt:lpstr>
      <vt:lpstr>IMPERIALISM </vt:lpstr>
      <vt:lpstr>Social Darwinism </vt:lpstr>
      <vt:lpstr>         Unit 5: Era 7 - Global Crisis and Achievement, 1900-1945 </vt:lpstr>
      <vt:lpstr>Balance of power post war</vt:lpstr>
      <vt:lpstr>Communism </vt:lpstr>
      <vt:lpstr>Fascism </vt:lpstr>
      <vt:lpstr>Genocide </vt:lpstr>
      <vt:lpstr>Global great depression </vt:lpstr>
      <vt:lpstr>Holocaust </vt:lpstr>
      <vt:lpstr>Militarism </vt:lpstr>
      <vt:lpstr>Industrialized weapons </vt:lpstr>
      <vt:lpstr>Modernity </vt:lpstr>
      <vt:lpstr>Totalitarianism </vt:lpstr>
      <vt:lpstr>Atomic age </vt:lpstr>
      <vt:lpstr>     Unit 6: Era 8- The Cold War and its Aftermath: The 20th Century Since 1945</vt:lpstr>
      <vt:lpstr>Arms race and space race</vt:lpstr>
      <vt:lpstr>Civil disobedience </vt:lpstr>
      <vt:lpstr>Domino theory </vt:lpstr>
      <vt:lpstr>Containment </vt:lpstr>
      <vt:lpstr>Cultural imperialism </vt:lpstr>
      <vt:lpstr>Globalization </vt:lpstr>
      <vt:lpstr>Mutual assured destruction (m.a.D.)</vt:lpstr>
      <vt:lpstr>Brinkmanship </vt:lpstr>
      <vt:lpstr>Decolonization </vt:lpstr>
      <vt:lpstr>Democratization </vt:lpstr>
      <vt:lpstr> Unit 7: Contemporary Global Issues, Past to Present</vt:lpstr>
      <vt:lpstr>Ethnic cleansing </vt:lpstr>
      <vt:lpstr>Fossil fuels </vt:lpstr>
      <vt:lpstr>GLOBAL WARMING </vt:lpstr>
      <vt:lpstr>21st century Migrations</vt:lpstr>
      <vt:lpstr>Natural resources </vt:lpstr>
      <vt:lpstr>Terrorism </vt:lpstr>
      <vt:lpstr>Overpopulation </vt:lpstr>
      <vt:lpstr>The information age</vt:lpstr>
      <vt:lpstr>Final word….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2015-11-23T14:07:25Z</dcterms:created>
  <dcterms:modified xsi:type="dcterms:W3CDTF">2019-07-01T19:29:40Z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TC034606299991</vt:lpwstr>
  </property>
</Properties>
</file>