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7" r:id="rId2"/>
    <p:sldId id="256" r:id="rId3"/>
    <p:sldId id="257" r:id="rId4"/>
    <p:sldId id="263" r:id="rId5"/>
    <p:sldId id="290" r:id="rId6"/>
    <p:sldId id="259" r:id="rId7"/>
    <p:sldId id="258" r:id="rId8"/>
    <p:sldId id="260" r:id="rId9"/>
    <p:sldId id="299" r:id="rId10"/>
    <p:sldId id="265" r:id="rId11"/>
    <p:sldId id="266" r:id="rId12"/>
    <p:sldId id="281" r:id="rId13"/>
    <p:sldId id="282" r:id="rId14"/>
    <p:sldId id="283" r:id="rId15"/>
    <p:sldId id="284" r:id="rId16"/>
    <p:sldId id="293" r:id="rId17"/>
    <p:sldId id="296" r:id="rId18"/>
    <p:sldId id="294" r:id="rId19"/>
    <p:sldId id="285" r:id="rId20"/>
    <p:sldId id="269" r:id="rId21"/>
    <p:sldId id="286" r:id="rId22"/>
    <p:sldId id="288" r:id="rId23"/>
    <p:sldId id="30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7F1FDD-8D36-4450-B97E-52CDDF52C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3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B6F901-DFAC-4D6A-A4A3-849541B31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977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C8737868-E89E-4045-84ED-50D588B4D89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43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92D991A-9838-4275-A411-EFDC2887CBD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“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Remember Your First Thrill of American Liberty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”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 (p. 649) ©Bedford St. Martin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’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s</a:t>
            </a:r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10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B92F536-E452-4753-A295-41E0500404A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675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9F1C0FE-C318-4592-9438-FA537C81238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494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37DF719-DCE0-4262-9FA8-C1BC4292A2E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88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DB89DD6A-0095-4418-89A3-A67A710B5BB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445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2B65822-A933-4EE2-B8A0-732F77308EF3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A gun crew firing on entrenched German positions</a:t>
            </a:r>
          </a:p>
        </p:txBody>
      </p:sp>
    </p:spTree>
    <p:extLst>
      <p:ext uri="{BB962C8B-B14F-4D97-AF65-F5344CB8AC3E}">
        <p14:creationId xmlns:p14="http://schemas.microsoft.com/office/powerpoint/2010/main" val="146806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09D19BAE-BC89-47FB-B818-1C517672B46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Yanks play abandoned German piano</a:t>
            </a:r>
          </a:p>
        </p:txBody>
      </p:sp>
    </p:spTree>
    <p:extLst>
      <p:ext uri="{BB962C8B-B14F-4D97-AF65-F5344CB8AC3E}">
        <p14:creationId xmlns:p14="http://schemas.microsoft.com/office/powerpoint/2010/main" val="225256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43505B81-2355-410C-B0D5-A00A2CDD4CFD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Celebration of the Armistice, New York City</a:t>
            </a:r>
          </a:p>
        </p:txBody>
      </p:sp>
    </p:spTree>
    <p:extLst>
      <p:ext uri="{BB962C8B-B14F-4D97-AF65-F5344CB8AC3E}">
        <p14:creationId xmlns:p14="http://schemas.microsoft.com/office/powerpoint/2010/main" val="2076975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829ED634-AD4A-4F64-A0E4-E7DAA3D59AE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991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720FA673-3AB7-46FD-9FB8-2D9CF8F7957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Figure 31.1: Approximate Comparative Losses in World War I ©Houghton Mifflin</a:t>
            </a:r>
          </a:p>
        </p:txBody>
      </p:sp>
    </p:spTree>
    <p:extLst>
      <p:ext uri="{BB962C8B-B14F-4D97-AF65-F5344CB8AC3E}">
        <p14:creationId xmlns:p14="http://schemas.microsoft.com/office/powerpoint/2010/main" val="407361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A77EF22-0730-4790-8C34-FBBA2F8C06D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140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42E4E982-87CC-4577-9675-25D5B4A9294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791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323A78C-8889-4EF2-8B1E-6069B27A9AF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93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FD1D46F-D968-4AFD-87B1-5A9FCDF82CB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85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1CAC8153-B646-40BE-AA4A-C6963A3B440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500" smtClean="0">
                <a:latin typeface="Arial" pitchFamily="34" charset="0"/>
                <a:ea typeface="ヒラギノ角ゴ Pro W3" pitchFamily="-84" charset="-128"/>
              </a:rPr>
              <a:t>Map 22.1 European Alliances in 1914 (p. 638) ©Bedford St. Martin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’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s</a:t>
            </a:r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75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D7477F73-309F-4D9F-973E-812DFD6A457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ヒラギノ角ゴ Pro W3" pitchFamily="-84" charset="-128"/>
              </a:rPr>
              <a:t>In this cartoon, the Samson-like War pulls down the temple of Civilization</a:t>
            </a:r>
          </a:p>
        </p:txBody>
      </p:sp>
    </p:spTree>
    <p:extLst>
      <p:ext uri="{BB962C8B-B14F-4D97-AF65-F5344CB8AC3E}">
        <p14:creationId xmlns:p14="http://schemas.microsoft.com/office/powerpoint/2010/main" val="64502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509194B0-1586-4AA9-8DE7-FB4088A830A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35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AEBCFEB-CBC5-43FE-AC39-96329E4B155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78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62B8BB3-EB96-4454-B0B4-3D5FBC30CA3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02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9B0CDEAC-5FFA-49D3-B47E-6636A353091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500" smtClean="0">
                <a:latin typeface="Arial" pitchFamily="34" charset="0"/>
                <a:ea typeface="ヒラギノ角ゴ Pro W3" pitchFamily="-84" charset="-128"/>
              </a:rPr>
              <a:t>America and the War Effort (p. 636) ©Bedford St. Martin</a:t>
            </a:r>
            <a:r>
              <a:rPr lang="ja-JP" altLang="en-US" sz="500" smtClean="0">
                <a:latin typeface="Arial" pitchFamily="34" charset="0"/>
                <a:ea typeface="ヒラギノ角ゴ Pro W3" pitchFamily="-84" charset="-128"/>
              </a:rPr>
              <a:t>’</a:t>
            </a:r>
            <a:r>
              <a:rPr lang="en-US" altLang="ja-JP" sz="500" smtClean="0">
                <a:latin typeface="Arial" pitchFamily="34" charset="0"/>
                <a:ea typeface="ヒラギノ角ゴ Pro W3" pitchFamily="-84" charset="-128"/>
              </a:rPr>
              <a:t>s</a:t>
            </a:r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1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9BCA6-3288-41FB-8397-D9195F28F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FB7D3-917F-4FB1-A2EB-DC1C1517D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1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E1AD0-E704-44AF-AC6D-B6AC9465C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57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BD337-D060-4B4F-9EB5-D040D78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0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4A15C-EEC6-44E3-B79A-31EAEB8AE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6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937F9-A955-4959-B2A3-D28CBA3D6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080A5-C362-475A-AF16-B9D5C7ECD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0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84E4A-5CFD-4FC2-A411-CC15ED17E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0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46393-93B6-496E-926B-83D126866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5C34D-28E5-4C8E-A135-C389BAE92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96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954D3-BB32-4110-8F25-3E67795FF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F36FA-AB7F-4B18-808E-8FF852394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55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CB985-C722-40E9-9499-85124EF28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73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7155E-B366-4A5B-A60B-0D0497CA8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42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E8C05B-EC56-44EC-A00A-A5EE6FCF68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wwi causes etc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609600"/>
            <a:ext cx="537845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1400" smtClean="0">
                <a:solidFill>
                  <a:schemeClr val="bg1"/>
                </a:solidFill>
              </a:rPr>
              <a:t>America and the War Effort (p. 636)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2400"/>
            <a:ext cx="473075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ja-JP" altLang="en-US" sz="1400" smtClean="0">
                <a:solidFill>
                  <a:schemeClr val="bg1"/>
                </a:solidFill>
              </a:rPr>
              <a:t>“</a:t>
            </a:r>
            <a:r>
              <a:rPr lang="en-US" altLang="ja-JP" sz="1400" smtClean="0">
                <a:solidFill>
                  <a:schemeClr val="bg1"/>
                </a:solidFill>
              </a:rPr>
              <a:t>Remember Your First Thrill of American Liberty</a:t>
            </a:r>
            <a:r>
              <a:rPr lang="ja-JP" altLang="en-US" sz="1400" smtClean="0">
                <a:solidFill>
                  <a:schemeClr val="bg1"/>
                </a:solidFill>
              </a:rPr>
              <a:t>”</a:t>
            </a:r>
            <a:r>
              <a:rPr lang="en-US" altLang="ja-JP" sz="1400" smtClean="0">
                <a:solidFill>
                  <a:schemeClr val="bg1"/>
                </a:solidFill>
              </a:rPr>
              <a:t> (p. 649)</a:t>
            </a:r>
            <a:endParaRPr lang="en-US" altLang="en-US" sz="1400" smtClean="0">
              <a:solidFill>
                <a:schemeClr val="bg1"/>
              </a:solidFill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52400"/>
            <a:ext cx="412115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Fighting the War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3429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New style of warfare: mechanized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Machine guns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long-range, heavy artillery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poison gas (various types)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Trench warfare (not entirely new)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>
                <a:solidFill>
                  <a:schemeClr val="bg1"/>
                </a:solidFill>
              </a:rPr>
              <a:t>“</a:t>
            </a:r>
            <a:r>
              <a:rPr lang="en-US" altLang="ja-JP" sz="2400" smtClean="0">
                <a:solidFill>
                  <a:schemeClr val="bg1"/>
                </a:solidFill>
              </a:rPr>
              <a:t>No-Man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Land</a:t>
            </a:r>
            <a:r>
              <a:rPr lang="ja-JP" altLang="en-US" sz="2400" smtClean="0">
                <a:solidFill>
                  <a:schemeClr val="bg1"/>
                </a:solidFill>
              </a:rPr>
              <a:t>”</a:t>
            </a:r>
            <a:endParaRPr lang="en-US" altLang="ja-JP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Hand grenades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>
              <a:solidFill>
                <a:schemeClr val="bg1"/>
              </a:solidFill>
            </a:endParaRPr>
          </a:p>
        </p:txBody>
      </p:sp>
      <p:pic>
        <p:nvPicPr>
          <p:cNvPr id="48131" name="Picture 4" descr="gunners so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1450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Other factors after US entry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Russian revolution and withdrawal (Treaty of Brest-Litovsk) allowed Germany to focus on Western front entirely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Naval shipping losses = huge. Led to </a:t>
            </a:r>
            <a:r>
              <a:rPr lang="ja-JP" altLang="en-US" smtClean="0">
                <a:solidFill>
                  <a:schemeClr val="bg1"/>
                </a:solidFill>
              </a:rPr>
              <a:t>“</a:t>
            </a:r>
            <a:r>
              <a:rPr lang="en-US" altLang="ja-JP" smtClean="0">
                <a:solidFill>
                  <a:schemeClr val="bg1"/>
                </a:solidFill>
              </a:rPr>
              <a:t>Convoy System</a:t>
            </a:r>
            <a:r>
              <a:rPr lang="ja-JP" altLang="en-US" smtClean="0">
                <a:solidFill>
                  <a:schemeClr val="bg1"/>
                </a:solidFill>
              </a:rPr>
              <a:t>”</a:t>
            </a:r>
            <a:r>
              <a:rPr lang="en-US" altLang="ja-JP" smtClean="0">
                <a:solidFill>
                  <a:schemeClr val="bg1"/>
                </a:solidFill>
              </a:rPr>
              <a:t> and record ship construction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bg1"/>
                </a:solidFill>
              </a:rPr>
              <a:t>Pershing</a:t>
            </a:r>
            <a:r>
              <a:rPr lang="ja-JP" altLang="en-US" sz="3200" smtClean="0">
                <a:solidFill>
                  <a:schemeClr val="bg1"/>
                </a:solidFill>
              </a:rPr>
              <a:t>’</a:t>
            </a:r>
            <a:r>
              <a:rPr lang="en-US" altLang="ja-JP" sz="3200" smtClean="0">
                <a:solidFill>
                  <a:schemeClr val="bg1"/>
                </a:solidFill>
              </a:rPr>
              <a:t>s Crusaders: The Doughboys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600200"/>
            <a:ext cx="2286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American Expeditionary Force (AEF)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General John J. Pershing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First major action in spring 1918</a:t>
            </a:r>
          </a:p>
        </p:txBody>
      </p:sp>
      <p:pic>
        <p:nvPicPr>
          <p:cNvPr id="52227" name="Picture 5" descr="Pershing-Foch et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810000" cy="2819400"/>
          </a:xfrm>
        </p:spPr>
      </p:pic>
      <p:pic>
        <p:nvPicPr>
          <p:cNvPr id="52228" name="Picture 6" descr="pershings crusaders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2035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271253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0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American Battles:1918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German Counter-offensive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Chateau-Thierry (2nd Battle of the Marne)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Belleau Wood (June 1918)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Meuse (river) - Argonnes (forest) Offensive (Fall 1918)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St. Mihiel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November 11, 1918 - Armistice (cease-fire)</a:t>
            </a:r>
          </a:p>
        </p:txBody>
      </p:sp>
      <p:pic>
        <p:nvPicPr>
          <p:cNvPr id="54275" name="Picture 5" descr="tanks meuseargon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8263"/>
            <a:ext cx="3810000" cy="285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25_13.jpg</a:t>
            </a:r>
          </a:p>
        </p:txBody>
      </p:sp>
      <p:pic>
        <p:nvPicPr>
          <p:cNvPr id="82947" name="Picture 3" descr="25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25_19.jpg</a:t>
            </a:r>
          </a:p>
        </p:txBody>
      </p:sp>
      <p:pic>
        <p:nvPicPr>
          <p:cNvPr id="89091" name="Picture 3" descr="25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25_16.jpg</a:t>
            </a:r>
          </a:p>
        </p:txBody>
      </p:sp>
      <p:pic>
        <p:nvPicPr>
          <p:cNvPr id="84995" name="Picture 3" descr="25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Casualties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50,000 Americans died in 1918 combat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1918 Influenza epidemic (worldwide) killed thousands of soldiers and millions of people around the globe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112,000 American fatalities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Great War: World War I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i="1" smtClean="0">
                <a:solidFill>
                  <a:schemeClr val="bg1"/>
                </a:solidFill>
              </a:rPr>
              <a:t>The War to End All Wars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971800"/>
            <a:ext cx="6400800" cy="2057400"/>
          </a:xfrm>
        </p:spPr>
        <p:txBody>
          <a:bodyPr/>
          <a:lstStyle/>
          <a:p>
            <a:pPr eaLnBrk="1" hangingPunct="1"/>
            <a:r>
              <a:rPr lang="ja-JP" altLang="en-US" i="1" smtClean="0">
                <a:solidFill>
                  <a:schemeClr val="bg1"/>
                </a:solidFill>
              </a:rPr>
              <a:t>“</a:t>
            </a:r>
            <a:r>
              <a:rPr lang="en-US" altLang="ja-JP" i="1" smtClean="0">
                <a:solidFill>
                  <a:schemeClr val="bg1"/>
                </a:solidFill>
              </a:rPr>
              <a:t>The lamps have gone out all over Europe and we shall not see them lit again in our lifetime.</a:t>
            </a:r>
            <a:r>
              <a:rPr lang="ja-JP" altLang="en-US" i="1" smtClean="0">
                <a:solidFill>
                  <a:schemeClr val="bg1"/>
                </a:solidFill>
              </a:rPr>
              <a:t>”</a:t>
            </a:r>
            <a:r>
              <a:rPr lang="en-US" altLang="ja-JP" i="1" smtClean="0">
                <a:solidFill>
                  <a:schemeClr val="bg1"/>
                </a:solidFill>
              </a:rPr>
              <a:t> </a:t>
            </a:r>
          </a:p>
          <a:p>
            <a:pPr algn="r" eaLnBrk="1" hangingPunct="1"/>
            <a:r>
              <a:rPr lang="en-US" altLang="en-US" sz="1800" i="1" smtClean="0">
                <a:solidFill>
                  <a:schemeClr val="bg1"/>
                </a:solidFill>
              </a:rPr>
              <a:t>- British Prime Minister Lord Grey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533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Approximate Comparative Losses in World War I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3787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44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Winning the Peace: The Versailles Peace Conference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Paris and Palace of Versailles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Big Four: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Woodrow Wilson (USA)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David Lloyd George (GBR)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Georges Clemenceau (FR)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Orlando Vittorio (IT)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581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Russia excluded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Defeated powers humiliated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Wilson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14 points the major proposal</a:t>
            </a:r>
            <a:endParaRPr lang="en-US" altLang="en-US" sz="2400" smtClean="0">
              <a:solidFill>
                <a:schemeClr val="bg1"/>
              </a:solidFill>
            </a:endParaRPr>
          </a:p>
        </p:txBody>
      </p:sp>
      <p:pic>
        <p:nvPicPr>
          <p:cNvPr id="70660" name="Picture 5" descr="43393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05275"/>
            <a:ext cx="36306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Wilson</a:t>
            </a:r>
            <a:r>
              <a:rPr lang="ja-JP" altLang="en-US" smtClean="0">
                <a:solidFill>
                  <a:schemeClr val="bg1"/>
                </a:solidFill>
              </a:rPr>
              <a:t>’</a:t>
            </a:r>
            <a:r>
              <a:rPr lang="en-US" altLang="ja-JP" smtClean="0">
                <a:solidFill>
                  <a:schemeClr val="bg1"/>
                </a:solidFill>
              </a:rPr>
              <a:t>s 14 Points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38100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To </a:t>
            </a:r>
            <a:r>
              <a:rPr lang="ja-JP" altLang="en-US" sz="2800" smtClean="0">
                <a:solidFill>
                  <a:schemeClr val="bg1"/>
                </a:solidFill>
              </a:rPr>
              <a:t>“</a:t>
            </a:r>
            <a:r>
              <a:rPr lang="en-US" altLang="ja-JP" sz="2800" smtClean="0">
                <a:solidFill>
                  <a:schemeClr val="bg1"/>
                </a:solidFill>
              </a:rPr>
              <a:t>make the world safe for democracy</a:t>
            </a:r>
            <a:r>
              <a:rPr lang="ja-JP" altLang="en-US" sz="2800" smtClean="0">
                <a:solidFill>
                  <a:schemeClr val="bg1"/>
                </a:solidFill>
              </a:rPr>
              <a:t>”</a:t>
            </a:r>
            <a:endParaRPr lang="en-US" altLang="ja-JP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#1-5 - international law recommendations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#6-13 - European boundary restructure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#14 - League of Nations</a:t>
            </a:r>
          </a:p>
        </p:txBody>
      </p:sp>
      <p:pic>
        <p:nvPicPr>
          <p:cNvPr id="72707" name="Picture 5" descr="272970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3984625" cy="5029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Spanish Flu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1918- More death at the worst time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3428999" cy="30479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Worst pandemic in centuries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657600" cy="3047999"/>
          </a:xfrm>
        </p:spPr>
      </p:pic>
    </p:spTree>
    <p:extLst>
      <p:ext uri="{BB962C8B-B14F-4D97-AF65-F5344CB8AC3E}">
        <p14:creationId xmlns:p14="http://schemas.microsoft.com/office/powerpoint/2010/main" val="221898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Long Term Causes 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of World War I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Nationalism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Militarism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Imperialism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Peace time alliances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Long-standing ethnic grudges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324600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1400" smtClean="0">
                <a:solidFill>
                  <a:schemeClr val="bg1"/>
                </a:solidFill>
              </a:rPr>
              <a:t>Map 22.1 European Alliances in 1914 (p. 638)</a:t>
            </a:r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52400"/>
            <a:ext cx="8462963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25_8.jpg</a:t>
            </a:r>
          </a:p>
        </p:txBody>
      </p:sp>
      <p:pic>
        <p:nvPicPr>
          <p:cNvPr id="76803" name="Picture 3" descr="25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Short term timeline leading to World War I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June 28 - Assassination of Austro-Hungarian Archduke and heir, Francis Ferdinand (and Sophie, his wife)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July 23 - Austria issues ultimatum to Serbia and invades on July 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July 28-30 - Russians mobilize as Serbia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August 1 - Germany, Austria-Hungary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ally, declares war on Russia (and Serbia)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August 3 - Germany declares war on France (allied with Russia) and invades Belgium en route to Paris, France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August 4 - Great Britain, France</a:t>
            </a:r>
            <a:r>
              <a:rPr lang="ja-JP" altLang="en-US" sz="2400" smtClean="0">
                <a:solidFill>
                  <a:schemeClr val="bg1"/>
                </a:solidFill>
              </a:rPr>
              <a:t>’</a:t>
            </a:r>
            <a:r>
              <a:rPr lang="en-US" altLang="ja-JP" sz="2400" smtClean="0">
                <a:solidFill>
                  <a:schemeClr val="bg1"/>
                </a:solidFill>
              </a:rPr>
              <a:t>s ally, declares war on Germany</a:t>
            </a:r>
            <a:endParaRPr lang="en-US" alt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sides formed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Triple Entente (Allies)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France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Great Britain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Italy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Russia (1917 exit)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United States (1917 entry)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Central Powers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Germany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Austria-Hungary (empire)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Ottoman Empire</a:t>
            </a:r>
          </a:p>
          <a:p>
            <a:pPr lvl="1" eaLnBrk="1" hangingPunct="1"/>
            <a:r>
              <a:rPr lang="en-US" altLang="en-US" smtClean="0">
                <a:solidFill>
                  <a:schemeClr val="bg1"/>
                </a:solidFill>
              </a:rPr>
              <a:t>Bulgaria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United States remains neutral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Woodrow Wilson: </a:t>
            </a:r>
            <a:r>
              <a:rPr lang="ja-JP" altLang="en-US" smtClean="0">
                <a:solidFill>
                  <a:schemeClr val="bg1"/>
                </a:solidFill>
              </a:rPr>
              <a:t>“</a:t>
            </a:r>
            <a:r>
              <a:rPr lang="en-US" altLang="ja-JP" smtClean="0">
                <a:solidFill>
                  <a:schemeClr val="bg1"/>
                </a:solidFill>
              </a:rPr>
              <a:t>Remain neutral in thought as well as deed</a:t>
            </a:r>
            <a:r>
              <a:rPr lang="ja-JP" altLang="en-US" smtClean="0">
                <a:solidFill>
                  <a:schemeClr val="bg1"/>
                </a:solidFill>
              </a:rPr>
              <a:t>”</a:t>
            </a:r>
            <a:endParaRPr lang="en-US" altLang="ja-JP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protect international trading rights</a:t>
            </a:r>
          </a:p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“</a:t>
            </a:r>
            <a:r>
              <a:rPr lang="en-US" altLang="ja-JP" smtClean="0">
                <a:solidFill>
                  <a:schemeClr val="bg1"/>
                </a:solidFill>
              </a:rPr>
              <a:t>He kept us out of war.</a:t>
            </a:r>
            <a:r>
              <a:rPr lang="ja-JP" altLang="en-US" smtClean="0">
                <a:solidFill>
                  <a:schemeClr val="bg1"/>
                </a:solidFill>
              </a:rPr>
              <a:t>”</a:t>
            </a:r>
            <a:r>
              <a:rPr lang="en-US" altLang="ja-JP" smtClean="0">
                <a:solidFill>
                  <a:schemeClr val="bg1"/>
                </a:solidFill>
              </a:rPr>
              <a:t> 1916 presidential campaign slogan</a:t>
            </a: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More Propaganda</a:t>
            </a:r>
            <a:endParaRPr lang="en-US" altLang="en-US" smtClean="0"/>
          </a:p>
        </p:txBody>
      </p:sp>
      <p:pic>
        <p:nvPicPr>
          <p:cNvPr id="97284" name="Picture 4" descr="poster-US-Beat Back the Hun with Liberty Bo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9450" y="1981200"/>
            <a:ext cx="2705100" cy="4114800"/>
          </a:xfrm>
          <a:noFill/>
          <a:ln cap="flat">
            <a:solidFill>
              <a:srgbClr val="6644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657</Words>
  <Application>Microsoft Office PowerPoint</Application>
  <PresentationFormat>On-screen Show (4:3)</PresentationFormat>
  <Paragraphs>115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ヒラギノ角ゴ Pro W3</vt:lpstr>
      <vt:lpstr>Blank Presentation</vt:lpstr>
      <vt:lpstr>PowerPoint Presentation</vt:lpstr>
      <vt:lpstr>The Great War: World War I The War to End All Wars</vt:lpstr>
      <vt:lpstr>Long Term Causes  of World War I</vt:lpstr>
      <vt:lpstr>PowerPoint Presentation</vt:lpstr>
      <vt:lpstr>25_8.jpg</vt:lpstr>
      <vt:lpstr>Short term timeline leading to World War I</vt:lpstr>
      <vt:lpstr>The sides formed</vt:lpstr>
      <vt:lpstr>United States remains neutral</vt:lpstr>
      <vt:lpstr>More Propaganda</vt:lpstr>
      <vt:lpstr>PowerPoint Presentation</vt:lpstr>
      <vt:lpstr>PowerPoint Presentation</vt:lpstr>
      <vt:lpstr>Fighting the War</vt:lpstr>
      <vt:lpstr>Other factors after US entry</vt:lpstr>
      <vt:lpstr>Pershing’s Crusaders: The Doughboys</vt:lpstr>
      <vt:lpstr>American Battles:1918</vt:lpstr>
      <vt:lpstr>25_13.jpg</vt:lpstr>
      <vt:lpstr>25_19.jpg</vt:lpstr>
      <vt:lpstr>25_16.jpg</vt:lpstr>
      <vt:lpstr>Casualties</vt:lpstr>
      <vt:lpstr>Approximate Comparative Losses in World War I</vt:lpstr>
      <vt:lpstr>Winning the Peace: The Versailles Peace Conference</vt:lpstr>
      <vt:lpstr>Wilson’s 14 Points</vt:lpstr>
      <vt:lpstr>Spanish Flu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Great War: World War I The War to End All Wars</dc:title>
  <dc:creator>Lincoln Public Schools</dc:creator>
  <cp:lastModifiedBy>ANTHONY SALCICCIOLI</cp:lastModifiedBy>
  <cp:revision>13</cp:revision>
  <cp:lastPrinted>2008-02-28T21:09:17Z</cp:lastPrinted>
  <dcterms:created xsi:type="dcterms:W3CDTF">2006-02-07T00:31:16Z</dcterms:created>
  <dcterms:modified xsi:type="dcterms:W3CDTF">2016-04-21T13:23:14Z</dcterms:modified>
</cp:coreProperties>
</file>