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74" r:id="rId3"/>
    <p:sldId id="257" r:id="rId4"/>
    <p:sldId id="258" r:id="rId5"/>
    <p:sldId id="259" r:id="rId6"/>
    <p:sldId id="272" r:id="rId7"/>
    <p:sldId id="260" r:id="rId8"/>
    <p:sldId id="264" r:id="rId9"/>
    <p:sldId id="279" r:id="rId10"/>
    <p:sldId id="280" r:id="rId11"/>
    <p:sldId id="263" r:id="rId12"/>
    <p:sldId id="262" r:id="rId13"/>
    <p:sldId id="275" r:id="rId14"/>
    <p:sldId id="287" r:id="rId15"/>
    <p:sldId id="268" r:id="rId16"/>
    <p:sldId id="276" r:id="rId17"/>
    <p:sldId id="273" r:id="rId18"/>
    <p:sldId id="267" r:id="rId19"/>
    <p:sldId id="277" r:id="rId20"/>
    <p:sldId id="266" r:id="rId21"/>
    <p:sldId id="265" r:id="rId22"/>
    <p:sldId id="271" r:id="rId23"/>
    <p:sldId id="278" r:id="rId24"/>
    <p:sldId id="270" r:id="rId25"/>
    <p:sldId id="281" r:id="rId26"/>
    <p:sldId id="282" r:id="rId27"/>
    <p:sldId id="269" r:id="rId28"/>
    <p:sldId id="261" r:id="rId29"/>
    <p:sldId id="285" r:id="rId30"/>
    <p:sldId id="283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0B24B-19DB-4BA7-8E82-AB2E1BB585D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36492-7C80-4F9F-A9B5-9305D262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2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601-603D-4542-A739-1BAB1F04DE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89BF8-EEFB-43B1-8C24-4844B9E37C1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601-603D-4542-A739-1BAB1F04DE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9BF8-EEFB-43B1-8C24-4844B9E37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601-603D-4542-A739-1BAB1F04DE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9BF8-EEFB-43B1-8C24-4844B9E37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FE1601-603D-4542-A739-1BAB1F04DE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889BF8-EEFB-43B1-8C24-4844B9E37C1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601-603D-4542-A739-1BAB1F04DE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89BF8-EEFB-43B1-8C24-4844B9E37C1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FE1601-603D-4542-A739-1BAB1F04DE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89BF8-EEFB-43B1-8C24-4844B9E37C1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BFE1601-603D-4542-A739-1BAB1F04DE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889BF8-EEFB-43B1-8C24-4844B9E37C12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601-603D-4542-A739-1BAB1F04DE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89BF8-EEFB-43B1-8C24-4844B9E37C1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601-603D-4542-A739-1BAB1F04DE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89BF8-EEFB-43B1-8C24-4844B9E37C1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FE1601-603D-4542-A739-1BAB1F04DE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89BF8-EEFB-43B1-8C24-4844B9E37C1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FE1601-603D-4542-A739-1BAB1F04DE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889BF8-EEFB-43B1-8C24-4844B9E37C1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BFE1601-603D-4542-A739-1BAB1F04DE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0889BF8-EEFB-43B1-8C24-4844B9E37C1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ntchemistry.com/links/Matter/phases.ht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courtschool.com/activity/states_of_matter/" TargetMode="External"/><Relationship Id="rId2" Type="http://schemas.openxmlformats.org/officeDocument/2006/relationships/hyperlink" Target="http://web.visionlearning.com/custom/chemistry/animations/CHE1.1-an-threestates.s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hemsite.lsrhs.net/AtomsInMotion/KMT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2274"/>
            <a:ext cx="9144000" cy="6855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667000"/>
            <a:ext cx="8458200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chemeClr val="bg1"/>
                </a:solidFill>
                <a:latin typeface="Tw Cen MT Condensed Extra Bold" pitchFamily="34" charset="0"/>
                <a:ea typeface="Calibri"/>
                <a:cs typeface="Times New Roman"/>
              </a:rPr>
              <a:t>Class Notes: Kinetic Theory and </a:t>
            </a:r>
            <a:r>
              <a:rPr lang="en-US" sz="4400" b="1" dirty="0" smtClean="0">
                <a:solidFill>
                  <a:schemeClr val="bg1"/>
                </a:solidFill>
                <a:latin typeface="Tw Cen MT Condensed Extra Bold" pitchFamily="34" charset="0"/>
                <a:ea typeface="Calibri"/>
                <a:cs typeface="Times New Roman"/>
              </a:rPr>
              <a:t>States of Matter</a:t>
            </a:r>
            <a:endParaRPr lang="en-US" sz="4400" b="1" dirty="0">
              <a:solidFill>
                <a:schemeClr val="bg1"/>
              </a:solidFill>
              <a:latin typeface="Tw Cen MT Condensed Extra Bold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1611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2510" y="457200"/>
            <a:ext cx="33149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height of the mercury column depends on the pressure exerted by particles in air colliding with the surface of the mercury in the dish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14940" y="1277203"/>
            <a:ext cx="5829060" cy="5533257"/>
            <a:chOff x="3314940" y="1277203"/>
            <a:chExt cx="5829060" cy="55332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940" y="1277203"/>
              <a:ext cx="5829060" cy="5533257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3314940" y="2362200"/>
              <a:ext cx="270486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439140" y="2819400"/>
              <a:ext cx="270486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85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1">
                <a:lumMod val="80000"/>
              </a:schemeClr>
              <a:schemeClr val="bg1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304" y="1828800"/>
            <a:ext cx="8763000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u="sng" dirty="0">
                <a:latin typeface="Times New Roman"/>
                <a:ea typeface="Calibri"/>
                <a:cs typeface="Times New Roman"/>
              </a:rPr>
              <a:t>Class Notes: Nature of </a:t>
            </a:r>
            <a:r>
              <a:rPr lang="en-US" sz="4800" b="1" u="sng" dirty="0" smtClean="0">
                <a:latin typeface="Times New Roman"/>
                <a:ea typeface="Calibri"/>
                <a:cs typeface="Times New Roman"/>
              </a:rPr>
              <a:t>Liquids</a:t>
            </a:r>
          </a:p>
        </p:txBody>
      </p:sp>
    </p:spTree>
    <p:extLst>
      <p:ext uri="{BB962C8B-B14F-4D97-AF65-F5344CB8AC3E}">
        <p14:creationId xmlns:p14="http://schemas.microsoft.com/office/powerpoint/2010/main" val="3196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1"/>
            <a:ext cx="8763000" cy="548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latin typeface="Times New Roman"/>
                <a:ea typeface="Calibri"/>
                <a:cs typeface="Times New Roman"/>
              </a:rPr>
              <a:t>Facts about liquids</a:t>
            </a:r>
            <a:endParaRPr lang="en-US" sz="3600" u="sng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-"/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Particles are in motion but they are held together by weak attractive forces, therefore they slide and flow</a:t>
            </a:r>
            <a:endParaRPr lang="en-US" sz="3600" dirty="0"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6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-"/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Most particles do not have enough kinetic energy to 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escape 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the attractive forces </a:t>
            </a:r>
            <a:endParaRPr lang="en-US" sz="36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 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5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058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Times New Roman"/>
              <a:buChar char="-"/>
            </a:pP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Liquids are more dense than gases because the forces of attraction between the particles pull them close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together</a:t>
            </a:r>
          </a:p>
          <a:p>
            <a:pPr marL="342900" lvl="0" indent="-342900">
              <a:lnSpc>
                <a:spcPct val="115000"/>
              </a:lnSpc>
              <a:buFont typeface="Times New Roman"/>
              <a:buChar char="-"/>
            </a:pPr>
            <a:endParaRPr lang="en-US" sz="3600" dirty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Times New Roman"/>
              <a:buChar char="-"/>
            </a:pP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increasing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pressure has little effect on volume</a:t>
            </a:r>
            <a:endParaRPr lang="en-US" sz="36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en-US" sz="3600" dirty="0">
              <a:solidFill>
                <a:srgbClr val="FFFF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202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71541"/>
            <a:ext cx="8382000" cy="21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Times New Roman"/>
              <a:buChar char="-"/>
            </a:pPr>
            <a:r>
              <a:rPr lang="en-US" sz="40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The interplay of attractive vs. disruptive (kinetic energy) forces give liquids three main properties</a:t>
            </a:r>
            <a:endParaRPr lang="en-US" sz="4000" dirty="0">
              <a:solidFill>
                <a:srgbClr val="FFFF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79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1"/>
            <a:ext cx="8610600" cy="259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600" b="1" u="sng" dirty="0">
                <a:latin typeface="Times New Roman"/>
                <a:ea typeface="Calibri"/>
                <a:cs typeface="Times New Roman"/>
              </a:rPr>
              <a:t>Vapor pressure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pressure produced by vaporized particles above a liquid colliding with the walls of a closed container</a:t>
            </a:r>
            <a:endParaRPr lang="en-US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2600" dirty="0"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63246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01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*Particles with a minimal KE leave the surface to become a gas</a:t>
            </a:r>
            <a:endParaRPr lang="en-US" sz="32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*Some collide with air molecules and return to liquid</a:t>
            </a:r>
            <a:endParaRPr lang="en-US" sz="32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*heating adds energy, more particles escape</a:t>
            </a:r>
            <a:endParaRPr lang="en-US" sz="32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*increasing temperature increases the number of vaporized particles which increases the vapor pressure</a:t>
            </a:r>
            <a:endParaRPr lang="en-US" sz="32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*escaping particles take energy with them, cooling the remaining liquid</a:t>
            </a:r>
          </a:p>
        </p:txBody>
      </p:sp>
    </p:spTree>
    <p:extLst>
      <p:ext uri="{BB962C8B-B14F-4D97-AF65-F5344CB8AC3E}">
        <p14:creationId xmlns:p14="http://schemas.microsoft.com/office/powerpoint/2010/main" val="11401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5344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200" b="1" u="sng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Dynamic equilibrium</a:t>
            </a:r>
            <a:r>
              <a:rPr lang="en-US" sz="3200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point within a closed container when the rate of vaporization equals the rate of condensation </a:t>
            </a:r>
            <a:endParaRPr lang="en-US" sz="3200" dirty="0">
              <a:solidFill>
                <a:srgbClr val="FFFFFF"/>
              </a:solidFill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136"/>
            <a:ext cx="9144000" cy="46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57572"/>
            <a:ext cx="384810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2. </a:t>
            </a:r>
            <a:r>
              <a:rPr lang="en-US" sz="3600" b="1" u="sng" dirty="0" smtClean="0">
                <a:latin typeface="Times New Roman"/>
                <a:ea typeface="Calibri"/>
                <a:cs typeface="Times New Roman"/>
              </a:rPr>
              <a:t>Boiling </a:t>
            </a:r>
            <a:r>
              <a:rPr lang="en-US" sz="3600" b="1" u="sng" dirty="0">
                <a:latin typeface="Times New Roman"/>
                <a:ea typeface="Calibri"/>
                <a:cs typeface="Times New Roman"/>
              </a:rPr>
              <a:t>Point (</a:t>
            </a:r>
            <a:r>
              <a:rPr lang="en-US" sz="3600" b="1" u="sng" dirty="0" err="1">
                <a:latin typeface="Times New Roman"/>
                <a:ea typeface="Calibri"/>
                <a:cs typeface="Times New Roman"/>
              </a:rPr>
              <a:t>bp</a:t>
            </a:r>
            <a:r>
              <a:rPr lang="en-US" sz="3600" b="1" u="sng" dirty="0">
                <a:latin typeface="Times New Roman"/>
                <a:ea typeface="Calibri"/>
                <a:cs typeface="Times New Roman"/>
              </a:rPr>
              <a:t>)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the temperature at which the liquid turns into a gas (vapor); when the vapor pressure equals the external 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pressure</a:t>
            </a:r>
            <a:endParaRPr lang="en-US" sz="3600" dirty="0"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64" y="810344"/>
            <a:ext cx="5067300" cy="532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224" y="685800"/>
            <a:ext cx="8763000" cy="5456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*particles anywhere in the liquid can have the energy to vaporize</a:t>
            </a:r>
            <a:endParaRPr lang="en-US" sz="36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*lower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the external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pressure,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lower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3600" dirty="0" err="1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bp</a:t>
            </a:r>
            <a:endParaRPr lang="en-US" sz="36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*</a:t>
            </a:r>
            <a:r>
              <a:rPr lang="en-US" sz="360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higher </a:t>
            </a:r>
            <a:r>
              <a:rPr lang="en-US" sz="360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the external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pressure, higher the </a:t>
            </a:r>
            <a:r>
              <a:rPr lang="en-US" sz="3600" dirty="0" err="1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bp</a:t>
            </a:r>
            <a:endParaRPr lang="en-US" sz="36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*boiling is a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cooling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process – escaping particles take energy out and cools the liquid</a:t>
            </a:r>
            <a:endParaRPr lang="en-US" sz="36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Therefore, the temperature of the liquid never rises above the </a:t>
            </a:r>
            <a:r>
              <a:rPr lang="en-US" sz="3600" dirty="0" err="1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bp</a:t>
            </a:r>
            <a:endParaRPr lang="en-US" sz="3600" dirty="0">
              <a:solidFill>
                <a:srgbClr val="FFFF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92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590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www.kentchemistry.com/links/Matter/phases.htm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95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1"/>
            <a:ext cx="83820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3. </a:t>
            </a:r>
            <a:r>
              <a:rPr lang="en-US" sz="3600" b="1" u="sng" dirty="0" smtClean="0">
                <a:latin typeface="Times New Roman"/>
                <a:ea typeface="Calibri"/>
                <a:cs typeface="Times New Roman"/>
              </a:rPr>
              <a:t>Freezing </a:t>
            </a:r>
            <a:r>
              <a:rPr lang="en-US" sz="3600" b="1" u="sng" dirty="0">
                <a:latin typeface="Times New Roman"/>
                <a:ea typeface="Calibri"/>
                <a:cs typeface="Times New Roman"/>
              </a:rPr>
              <a:t>Point (</a:t>
            </a:r>
            <a:r>
              <a:rPr lang="en-US" sz="3600" b="1" u="sng" dirty="0" err="1">
                <a:latin typeface="Times New Roman"/>
                <a:ea typeface="Calibri"/>
                <a:cs typeface="Times New Roman"/>
              </a:rPr>
              <a:t>fp</a:t>
            </a:r>
            <a:r>
              <a:rPr lang="en-US" sz="3600" b="1" u="sng" dirty="0">
                <a:latin typeface="Times New Roman"/>
                <a:ea typeface="Calibri"/>
                <a:cs typeface="Times New Roman"/>
              </a:rPr>
              <a:t>)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the temperature at which the liquid turns into a solid</a:t>
            </a:r>
            <a:endParaRPr lang="en-US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36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3600" dirty="0" smtClean="0">
                <a:latin typeface="Times New Roman"/>
                <a:ea typeface="Calibri"/>
                <a:cs typeface="Times New Roman"/>
              </a:rPr>
              <a:t>*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KE low, attractive forces high</a:t>
            </a:r>
            <a:endParaRPr lang="en-US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08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1">
                <a:lumMod val="80000"/>
              </a:schemeClr>
              <a:schemeClr val="bg1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57400"/>
            <a:ext cx="838200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4400" b="1" u="sng" dirty="0" smtClean="0">
                <a:latin typeface="Times New Roman"/>
                <a:ea typeface="Calibri"/>
                <a:cs typeface="Times New Roman"/>
              </a:rPr>
              <a:t>Class notes</a:t>
            </a:r>
            <a:r>
              <a:rPr lang="en-US" sz="4400" b="1" u="sng" dirty="0">
                <a:latin typeface="Times New Roman"/>
                <a:ea typeface="Calibri"/>
                <a:cs typeface="Times New Roman"/>
              </a:rPr>
              <a:t>: The Nature of </a:t>
            </a:r>
            <a:r>
              <a:rPr lang="en-US" sz="4400" b="1" u="sng" dirty="0" smtClean="0">
                <a:latin typeface="Times New Roman"/>
                <a:ea typeface="Calibri"/>
                <a:cs typeface="Times New Roman"/>
              </a:rPr>
              <a:t>Solids</a:t>
            </a:r>
            <a:endParaRPr lang="en-US" sz="4400" u="sng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02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054" y="304799"/>
            <a:ext cx="8534400" cy="415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latin typeface="Times New Roman"/>
                <a:ea typeface="Calibri"/>
                <a:cs typeface="Times New Roman"/>
              </a:rPr>
              <a:t>Characteristics of Solids:</a:t>
            </a:r>
            <a:endParaRPr lang="en-US" sz="3600" u="sng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-Motion in a solid is about a fixed point, not random and chaotic</a:t>
            </a:r>
            <a:endParaRPr lang="en-US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-Particles are solidly packed and organized</a:t>
            </a:r>
            <a:endParaRPr lang="en-US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-Solids are dense, incompressible and do not 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flow</a:t>
            </a:r>
            <a:endParaRPr lang="en-US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15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4444"/>
            <a:ext cx="8382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melting point (</a:t>
            </a:r>
            <a:r>
              <a:rPr lang="en-US" sz="3600" b="1" dirty="0" err="1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mp</a:t>
            </a:r>
            <a:r>
              <a:rPr lang="en-US" sz="36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) = (freezing point) =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temperature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at which a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solid turns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into a </a:t>
            </a:r>
            <a:r>
              <a:rPr lang="en-US" sz="36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liquid </a:t>
            </a:r>
            <a:r>
              <a:rPr lang="en-US" sz="36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= temperature at which the KE of the particles overcome the forces which hold the particles in place</a:t>
            </a:r>
            <a:endParaRPr lang="en-US" sz="3600" dirty="0">
              <a:solidFill>
                <a:srgbClr val="FFFF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940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-most solids form crystals = an orderly, repeating 3-D pattern = </a:t>
            </a:r>
            <a:r>
              <a:rPr lang="en-US" sz="3600" b="1" u="sng" dirty="0">
                <a:latin typeface="Times New Roman"/>
                <a:ea typeface="Calibri"/>
                <a:cs typeface="Times New Roman"/>
              </a:rPr>
              <a:t>crystal lattice</a:t>
            </a:r>
            <a:endParaRPr lang="en-US" sz="3600" u="sng" dirty="0">
              <a:ea typeface="Calibri"/>
              <a:cs typeface="Times New Roman"/>
            </a:endParaRPr>
          </a:p>
          <a:p>
            <a:pPr indent="4445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latin typeface="Times New Roman"/>
                <a:ea typeface="Calibri"/>
                <a:cs typeface="Times New Roman"/>
              </a:rPr>
              <a:t>Unit cell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the smallest part of a crystal lattice that shows the shape</a:t>
            </a:r>
            <a:endParaRPr lang="en-US" sz="36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85" y="2976449"/>
            <a:ext cx="5522794" cy="38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Amorphous Solids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lack an ordered internal structure, their atoms are randomly arranged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Ex. Rubber, plastic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7620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4000" b="1" u="sng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Phase changes:</a:t>
            </a:r>
            <a:endParaRPr lang="en-US" sz="4000" u="sng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-occur when the physical state changes</a:t>
            </a:r>
            <a:endParaRPr lang="en-US" sz="40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-temperature of a substance does not change while a phase change is occurring</a:t>
            </a:r>
            <a:endParaRPr lang="en-US" sz="4000" dirty="0">
              <a:solidFill>
                <a:srgbClr val="FFFF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87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066800"/>
            <a:ext cx="7467600" cy="4639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 smtClean="0">
                <a:latin typeface="Times New Roman"/>
                <a:ea typeface="Calibri"/>
                <a:cs typeface="Times New Roman"/>
              </a:rPr>
              <a:t>6 </a:t>
            </a:r>
            <a:r>
              <a:rPr lang="en-US" sz="3600" b="1" u="sng" dirty="0">
                <a:latin typeface="Times New Roman"/>
                <a:ea typeface="Calibri"/>
                <a:cs typeface="Times New Roman"/>
              </a:rPr>
              <a:t>Main Change of State (phase):</a:t>
            </a:r>
            <a:endParaRPr lang="en-US" sz="3600" u="sng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Melting (solid to 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liquid)</a:t>
            </a:r>
          </a:p>
          <a:p>
            <a:pPr>
              <a:lnSpc>
                <a:spcPct val="115000"/>
              </a:lnSpc>
            </a:pPr>
            <a:r>
              <a:rPr lang="en-US" sz="3600" dirty="0" smtClean="0">
                <a:latin typeface="Times New Roman"/>
                <a:ea typeface="Calibri"/>
                <a:cs typeface="Times New Roman"/>
              </a:rPr>
              <a:t>Freezing 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(liquid to solid)</a:t>
            </a:r>
            <a:endParaRPr lang="en-US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Boiling/vaporization (liquid to gas)    </a:t>
            </a:r>
            <a:endParaRPr lang="en-US" sz="36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3600" dirty="0" smtClean="0">
                <a:latin typeface="Times New Roman"/>
                <a:ea typeface="Calibri"/>
                <a:cs typeface="Times New Roman"/>
              </a:rPr>
              <a:t>Condensing 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(gas to liquid)</a:t>
            </a:r>
            <a:endParaRPr lang="en-US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Sublimation (solid to gas)                 </a:t>
            </a:r>
            <a:endParaRPr lang="en-US" sz="36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3600" dirty="0" err="1" smtClean="0">
                <a:latin typeface="Times New Roman"/>
                <a:ea typeface="Calibri"/>
                <a:cs typeface="Times New Roman"/>
              </a:rPr>
              <a:t>Desublimation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(gas to solid)</a:t>
            </a:r>
            <a:endParaRPr lang="en-US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6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4"/>
            <a:ext cx="9144000" cy="68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lting_ic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5794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8813" y="1676400"/>
            <a:ext cx="6781800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Melting</a:t>
            </a:r>
            <a:endParaRPr lang="en-US" sz="6600" b="1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1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4" y="152400"/>
            <a:ext cx="89154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latin typeface="Times New Roman"/>
                <a:ea typeface="Calibri"/>
                <a:cs typeface="Times New Roman"/>
              </a:rPr>
              <a:t>Kinetic </a:t>
            </a:r>
            <a:r>
              <a:rPr lang="en-US" sz="3200" b="1" u="sng" dirty="0" smtClean="0">
                <a:latin typeface="Times New Roman"/>
                <a:ea typeface="Calibri"/>
                <a:cs typeface="Times New Roman"/>
              </a:rPr>
              <a:t>energy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: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the energy an object has because of its 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motion</a:t>
            </a:r>
            <a:endParaRPr lang="en-US" sz="32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13" y="1341508"/>
            <a:ext cx="4477756" cy="392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40" y="5489275"/>
            <a:ext cx="9095096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latin typeface="Times New Roman"/>
                <a:ea typeface="Calibri"/>
                <a:cs typeface="Times New Roman"/>
              </a:rPr>
              <a:t>Kinetic Theory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particles of matter are in constant motion</a:t>
            </a:r>
            <a:endParaRPr lang="en-US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45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vaporation_and_condens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5794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8813" y="1676400"/>
            <a:ext cx="67818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Vaporization and Condensation</a:t>
            </a:r>
            <a:endParaRPr lang="en-US" sz="6600" b="1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07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web.visionlearning.com/custom/chemistry/animations/CHE1.1-an-threestates.shtml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93961" y="4495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http://www.harcourtschool.com/activity/states_of_matter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10" y="381000"/>
            <a:ext cx="8750490" cy="321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400" b="1" u="sng" dirty="0">
                <a:latin typeface="Times New Roman"/>
                <a:ea typeface="Calibri"/>
                <a:cs typeface="Times New Roman"/>
              </a:rPr>
              <a:t>3 components of the Kinetic Theory of gases</a:t>
            </a:r>
            <a:endParaRPr lang="en-US" sz="3400" u="sng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Times New Roman"/>
                <a:ea typeface="Calibri"/>
                <a:cs typeface="Times New Roman"/>
              </a:rPr>
              <a:t>Particles in a gas are small, hard spheres with insignificant volume</a:t>
            </a:r>
            <a:endParaRPr lang="en-US" sz="3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Times New Roman"/>
                <a:ea typeface="Calibri"/>
                <a:cs typeface="Times New Roman"/>
              </a:rPr>
              <a:t>Motion of particles in gas is rapid, constant, and 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random</a:t>
            </a:r>
            <a:endParaRPr lang="en-US" sz="32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24200"/>
            <a:ext cx="3200400" cy="3733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561358"/>
            <a:ext cx="62865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  3. All 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collisions in gas are elastic</a:t>
            </a:r>
            <a:endParaRPr lang="en-US" sz="32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	-Kinetic energy is transferred </a:t>
            </a:r>
            <a:r>
              <a:rPr lang="en-US" sz="32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	without loss from 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one particle </a:t>
            </a:r>
            <a:r>
              <a:rPr lang="en-US" sz="32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	to 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another</a:t>
            </a:r>
            <a:endParaRPr lang="en-US" sz="3200" dirty="0">
              <a:solidFill>
                <a:srgbClr val="FFFF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95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9151"/>
            <a:ext cx="8763000" cy="456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*Behavior of gas depends on its volume, pressure, and 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temperature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  <a:cs typeface="Times New Roman"/>
              </a:rPr>
              <a:t>When a substance is heated it absorbs energy </a:t>
            </a: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  <a:cs typeface="Times New Roman"/>
              </a:rPr>
              <a:t>This speeds up particles = increase kinetic energy (this causes an increase in temperature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)</a:t>
            </a:r>
            <a:endParaRPr lang="en-US" sz="32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5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chemsite.lsrhs.net/AtomsInMotion/KMT.html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9895"/>
            <a:ext cx="8382000" cy="570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Kinetic energy and temperature are proportional, meaning that temperature is a measure of average kinetic </a:t>
            </a:r>
            <a:r>
              <a:rPr lang="en-US" sz="32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energy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Increased average kinetic energy = increased </a:t>
            </a:r>
            <a:r>
              <a:rPr lang="en-US" sz="32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temperature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Lower average kinetic energy (slower particles) = lower temperatures</a:t>
            </a:r>
            <a:endParaRPr lang="en-US" sz="3200" dirty="0">
              <a:solidFill>
                <a:srgbClr val="FFFF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85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434" y="0"/>
            <a:ext cx="6124434" cy="5264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*The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Kelvin scale is a direct  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measure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of Kinetic energy</a:t>
            </a:r>
            <a:endParaRPr lang="en-US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-Absolute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zero (0K, -273°C) </a:t>
            </a:r>
            <a:endParaRPr lang="en-US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  <a:cs typeface="Times New Roman"/>
              </a:rPr>
              <a:t>	-When movement stops, 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	theoretically</a:t>
            </a:r>
            <a:endParaRPr lang="en-US" sz="3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  <a:cs typeface="Times New Roman"/>
              </a:rPr>
              <a:t>K = °C + 273</a:t>
            </a:r>
            <a:endParaRPr lang="en-US" sz="32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22996"/>
            <a:ext cx="3734937" cy="57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3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latin typeface="Times New Roman"/>
                <a:ea typeface="Calibri"/>
                <a:cs typeface="Times New Roman"/>
              </a:rPr>
              <a:t>Gas pressure</a:t>
            </a:r>
            <a:r>
              <a:rPr lang="en-US" sz="3600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= 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force 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of gas particles colliding with container 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walls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 smtClean="0">
                <a:latin typeface="Times New Roman"/>
                <a:ea typeface="Calibri"/>
                <a:cs typeface="Times New Roman"/>
              </a:rPr>
              <a:t>Scales to measure pressure</a:t>
            </a:r>
            <a:endParaRPr lang="en-US" sz="36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latin typeface="Times New Roman"/>
                <a:ea typeface="Calibri"/>
                <a:cs typeface="Times New Roman"/>
              </a:rPr>
              <a:t>1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atm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= 760 mmHg = 101.3 </a:t>
            </a:r>
            <a:r>
              <a:rPr lang="en-US" sz="3600" dirty="0" err="1" smtClean="0">
                <a:latin typeface="Times New Roman"/>
                <a:ea typeface="Calibri"/>
                <a:cs typeface="Times New Roman"/>
              </a:rPr>
              <a:t>kPa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 = 760 </a:t>
            </a:r>
            <a:r>
              <a:rPr lang="en-US" sz="3600" dirty="0" err="1" smtClean="0">
                <a:latin typeface="Times New Roman"/>
                <a:ea typeface="Calibri"/>
                <a:cs typeface="Times New Roman"/>
              </a:rPr>
              <a:t>Torr</a:t>
            </a:r>
            <a:endParaRPr lang="en-US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277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Barometer: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device used to measure atmospheric pressure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5" y="1505129"/>
            <a:ext cx="3738282" cy="56261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2000" y="1371601"/>
            <a:ext cx="4148351" cy="5486400"/>
            <a:chOff x="4724400" y="1588487"/>
            <a:chExt cx="3995951" cy="5269513"/>
          </a:xfrm>
        </p:grpSpPr>
        <p:sp>
          <p:nvSpPr>
            <p:cNvPr id="7" name="Rectangle 6"/>
            <p:cNvSpPr/>
            <p:nvPr/>
          </p:nvSpPr>
          <p:spPr>
            <a:xfrm>
              <a:off x="4724400" y="1718283"/>
              <a:ext cx="3995951" cy="51397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132" y="1588487"/>
              <a:ext cx="3710485" cy="5269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8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2858</TotalTime>
  <Words>725</Words>
  <Application>Microsoft Office PowerPoint</Application>
  <PresentationFormat>On-screen Show (4:3)</PresentationFormat>
  <Paragraphs>83</Paragraphs>
  <Slides>31</Slides>
  <Notes>0</Notes>
  <HiddenSlides>21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Mylar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Ameriprise Financial,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Toy</dc:creator>
  <cp:lastModifiedBy>Clarenceville User</cp:lastModifiedBy>
  <cp:revision>51</cp:revision>
  <dcterms:created xsi:type="dcterms:W3CDTF">2011-12-16T01:29:40Z</dcterms:created>
  <dcterms:modified xsi:type="dcterms:W3CDTF">2015-01-07T15:54:05Z</dcterms:modified>
</cp:coreProperties>
</file>