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4"/>
  </p:notesMasterIdLst>
  <p:handoutMasterIdLst>
    <p:handoutMasterId r:id="rId15"/>
  </p:handoutMasterIdLst>
  <p:sldIdLst>
    <p:sldId id="267" r:id="rId5"/>
    <p:sldId id="268" r:id="rId6"/>
    <p:sldId id="269" r:id="rId7"/>
    <p:sldId id="270" r:id="rId8"/>
    <p:sldId id="271" r:id="rId9"/>
    <p:sldId id="272" r:id="rId10"/>
    <p:sldId id="273" r:id="rId11"/>
    <p:sldId id="274" r:id="rId12"/>
    <p:sldId id="275"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99" autoAdjust="0"/>
  </p:normalViewPr>
  <p:slideViewPr>
    <p:cSldViewPr>
      <p:cViewPr varScale="1">
        <p:scale>
          <a:sx n="91" d="100"/>
          <a:sy n="91" d="100"/>
        </p:scale>
        <p:origin x="322" y="77"/>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3/22/2020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3/22/2020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3/22/2020</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3/22/2020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3/22/2020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3/22/2020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3/22/2020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3/22/2020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3/22/2020</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3/22/2020</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3/22/2020</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3/22/2020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3/22/2020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3/22/2020</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How Hammurabi Ruled on these Cases</a:t>
            </a:r>
            <a:endParaRPr lang="en-US" dirty="0"/>
          </a:p>
        </p:txBody>
      </p:sp>
      <p:sp>
        <p:nvSpPr>
          <p:cNvPr id="3" name="Subtitle 2"/>
          <p:cNvSpPr>
            <a:spLocks noGrp="1"/>
          </p:cNvSpPr>
          <p:nvPr>
            <p:ph type="subTitle" idx="1"/>
          </p:nvPr>
        </p:nvSpPr>
        <p:spPr/>
        <p:txBody>
          <a:bodyPr/>
          <a:lstStyle/>
          <a:p>
            <a:r>
              <a:rPr lang="en-US"/>
              <a:t>How does it compare to your rulings?</a:t>
            </a:r>
          </a:p>
          <a:p>
            <a:endParaRPr lang="en-US"/>
          </a:p>
          <a:p>
            <a:r>
              <a:rPr lang="en-US" i="1"/>
              <a:t>Source: http://www.phillipmartin.com/</a:t>
            </a:r>
            <a:r>
              <a:rPr lang="en-US"/>
              <a:t> </a:t>
            </a:r>
            <a:endParaRPr lang="en-US"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A1C028-BCB5-4780-A8BC-A6E2130200AF}"/>
              </a:ext>
            </a:extLst>
          </p:cNvPr>
          <p:cNvSpPr>
            <a:spLocks noGrp="1"/>
          </p:cNvSpPr>
          <p:nvPr>
            <p:ph type="title"/>
          </p:nvPr>
        </p:nvSpPr>
        <p:spPr/>
        <p:txBody>
          <a:bodyPr/>
          <a:lstStyle/>
          <a:p>
            <a:r>
              <a:rPr lang="en-US"/>
              <a:t>Hammurabi Decrees in Code 229 </a:t>
            </a:r>
          </a:p>
        </p:txBody>
      </p:sp>
      <p:pic>
        <p:nvPicPr>
          <p:cNvPr id="5" name="Content Placeholder 4">
            <a:extLst>
              <a:ext uri="{FF2B5EF4-FFF2-40B4-BE49-F238E27FC236}">
                <a16:creationId xmlns:a16="http://schemas.microsoft.com/office/drawing/2014/main" id="{F25C5B86-8245-48D3-B422-B55EAED2DC0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93953" y="1803400"/>
            <a:ext cx="3224106" cy="4267200"/>
          </a:xfrm>
        </p:spPr>
      </p:pic>
      <p:sp>
        <p:nvSpPr>
          <p:cNvPr id="9" name="Content Placeholder 8">
            <a:extLst>
              <a:ext uri="{FF2B5EF4-FFF2-40B4-BE49-F238E27FC236}">
                <a16:creationId xmlns:a16="http://schemas.microsoft.com/office/drawing/2014/main" id="{733ACA96-6507-4E44-A964-CDC8729120E7}"/>
              </a:ext>
            </a:extLst>
          </p:cNvPr>
          <p:cNvSpPr>
            <a:spLocks noGrp="1"/>
          </p:cNvSpPr>
          <p:nvPr>
            <p:ph sz="half" idx="2"/>
          </p:nvPr>
        </p:nvSpPr>
        <p:spPr/>
        <p:txBody>
          <a:bodyPr/>
          <a:lstStyle/>
          <a:p>
            <a:endParaRPr lang="en-US"/>
          </a:p>
          <a:p>
            <a:r>
              <a:rPr lang="en-US" sz="2800"/>
              <a:t>“If a builder builds a house for a man and does not make its construction sound, and the house which he has built collapses and causes the death of the owner of the house, the builder shall be put to death.”</a:t>
            </a:r>
          </a:p>
        </p:txBody>
      </p:sp>
    </p:spTree>
    <p:extLst>
      <p:ext uri="{BB962C8B-B14F-4D97-AF65-F5344CB8AC3E}">
        <p14:creationId xmlns:p14="http://schemas.microsoft.com/office/powerpoint/2010/main" val="37826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5086-3AB0-4527-9121-29C899A24016}"/>
              </a:ext>
            </a:extLst>
          </p:cNvPr>
          <p:cNvSpPr>
            <a:spLocks noGrp="1"/>
          </p:cNvSpPr>
          <p:nvPr>
            <p:ph type="title"/>
          </p:nvPr>
        </p:nvSpPr>
        <p:spPr/>
        <p:txBody>
          <a:bodyPr/>
          <a:lstStyle/>
          <a:p>
            <a:r>
              <a:rPr lang="en-US"/>
              <a:t>Hammurabi Decrees is Code 143</a:t>
            </a:r>
          </a:p>
        </p:txBody>
      </p:sp>
      <p:sp>
        <p:nvSpPr>
          <p:cNvPr id="4" name="Content Placeholder 3">
            <a:extLst>
              <a:ext uri="{FF2B5EF4-FFF2-40B4-BE49-F238E27FC236}">
                <a16:creationId xmlns:a16="http://schemas.microsoft.com/office/drawing/2014/main" id="{0E3A2B89-A7E3-4CE3-9AE6-F506A72DF552}"/>
              </a:ext>
            </a:extLst>
          </p:cNvPr>
          <p:cNvSpPr>
            <a:spLocks noGrp="1"/>
          </p:cNvSpPr>
          <p:nvPr>
            <p:ph sz="half" idx="2"/>
          </p:nvPr>
        </p:nvSpPr>
        <p:spPr/>
        <p:txBody>
          <a:bodyPr>
            <a:normAutofit/>
          </a:bodyPr>
          <a:lstStyle/>
          <a:p>
            <a:r>
              <a:rPr lang="en-US" sz="3200"/>
              <a:t>“If the woman has not been careful but has gadded about, neglecting her house and belittling her husband, they shall throw that woman into the water.”</a:t>
            </a:r>
          </a:p>
        </p:txBody>
      </p:sp>
      <p:pic>
        <p:nvPicPr>
          <p:cNvPr id="2050" name="Picture 2">
            <a:extLst>
              <a:ext uri="{FF2B5EF4-FFF2-40B4-BE49-F238E27FC236}">
                <a16:creationId xmlns:a16="http://schemas.microsoft.com/office/drawing/2014/main" id="{A61257CF-C759-4DEC-84EA-275421B9395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42120" y="1803400"/>
            <a:ext cx="2927773"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A1ABC-8508-42E6-9E86-4510AB40CD2A}"/>
              </a:ext>
            </a:extLst>
          </p:cNvPr>
          <p:cNvSpPr>
            <a:spLocks noGrp="1"/>
          </p:cNvSpPr>
          <p:nvPr>
            <p:ph type="title"/>
          </p:nvPr>
        </p:nvSpPr>
        <p:spPr/>
        <p:txBody>
          <a:bodyPr/>
          <a:lstStyle/>
          <a:p>
            <a:r>
              <a:rPr lang="en-US"/>
              <a:t>Hammurabi Decrees is Code 110</a:t>
            </a:r>
          </a:p>
        </p:txBody>
      </p:sp>
      <p:pic>
        <p:nvPicPr>
          <p:cNvPr id="5" name="Content Placeholder 4">
            <a:extLst>
              <a:ext uri="{FF2B5EF4-FFF2-40B4-BE49-F238E27FC236}">
                <a16:creationId xmlns:a16="http://schemas.microsoft.com/office/drawing/2014/main" id="{4D9254C4-DC2D-4762-93D0-7BB823CBCC68}"/>
              </a:ext>
            </a:extLst>
          </p:cNvPr>
          <p:cNvPicPr>
            <a:picLocks noGrp="1" noChangeAspect="1"/>
          </p:cNvPicPr>
          <p:nvPr>
            <p:ph sz="half" idx="1"/>
          </p:nvPr>
        </p:nvPicPr>
        <p:blipFill>
          <a:blip r:embed="rId2"/>
          <a:stretch>
            <a:fillRect/>
          </a:stretch>
        </p:blipFill>
        <p:spPr>
          <a:xfrm>
            <a:off x="1446212" y="1866899"/>
            <a:ext cx="4267200" cy="3887893"/>
          </a:xfrm>
          <a:prstGeom prst="rect">
            <a:avLst/>
          </a:prstGeom>
        </p:spPr>
      </p:pic>
      <p:sp>
        <p:nvSpPr>
          <p:cNvPr id="4" name="Content Placeholder 3">
            <a:extLst>
              <a:ext uri="{FF2B5EF4-FFF2-40B4-BE49-F238E27FC236}">
                <a16:creationId xmlns:a16="http://schemas.microsoft.com/office/drawing/2014/main" id="{06B5E906-F1FA-4143-B6A8-9CC54B74AA79}"/>
              </a:ext>
            </a:extLst>
          </p:cNvPr>
          <p:cNvSpPr>
            <a:spLocks noGrp="1"/>
          </p:cNvSpPr>
          <p:nvPr>
            <p:ph sz="half" idx="2"/>
          </p:nvPr>
        </p:nvSpPr>
        <p:spPr/>
        <p:txBody>
          <a:bodyPr>
            <a:normAutofit/>
          </a:bodyPr>
          <a:lstStyle/>
          <a:p>
            <a:r>
              <a:rPr lang="en-US" sz="3200"/>
              <a:t>If a "sister of god" (nun) who is not living in a convent opens a wine shop or enters a wine shop for a drink, they shall burn that woman.”</a:t>
            </a:r>
          </a:p>
        </p:txBody>
      </p:sp>
    </p:spTree>
    <p:extLst>
      <p:ext uri="{BB962C8B-B14F-4D97-AF65-F5344CB8AC3E}">
        <p14:creationId xmlns:p14="http://schemas.microsoft.com/office/powerpoint/2010/main" val="30597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DB3A0-2731-4FE7-BC4C-F58ECF8BA230}"/>
              </a:ext>
            </a:extLst>
          </p:cNvPr>
          <p:cNvSpPr>
            <a:spLocks noGrp="1"/>
          </p:cNvSpPr>
          <p:nvPr>
            <p:ph type="title"/>
          </p:nvPr>
        </p:nvSpPr>
        <p:spPr/>
        <p:txBody>
          <a:bodyPr/>
          <a:lstStyle/>
          <a:p>
            <a:r>
              <a:rPr lang="en-US"/>
              <a:t>Hammurabi Decrees is Code 185</a:t>
            </a:r>
          </a:p>
        </p:txBody>
      </p:sp>
      <p:pic>
        <p:nvPicPr>
          <p:cNvPr id="5" name="Content Placeholder 4">
            <a:extLst>
              <a:ext uri="{FF2B5EF4-FFF2-40B4-BE49-F238E27FC236}">
                <a16:creationId xmlns:a16="http://schemas.microsoft.com/office/drawing/2014/main" id="{E0D8CD7A-7AB1-4508-900D-E7CF8EC70FEA}"/>
              </a:ext>
            </a:extLst>
          </p:cNvPr>
          <p:cNvPicPr>
            <a:picLocks noGrp="1" noChangeAspect="1"/>
          </p:cNvPicPr>
          <p:nvPr>
            <p:ph sz="half" idx="1"/>
          </p:nvPr>
        </p:nvPicPr>
        <p:blipFill>
          <a:blip r:embed="rId2"/>
          <a:stretch>
            <a:fillRect/>
          </a:stretch>
        </p:blipFill>
        <p:spPr>
          <a:xfrm>
            <a:off x="1751012" y="1803399"/>
            <a:ext cx="3505200" cy="4248727"/>
          </a:xfrm>
          <a:prstGeom prst="rect">
            <a:avLst/>
          </a:prstGeom>
        </p:spPr>
      </p:pic>
      <p:sp>
        <p:nvSpPr>
          <p:cNvPr id="4" name="Content Placeholder 3">
            <a:extLst>
              <a:ext uri="{FF2B5EF4-FFF2-40B4-BE49-F238E27FC236}">
                <a16:creationId xmlns:a16="http://schemas.microsoft.com/office/drawing/2014/main" id="{ED3A140A-E443-489B-A1BC-EEED8ED4AB16}"/>
              </a:ext>
            </a:extLst>
          </p:cNvPr>
          <p:cNvSpPr>
            <a:spLocks noGrp="1"/>
          </p:cNvSpPr>
          <p:nvPr>
            <p:ph sz="half" idx="2"/>
          </p:nvPr>
        </p:nvSpPr>
        <p:spPr/>
        <p:txBody>
          <a:bodyPr>
            <a:normAutofit/>
          </a:bodyPr>
          <a:lstStyle/>
          <a:p>
            <a:r>
              <a:rPr lang="en-US" sz="3600"/>
              <a:t>“If a man takes in his own home a young boy as a son and rears him, one may not bring claim for that adopted son.”</a:t>
            </a:r>
          </a:p>
        </p:txBody>
      </p:sp>
    </p:spTree>
    <p:extLst>
      <p:ext uri="{BB962C8B-B14F-4D97-AF65-F5344CB8AC3E}">
        <p14:creationId xmlns:p14="http://schemas.microsoft.com/office/powerpoint/2010/main" val="25895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BF94-9A91-4093-B7FD-7E531788E019}"/>
              </a:ext>
            </a:extLst>
          </p:cNvPr>
          <p:cNvSpPr>
            <a:spLocks noGrp="1"/>
          </p:cNvSpPr>
          <p:nvPr>
            <p:ph type="title"/>
          </p:nvPr>
        </p:nvSpPr>
        <p:spPr/>
        <p:txBody>
          <a:bodyPr/>
          <a:lstStyle/>
          <a:p>
            <a:r>
              <a:rPr lang="en-US"/>
              <a:t>Hammurabi Decrees in Code 117</a:t>
            </a:r>
          </a:p>
        </p:txBody>
      </p:sp>
      <p:pic>
        <p:nvPicPr>
          <p:cNvPr id="5" name="Content Placeholder 4">
            <a:extLst>
              <a:ext uri="{FF2B5EF4-FFF2-40B4-BE49-F238E27FC236}">
                <a16:creationId xmlns:a16="http://schemas.microsoft.com/office/drawing/2014/main" id="{CDF8FE56-CD45-42DE-B02C-1E4C7FAF4900}"/>
              </a:ext>
            </a:extLst>
          </p:cNvPr>
          <p:cNvPicPr>
            <a:picLocks noGrp="1" noChangeAspect="1"/>
          </p:cNvPicPr>
          <p:nvPr>
            <p:ph sz="half" idx="1"/>
          </p:nvPr>
        </p:nvPicPr>
        <p:blipFill>
          <a:blip r:embed="rId2"/>
          <a:stretch>
            <a:fillRect/>
          </a:stretch>
        </p:blipFill>
        <p:spPr>
          <a:xfrm>
            <a:off x="1598612" y="1905000"/>
            <a:ext cx="3599180" cy="3962400"/>
          </a:xfrm>
          <a:prstGeom prst="rect">
            <a:avLst/>
          </a:prstGeom>
        </p:spPr>
      </p:pic>
      <p:sp>
        <p:nvSpPr>
          <p:cNvPr id="4" name="Content Placeholder 3">
            <a:extLst>
              <a:ext uri="{FF2B5EF4-FFF2-40B4-BE49-F238E27FC236}">
                <a16:creationId xmlns:a16="http://schemas.microsoft.com/office/drawing/2014/main" id="{C557F7C0-6DD6-4609-9274-36894A61ACEC}"/>
              </a:ext>
            </a:extLst>
          </p:cNvPr>
          <p:cNvSpPr>
            <a:spLocks noGrp="1"/>
          </p:cNvSpPr>
          <p:nvPr>
            <p:ph sz="half" idx="2"/>
          </p:nvPr>
        </p:nvSpPr>
        <p:spPr/>
        <p:txBody>
          <a:bodyPr>
            <a:normAutofit/>
          </a:bodyPr>
          <a:lstStyle/>
          <a:p>
            <a:r>
              <a:rPr lang="en-US" sz="2800"/>
              <a:t>“If a man be in debt and is unable to pay his creditors, he shall sell his wife, son, or daughter, or bind them over to service. For three years they shall work in the houses of their purchaser or master; in the fourth year they shall be given their freedom.”</a:t>
            </a:r>
          </a:p>
        </p:txBody>
      </p:sp>
    </p:spTree>
    <p:extLst>
      <p:ext uri="{BB962C8B-B14F-4D97-AF65-F5344CB8AC3E}">
        <p14:creationId xmlns:p14="http://schemas.microsoft.com/office/powerpoint/2010/main" val="368774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8B413-FE53-490C-BAA5-2958042ECE39}"/>
              </a:ext>
            </a:extLst>
          </p:cNvPr>
          <p:cNvSpPr>
            <a:spLocks noGrp="1"/>
          </p:cNvSpPr>
          <p:nvPr>
            <p:ph type="title"/>
          </p:nvPr>
        </p:nvSpPr>
        <p:spPr/>
        <p:txBody>
          <a:bodyPr/>
          <a:lstStyle/>
          <a:p>
            <a:r>
              <a:rPr lang="en-US"/>
              <a:t>Hammurabi Decrees in Code 195</a:t>
            </a:r>
          </a:p>
        </p:txBody>
      </p:sp>
      <p:pic>
        <p:nvPicPr>
          <p:cNvPr id="5" name="Content Placeholder 4">
            <a:extLst>
              <a:ext uri="{FF2B5EF4-FFF2-40B4-BE49-F238E27FC236}">
                <a16:creationId xmlns:a16="http://schemas.microsoft.com/office/drawing/2014/main" id="{976C7FD1-72D6-4ABF-84E3-9CDA7033460A}"/>
              </a:ext>
            </a:extLst>
          </p:cNvPr>
          <p:cNvPicPr>
            <a:picLocks noGrp="1" noChangeAspect="1"/>
          </p:cNvPicPr>
          <p:nvPr>
            <p:ph sz="half" idx="1"/>
          </p:nvPr>
        </p:nvPicPr>
        <p:blipFill>
          <a:blip r:embed="rId2"/>
          <a:stretch>
            <a:fillRect/>
          </a:stretch>
        </p:blipFill>
        <p:spPr>
          <a:xfrm>
            <a:off x="1522412" y="1905000"/>
            <a:ext cx="3276600" cy="3971636"/>
          </a:xfrm>
          <a:prstGeom prst="rect">
            <a:avLst/>
          </a:prstGeom>
        </p:spPr>
      </p:pic>
      <p:sp>
        <p:nvSpPr>
          <p:cNvPr id="4" name="Content Placeholder 3">
            <a:extLst>
              <a:ext uri="{FF2B5EF4-FFF2-40B4-BE49-F238E27FC236}">
                <a16:creationId xmlns:a16="http://schemas.microsoft.com/office/drawing/2014/main" id="{F8B47A4E-862A-4303-89B2-078D99104880}"/>
              </a:ext>
            </a:extLst>
          </p:cNvPr>
          <p:cNvSpPr>
            <a:spLocks noGrp="1"/>
          </p:cNvSpPr>
          <p:nvPr>
            <p:ph sz="half" idx="2"/>
          </p:nvPr>
        </p:nvSpPr>
        <p:spPr/>
        <p:txBody>
          <a:bodyPr>
            <a:normAutofit/>
          </a:bodyPr>
          <a:lstStyle/>
          <a:p>
            <a:r>
              <a:rPr lang="en-US" sz="4800"/>
              <a:t>“If a son strike his father, his hands shall be hewn off.”</a:t>
            </a:r>
          </a:p>
        </p:txBody>
      </p:sp>
    </p:spTree>
    <p:extLst>
      <p:ext uri="{BB962C8B-B14F-4D97-AF65-F5344CB8AC3E}">
        <p14:creationId xmlns:p14="http://schemas.microsoft.com/office/powerpoint/2010/main" val="125856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9A66B-ABB3-434F-BDFB-A5EBE4AA6BF1}"/>
              </a:ext>
            </a:extLst>
          </p:cNvPr>
          <p:cNvSpPr>
            <a:spLocks noGrp="1"/>
          </p:cNvSpPr>
          <p:nvPr>
            <p:ph type="title"/>
          </p:nvPr>
        </p:nvSpPr>
        <p:spPr/>
        <p:txBody>
          <a:bodyPr/>
          <a:lstStyle/>
          <a:p>
            <a:r>
              <a:rPr lang="en-US"/>
              <a:t>Hammurabi Decrees in Code 109</a:t>
            </a:r>
          </a:p>
        </p:txBody>
      </p:sp>
      <p:pic>
        <p:nvPicPr>
          <p:cNvPr id="5" name="Content Placeholder 4">
            <a:extLst>
              <a:ext uri="{FF2B5EF4-FFF2-40B4-BE49-F238E27FC236}">
                <a16:creationId xmlns:a16="http://schemas.microsoft.com/office/drawing/2014/main" id="{67AAAEFA-029B-40C5-9319-91B5430554DA}"/>
              </a:ext>
            </a:extLst>
          </p:cNvPr>
          <p:cNvPicPr>
            <a:picLocks noGrp="1" noChangeAspect="1"/>
          </p:cNvPicPr>
          <p:nvPr>
            <p:ph sz="half" idx="1"/>
          </p:nvPr>
        </p:nvPicPr>
        <p:blipFill>
          <a:blip r:embed="rId2"/>
          <a:stretch>
            <a:fillRect/>
          </a:stretch>
        </p:blipFill>
        <p:spPr>
          <a:xfrm>
            <a:off x="1244558" y="1803400"/>
            <a:ext cx="4243493" cy="4267200"/>
          </a:xfrm>
          <a:prstGeom prst="rect">
            <a:avLst/>
          </a:prstGeom>
        </p:spPr>
      </p:pic>
      <p:sp>
        <p:nvSpPr>
          <p:cNvPr id="4" name="Content Placeholder 3">
            <a:extLst>
              <a:ext uri="{FF2B5EF4-FFF2-40B4-BE49-F238E27FC236}">
                <a16:creationId xmlns:a16="http://schemas.microsoft.com/office/drawing/2014/main" id="{2C1DC0CE-6EEA-4779-ACC6-AF2BD9F3D892}"/>
              </a:ext>
            </a:extLst>
          </p:cNvPr>
          <p:cNvSpPr>
            <a:spLocks noGrp="1"/>
          </p:cNvSpPr>
          <p:nvPr>
            <p:ph sz="half" idx="2"/>
          </p:nvPr>
        </p:nvSpPr>
        <p:spPr/>
        <p:txBody>
          <a:bodyPr>
            <a:normAutofit/>
          </a:bodyPr>
          <a:lstStyle/>
          <a:p>
            <a:r>
              <a:rPr lang="en-US" sz="3200"/>
              <a:t>“If bad characters gather in the house of a wine seller and she does not arrest those characters and bring them to the palace, that wine seller shall be put to death.”</a:t>
            </a:r>
          </a:p>
        </p:txBody>
      </p:sp>
    </p:spTree>
    <p:extLst>
      <p:ext uri="{BB962C8B-B14F-4D97-AF65-F5344CB8AC3E}">
        <p14:creationId xmlns:p14="http://schemas.microsoft.com/office/powerpoint/2010/main" val="113837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A4C2-70E6-46DA-BB12-B6CDE48325D0}"/>
              </a:ext>
            </a:extLst>
          </p:cNvPr>
          <p:cNvSpPr>
            <a:spLocks noGrp="1"/>
          </p:cNvSpPr>
          <p:nvPr>
            <p:ph type="title"/>
          </p:nvPr>
        </p:nvSpPr>
        <p:spPr/>
        <p:txBody>
          <a:bodyPr/>
          <a:lstStyle/>
          <a:p>
            <a:r>
              <a:rPr lang="en-US"/>
              <a:t>Hammurabi Decrees in Code 2</a:t>
            </a:r>
          </a:p>
        </p:txBody>
      </p:sp>
      <p:pic>
        <p:nvPicPr>
          <p:cNvPr id="5" name="Content Placeholder 4">
            <a:extLst>
              <a:ext uri="{FF2B5EF4-FFF2-40B4-BE49-F238E27FC236}">
                <a16:creationId xmlns:a16="http://schemas.microsoft.com/office/drawing/2014/main" id="{A92A1FDC-5AF4-41B1-96FE-D576CABD707B}"/>
              </a:ext>
            </a:extLst>
          </p:cNvPr>
          <p:cNvPicPr>
            <a:picLocks noGrp="1" noChangeAspect="1"/>
          </p:cNvPicPr>
          <p:nvPr>
            <p:ph sz="half" idx="1"/>
          </p:nvPr>
        </p:nvPicPr>
        <p:blipFill>
          <a:blip r:embed="rId2"/>
          <a:stretch>
            <a:fillRect/>
          </a:stretch>
        </p:blipFill>
        <p:spPr>
          <a:xfrm>
            <a:off x="1446211" y="1827868"/>
            <a:ext cx="4148449" cy="4242732"/>
          </a:xfrm>
          <a:prstGeom prst="rect">
            <a:avLst/>
          </a:prstGeom>
        </p:spPr>
      </p:pic>
      <p:sp>
        <p:nvSpPr>
          <p:cNvPr id="4" name="Content Placeholder 3">
            <a:extLst>
              <a:ext uri="{FF2B5EF4-FFF2-40B4-BE49-F238E27FC236}">
                <a16:creationId xmlns:a16="http://schemas.microsoft.com/office/drawing/2014/main" id="{CB2F03E2-BCB0-40BC-9893-123952B70556}"/>
              </a:ext>
            </a:extLst>
          </p:cNvPr>
          <p:cNvSpPr>
            <a:spLocks noGrp="1"/>
          </p:cNvSpPr>
          <p:nvPr>
            <p:ph sz="half" idx="2"/>
          </p:nvPr>
        </p:nvSpPr>
        <p:spPr/>
        <p:txBody>
          <a:bodyPr>
            <a:normAutofit lnSpcReduction="10000"/>
          </a:bodyPr>
          <a:lstStyle/>
          <a:p>
            <a:r>
              <a:rPr lang="en-US"/>
              <a:t>“If any one bring an accusation against a man, and the accused go to the river and leap into the river, if he sink in the river his accuser shall take possession of his house. But if the river prove that the accused is not guilty, and he escape unhurt, then he who had brought the accusation shall be put to death, while he who leaped into the river shall take possession of the house that had belonged to his accuser.”</a:t>
            </a:r>
          </a:p>
        </p:txBody>
      </p:sp>
    </p:spTree>
    <p:extLst>
      <p:ext uri="{BB962C8B-B14F-4D97-AF65-F5344CB8AC3E}">
        <p14:creationId xmlns:p14="http://schemas.microsoft.com/office/powerpoint/2010/main" val="131416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17</TotalTime>
  <Words>402</Words>
  <Application>Microsoft Office PowerPoint</Application>
  <PresentationFormat>Custom</PresentationFormat>
  <Paragraphs>21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Constantia</vt:lpstr>
      <vt:lpstr>Books Classic 16x9</vt:lpstr>
      <vt:lpstr>How Hammurabi Ruled on these Cases</vt:lpstr>
      <vt:lpstr>Hammurabi Decrees in Code 229 </vt:lpstr>
      <vt:lpstr>Hammurabi Decrees is Code 143</vt:lpstr>
      <vt:lpstr>Hammurabi Decrees is Code 110</vt:lpstr>
      <vt:lpstr>Hammurabi Decrees is Code 185</vt:lpstr>
      <vt:lpstr>Hammurabi Decrees in Code 117</vt:lpstr>
      <vt:lpstr>Hammurabi Decrees in Code 195</vt:lpstr>
      <vt:lpstr>Hammurabi Decrees in Code 109</vt:lpstr>
      <vt:lpstr>Hammurabi Decrees in Code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Hammurabi Ruled on these Cases</dc:title>
  <dc:creator>Anthony Salciccioli</dc:creator>
  <cp:lastModifiedBy>Anthony Salciccioli</cp:lastModifiedBy>
  <cp:revision>7</cp:revision>
  <dcterms:created xsi:type="dcterms:W3CDTF">2020-03-22T21:43:52Z</dcterms:created>
  <dcterms:modified xsi:type="dcterms:W3CDTF">2020-03-22T22:01:10Z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