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780" r:id="rId6"/>
    <p:sldMasterId id="2147483804" r:id="rId7"/>
    <p:sldMasterId id="2147483816" r:id="rId8"/>
    <p:sldMasterId id="2147483828" r:id="rId9"/>
    <p:sldMasterId id="2147483840" r:id="rId10"/>
    <p:sldMasterId id="2147483852" r:id="rId11"/>
  </p:sldMasterIdLst>
  <p:sldIdLst>
    <p:sldId id="256" r:id="rId12"/>
    <p:sldId id="257" r:id="rId13"/>
    <p:sldId id="258" r:id="rId14"/>
    <p:sldId id="266" r:id="rId15"/>
    <p:sldId id="267" r:id="rId16"/>
    <p:sldId id="268" r:id="rId17"/>
    <p:sldId id="263" r:id="rId18"/>
    <p:sldId id="261" r:id="rId19"/>
    <p:sldId id="264" r:id="rId20"/>
    <p:sldId id="265" r:id="rId21"/>
    <p:sldId id="2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627B59-3427-4B3F-AE68-7388E4FAF43E}">
          <p14:sldIdLst>
            <p14:sldId id="256"/>
            <p14:sldId id="257"/>
            <p14:sldId id="258"/>
            <p14:sldId id="266"/>
            <p14:sldId id="267"/>
            <p14:sldId id="268"/>
            <p14:sldId id="263"/>
            <p14:sldId id="261"/>
            <p14:sldId id="264"/>
            <p14:sldId id="265"/>
            <p14:sldId id="2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D4D4D"/>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F86799-0A4A-424A-8AFC-340CE40A4B8B}"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8A925CD-0188-410F-8C19-079F52EBFF55}" type="datetimeFigureOut">
              <a:rPr lang="en-US" smtClean="0"/>
              <a:t>3/26/2013</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8F86799-0A4A-424A-8AFC-340CE40A4B8B}"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8A925CD-0188-410F-8C19-079F52EBFF55}" type="datetimeFigureOut">
              <a:rPr lang="en-US" smtClean="0"/>
              <a:t>3/26/2013</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8F86799-0A4A-424A-8AFC-340CE40A4B8B}"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F86799-0A4A-424A-8AFC-340CE40A4B8B}"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F86799-0A4A-424A-8AFC-340CE40A4B8B}"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8F86799-0A4A-424A-8AFC-340CE40A4B8B}"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8F86799-0A4A-424A-8AFC-340CE40A4B8B}"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8F86799-0A4A-424A-8AFC-340CE40A4B8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C8F86799-0A4A-424A-8AFC-340CE40A4B8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C8F86799-0A4A-424A-8AFC-340CE40A4B8B}"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a:xfrm rot="900000">
            <a:off x="3103620" y="6177546"/>
            <a:ext cx="2392237" cy="365125"/>
          </a:xfrm>
        </p:spPr>
        <p:txBody>
          <a:bodyPr/>
          <a:lstStyle/>
          <a:p>
            <a:endParaRPr lang="en-US" dirty="0"/>
          </a:p>
        </p:txBody>
      </p:sp>
      <p:sp>
        <p:nvSpPr>
          <p:cNvPr id="6" name="Slide Number Placeholder 5"/>
          <p:cNvSpPr>
            <a:spLocks noGrp="1"/>
          </p:cNvSpPr>
          <p:nvPr>
            <p:ph type="sldNum" sz="quarter" idx="12"/>
          </p:nvPr>
        </p:nvSpPr>
        <p:spPr>
          <a:xfrm rot="900000">
            <a:off x="1265370" y="300797"/>
            <a:ext cx="2287319" cy="365125"/>
          </a:xfrm>
        </p:spPr>
        <p:txBody>
          <a:bodyPr/>
          <a:lstStyle/>
          <a:p>
            <a:fld id="{C8F86799-0A4A-424A-8AFC-340CE40A4B8B}"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a:xfrm rot="900000">
            <a:off x="7056965" y="3170795"/>
            <a:ext cx="1926305" cy="365125"/>
          </a:xfrm>
        </p:spPr>
        <p:txBody>
          <a:bodyPr/>
          <a:lstStyle/>
          <a:p>
            <a:endParaRPr lang="en-US" dirty="0"/>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C8F86799-0A4A-424A-8AFC-340CE40A4B8B}"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C8F86799-0A4A-424A-8AFC-340CE40A4B8B}"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38A925CD-0188-410F-8C19-079F52EBFF55}" type="datetimeFigureOut">
              <a:rPr lang="en-US" smtClean="0"/>
              <a:t>3/26/2013</a:t>
            </a:fld>
            <a:endParaRPr lang="en-US" dirty="0"/>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dirty="0"/>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C8F86799-0A4A-424A-8AFC-340CE40A4B8B}"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38A925CD-0188-410F-8C19-079F52EBFF55}" type="datetimeFigureOut">
              <a:rPr lang="en-US" smtClean="0"/>
              <a:t>3/26/2013</a:t>
            </a:fld>
            <a:endParaRPr lang="en-US" dirty="0"/>
          </a:p>
        </p:txBody>
      </p:sp>
      <p:sp>
        <p:nvSpPr>
          <p:cNvPr id="4" name="Footer Placeholder 3"/>
          <p:cNvSpPr>
            <a:spLocks noGrp="1"/>
          </p:cNvSpPr>
          <p:nvPr>
            <p:ph type="ftr" sz="quarter" idx="11"/>
          </p:nvPr>
        </p:nvSpPr>
        <p:spPr>
          <a:xfrm rot="900000">
            <a:off x="2493721" y="6101033"/>
            <a:ext cx="3052113" cy="365125"/>
          </a:xfrm>
        </p:spPr>
        <p:txBody>
          <a:bodyPr/>
          <a:lstStyle/>
          <a:p>
            <a:endParaRPr lang="en-US" dirty="0"/>
          </a:p>
        </p:txBody>
      </p:sp>
      <p:sp>
        <p:nvSpPr>
          <p:cNvPr id="5" name="Slide Number Placeholder 4"/>
          <p:cNvSpPr>
            <a:spLocks noGrp="1"/>
          </p:cNvSpPr>
          <p:nvPr>
            <p:ph type="sldNum" sz="quarter" idx="12"/>
          </p:nvPr>
        </p:nvSpPr>
        <p:spPr>
          <a:xfrm rot="900000">
            <a:off x="1261872" y="301752"/>
            <a:ext cx="2286000" cy="365125"/>
          </a:xfrm>
        </p:spPr>
        <p:txBody>
          <a:bodyPr/>
          <a:lstStyle/>
          <a:p>
            <a:fld id="{C8F86799-0A4A-424A-8AFC-340CE40A4B8B}"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38A925CD-0188-410F-8C19-079F52EBFF55}" type="datetimeFigureOut">
              <a:rPr lang="en-US" smtClean="0"/>
              <a:t>3/26/2013</a:t>
            </a:fld>
            <a:endParaRPr lang="en-US" dirty="0"/>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dirty="0"/>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C8F86799-0A4A-424A-8AFC-340CE40A4B8B}"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C8F86799-0A4A-424A-8AFC-340CE40A4B8B}"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C8F86799-0A4A-424A-8AFC-340CE40A4B8B}"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C8F86799-0A4A-424A-8AFC-340CE40A4B8B}"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C8F86799-0A4A-424A-8AFC-340CE40A4B8B}"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38A925CD-0188-410F-8C19-079F52EBFF55}" type="datetimeFigureOut">
              <a:rPr lang="en-US" smtClean="0"/>
              <a:t>3/26/2013</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8F86799-0A4A-424A-8AFC-340CE40A4B8B}" type="slidenum">
              <a:rPr lang="en-US" smtClean="0"/>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C8F86799-0A4A-424A-8AFC-340CE40A4B8B}" type="slidenum">
              <a:rPr lang="en-US" smtClean="0"/>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C8F86799-0A4A-424A-8AFC-340CE40A4B8B}" type="slidenum">
              <a:rPr lang="en-US" smtClean="0"/>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38A925CD-0188-410F-8C19-079F52EBFF55}" type="datetimeFigureOut">
              <a:rPr lang="en-US" smtClean="0"/>
              <a:t>3/26/2013</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8F86799-0A4A-424A-8AFC-340CE40A4B8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38A925CD-0188-410F-8C19-079F52EBFF55}" type="datetimeFigureOut">
              <a:rPr lang="en-US" smtClean="0"/>
              <a:t>3/26/2013</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C8F86799-0A4A-424A-8AFC-340CE40A4B8B}" type="slidenum">
              <a:rPr lang="en-US" smtClean="0"/>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8F86799-0A4A-424A-8AFC-340CE40A4B8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8F86799-0A4A-424A-8AFC-340CE40A4B8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8F86799-0A4A-424A-8AFC-340CE40A4B8B}" type="slidenum">
              <a:rPr lang="en-US" smtClean="0"/>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F86799-0A4A-424A-8AFC-340CE40A4B8B}"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C8F86799-0A4A-424A-8AFC-340CE40A4B8B}" type="slidenum">
              <a:rPr lang="en-US" smtClean="0"/>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C8F86799-0A4A-424A-8AFC-340CE40A4B8B}" type="slidenum">
              <a:rPr lang="en-US" smtClean="0"/>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8A925CD-0188-410F-8C19-079F52EBFF55}" type="datetimeFigureOut">
              <a:rPr lang="en-US" smtClean="0"/>
              <a:t>3/26/2013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8F86799-0A4A-424A-8AFC-340CE40A4B8B}"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8F86799-0A4A-424A-8AFC-340CE40A4B8B}" type="slidenum">
              <a:rPr lang="en-US" smtClean="0"/>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8F86799-0A4A-424A-8AFC-340CE40A4B8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8F86799-0A4A-424A-8AFC-340CE40A4B8B}"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8F86799-0A4A-424A-8AFC-340CE40A4B8B}"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8F86799-0A4A-424A-8AFC-340CE40A4B8B}"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8F86799-0A4A-424A-8AFC-340CE40A4B8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8" name="Slide Number Placeholder 7"/>
          <p:cNvSpPr>
            <a:spLocks noGrp="1"/>
          </p:cNvSpPr>
          <p:nvPr>
            <p:ph type="sldNum" sz="quarter" idx="11"/>
          </p:nvPr>
        </p:nvSpPr>
        <p:spPr/>
        <p:txBody>
          <a:bodyPr/>
          <a:lstStyle/>
          <a:p>
            <a:fld id="{C8F86799-0A4A-424A-8AFC-340CE40A4B8B}"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C8F86799-0A4A-424A-8AFC-340CE40A4B8B}" type="slidenum">
              <a:rPr lang="en-US" smtClean="0"/>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8A925CD-0188-410F-8C19-079F52EBFF55}" type="datetimeFigureOut">
              <a:rPr lang="en-US" smtClean="0"/>
              <a:t>3/26/2013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A925CD-0188-410F-8C19-079F52EBFF55}" type="datetimeFigureOut">
              <a:rPr lang="en-US" smtClean="0"/>
              <a:t>3/26/2013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86799-0A4A-424A-8AFC-340CE40A4B8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8A925CD-0188-410F-8C19-079F52EBFF55}" type="datetimeFigureOut">
              <a:rPr lang="en-US" smtClean="0"/>
              <a:t>3/26/2013</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8F86799-0A4A-424A-8AFC-340CE40A4B8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8A925CD-0188-410F-8C19-079F52EBFF55}" type="datetimeFigureOut">
              <a:rPr lang="en-US" smtClean="0"/>
              <a:t>3/26/2013</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8F86799-0A4A-424A-8AFC-340CE40A4B8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8A925CD-0188-410F-8C19-079F52EBFF55}" type="datetimeFigureOut">
              <a:rPr lang="en-US" smtClean="0"/>
              <a:t>3/26/2013</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C8F86799-0A4A-424A-8AFC-340CE40A4B8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8A925CD-0188-410F-8C19-079F52EBFF55}" type="datetimeFigureOut">
              <a:rPr lang="en-US" smtClean="0"/>
              <a:t>3/26/2013</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8F86799-0A4A-424A-8AFC-340CE40A4B8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8A925CD-0188-410F-8C19-079F52EBFF55}" type="datetimeFigureOut">
              <a:rPr lang="en-US" smtClean="0"/>
              <a:t>3/26/2013</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C8F86799-0A4A-424A-8AFC-340CE40A4B8B}" type="slidenum">
              <a:rPr lang="en-US" smtClean="0"/>
              <a:t>‹#›</a:t>
            </a:fld>
            <a:endParaRPr lang="en-US" dirty="0"/>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38A925CD-0188-410F-8C19-079F52EBFF55}" type="datetimeFigureOut">
              <a:rPr lang="en-US" smtClean="0"/>
              <a:t>3/26/2013</a:t>
            </a:fld>
            <a:endParaRPr lang="en-US" dirty="0"/>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C8F86799-0A4A-424A-8AFC-340CE40A4B8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8A925CD-0188-410F-8C19-079F52EBFF55}" type="datetimeFigureOut">
              <a:rPr lang="en-US" smtClean="0"/>
              <a:t>3/26/2013</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8F86799-0A4A-424A-8AFC-340CE40A4B8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8A925CD-0188-410F-8C19-079F52EBFF55}" type="datetimeFigureOut">
              <a:rPr lang="en-US" smtClean="0"/>
              <a:t>3/26/2013</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8F86799-0A4A-424A-8AFC-340CE40A4B8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8A925CD-0188-410F-8C19-079F52EBFF55}" type="datetimeFigureOut">
              <a:rPr lang="en-US" smtClean="0"/>
              <a:t>3/26/2013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8F86799-0A4A-424A-8AFC-340CE40A4B8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8A925CD-0188-410F-8C19-079F52EBFF55}" type="datetimeFigureOut">
              <a:rPr lang="en-US" smtClean="0"/>
              <a:t>3/26/2013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8F86799-0A4A-424A-8AFC-340CE40A4B8B}"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8A925CD-0188-410F-8C19-079F52EBFF55}" type="datetimeFigureOut">
              <a:rPr lang="en-US" smtClean="0"/>
              <a:t>3/26/2013</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8F86799-0A4A-424A-8AFC-340CE40A4B8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22298" y="2756892"/>
            <a:ext cx="2684581" cy="923330"/>
          </a:xfrm>
          <a:prstGeom prst="rect">
            <a:avLst/>
          </a:prstGeom>
          <a:noFill/>
        </p:spPr>
        <p:txBody>
          <a:bodyPr wrap="none" lIns="91440" tIns="45720" rIns="91440" bIns="45720">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2">
                      <a:satMod val="175000"/>
                      <a:alpha val="40000"/>
                    </a:schemeClr>
                  </a:glow>
                  <a:outerShdw blurRad="50800" dist="38100" dir="5400000" algn="t" rotWithShape="0">
                    <a:prstClr val="black">
                      <a:alpha val="40000"/>
                    </a:prstClr>
                  </a:outerShdw>
                </a:effectLst>
                <a:latin typeface="Diploma" pitchFamily="2" charset="0"/>
              </a:rPr>
              <a:t>Article X</a:t>
            </a:r>
            <a:endParaRPr lang="en-US" sz="6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2">
                    <a:satMod val="175000"/>
                    <a:alpha val="40000"/>
                  </a:schemeClr>
                </a:glow>
                <a:outerShdw blurRad="50800" dist="38100" dir="5400000" algn="t" rotWithShape="0">
                  <a:prstClr val="black">
                    <a:alpha val="40000"/>
                  </a:prstClr>
                </a:outerShdw>
              </a:effectLst>
              <a:latin typeface="Diploma" pitchFamily="2" charset="0"/>
            </a:endParaRPr>
          </a:p>
        </p:txBody>
      </p:sp>
      <p:sp>
        <p:nvSpPr>
          <p:cNvPr id="11" name="Rectangle 10"/>
          <p:cNvSpPr/>
          <p:nvPr/>
        </p:nvSpPr>
        <p:spPr>
          <a:xfrm>
            <a:off x="753411" y="3218557"/>
            <a:ext cx="3222357" cy="1569660"/>
          </a:xfrm>
          <a:prstGeom prst="rect">
            <a:avLst/>
          </a:prstGeom>
          <a:noFill/>
        </p:spPr>
        <p:txBody>
          <a:bodyPr wrap="none" lIns="91440" tIns="45720" rIns="91440" bIns="45720">
            <a:spAutoFit/>
          </a:bodyPr>
          <a:lstStyle/>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legro BT" pitchFamily="82" charset="0"/>
              </a:rPr>
              <a:t>By: Anarida Delaj </a:t>
            </a:r>
          </a:p>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legro BT" pitchFamily="82" charset="0"/>
              </a:rPr>
              <a:t>and </a:t>
            </a:r>
          </a:p>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legro BT" pitchFamily="82" charset="0"/>
              </a:rPr>
              <a:t>Stefanie Eiben</a:t>
            </a:r>
            <a:endPar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legro BT" pitchFamily="82" charset="0"/>
            </a:endParaRPr>
          </a:p>
        </p:txBody>
      </p:sp>
    </p:spTree>
    <p:extLst>
      <p:ext uri="{BB962C8B-B14F-4D97-AF65-F5344CB8AC3E}">
        <p14:creationId xmlns:p14="http://schemas.microsoft.com/office/powerpoint/2010/main" val="428791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7568" y="6150114"/>
            <a:ext cx="47244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arket" pitchFamily="2" charset="0"/>
              </a:rPr>
              <a:t>Section V Cont.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arket" pitchFamily="2" charset="0"/>
            </a:endParaRPr>
          </a:p>
        </p:txBody>
      </p:sp>
      <p:sp>
        <p:nvSpPr>
          <p:cNvPr id="3" name="TextBox 2"/>
          <p:cNvSpPr txBox="1"/>
          <p:nvPr/>
        </p:nvSpPr>
        <p:spPr>
          <a:xfrm>
            <a:off x="385011" y="914399"/>
            <a:ext cx="5105400" cy="4524315"/>
          </a:xfrm>
          <a:prstGeom prst="rect">
            <a:avLst/>
          </a:prstGeom>
          <a:noFill/>
        </p:spPr>
        <p:txBody>
          <a:bodyPr wrap="square" rtlCol="0">
            <a:spAutoFit/>
          </a:bodyPr>
          <a:lstStyle/>
          <a:p>
            <a:r>
              <a:rPr lang="en-US" sz="3600" b="1" dirty="0" smtClean="0">
                <a:ln w="12700">
                  <a:solidFill>
                    <a:srgbClr val="002060"/>
                  </a:solidFill>
                  <a:prstDash val="solid"/>
                </a:ln>
                <a:solidFill>
                  <a:schemeClr val="bg2">
                    <a:tint val="85000"/>
                    <a:satMod val="155000"/>
                  </a:schemeClr>
                </a:solidFill>
                <a:effectLst>
                  <a:outerShdw blurRad="41275" dist="20320" dir="1800000" algn="tl" rotWithShape="0">
                    <a:srgbClr val="000000">
                      <a:alpha val="40000"/>
                    </a:srgbClr>
                  </a:outerShdw>
                </a:effectLst>
                <a:latin typeface="EnviroD" pitchFamily="50" charset="0"/>
              </a:rPr>
              <a:t>If two-thirds of each house accept this law, they may select which land will be used as state land reserve. Any land that is chosen will not be removed from the reserve, sold, leased, or removed without consent of legislature.</a:t>
            </a:r>
            <a:endParaRPr lang="en-US" sz="3600" b="1" dirty="0">
              <a:ln w="12700">
                <a:solidFill>
                  <a:srgbClr val="002060"/>
                </a:solidFill>
                <a:prstDash val="solid"/>
              </a:ln>
              <a:solidFill>
                <a:schemeClr val="bg2">
                  <a:tint val="85000"/>
                  <a:satMod val="155000"/>
                </a:schemeClr>
              </a:solidFill>
              <a:effectLst>
                <a:outerShdw blurRad="41275" dist="20320" dir="1800000" algn="tl" rotWithShape="0">
                  <a:srgbClr val="000000">
                    <a:alpha val="40000"/>
                  </a:srgbClr>
                </a:outerShdw>
              </a:effectLst>
              <a:latin typeface="EnviroD" pitchFamily="50" charset="0"/>
            </a:endParaRPr>
          </a:p>
        </p:txBody>
      </p:sp>
      <p:pic>
        <p:nvPicPr>
          <p:cNvPr id="2050" name="Picture 2" descr="C:\Documents and Settings\Student\Local Settings\Temporary Internet Files\Content.IE5\D18G7NV8\MC90005619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524000"/>
            <a:ext cx="3036893" cy="303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128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905000"/>
            <a:ext cx="4572000" cy="4031873"/>
          </a:xfrm>
          <a:prstGeom prst="rect">
            <a:avLst/>
          </a:prstGeom>
          <a:noFill/>
        </p:spPr>
        <p:txBody>
          <a:bodyPr wrap="square" rtlCol="0">
            <a:spAutoFit/>
            <a:scene3d>
              <a:camera prst="isometricTopUp"/>
              <a:lightRig rig="threePt" dir="t"/>
            </a:scene3d>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X-Files" pitchFamily="34" charset="0"/>
              </a:rPr>
              <a:t>Immigrants that are residents of the state of Michigan have the same rights to property as other citizens of this state. </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X-Files" pitchFamily="34" charset="0"/>
            </a:endParaRPr>
          </a:p>
        </p:txBody>
      </p:sp>
      <p:pic>
        <p:nvPicPr>
          <p:cNvPr id="1028" name="Picture 4" descr="C:\Users\owner\AppData\Local\Microsoft\Windows\Temporary Internet Files\Content.IE5\XVAJAEG3\MC9002383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9061" y="4724400"/>
            <a:ext cx="1702734" cy="14801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wner\AppData\Local\Microsoft\Windows\Temporary Internet Files\Content.IE5\GQPPCVSN\MC9004105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1" y="195404"/>
            <a:ext cx="3841298" cy="29287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434" y="5742844"/>
            <a:ext cx="433926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Section VI</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3020162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066800" y="533400"/>
            <a:ext cx="2971800" cy="590931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latin typeface="Franciscan" pitchFamily="2" charset="0"/>
              </a:rPr>
              <a:t>The restriction of the husband to have authority over property </a:t>
            </a:r>
            <a:r>
              <a:rPr lang="en-US" sz="5400" b="1" dirty="0" smtClean="0">
                <a:ln/>
                <a:solidFill>
                  <a:schemeClr val="accent3"/>
                </a:solidFill>
                <a:latin typeface="Franciscan" pitchFamily="2" charset="0"/>
              </a:rPr>
              <a:t>is removed.</a:t>
            </a:r>
            <a:endParaRPr lang="en-US" sz="5400" b="1" cap="none" spc="0" dirty="0">
              <a:ln/>
              <a:solidFill>
                <a:schemeClr val="accent3"/>
              </a:solidFill>
              <a:effectLst/>
              <a:latin typeface="Franciscan" pitchFamily="2" charset="0"/>
            </a:endParaRPr>
          </a:p>
        </p:txBody>
      </p:sp>
      <p:pic>
        <p:nvPicPr>
          <p:cNvPr id="2052" name="Picture 4" descr="C:\Documents and Settings\Student\Local Settings\Temporary Internet Files\Content.IE5\ZX63X4DK\MC9004417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580" y="18288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4635794" y="571555"/>
            <a:ext cx="3682418"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Section I</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44725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443424"/>
            <a:ext cx="4032142" cy="441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4495" y="533400"/>
            <a:ext cx="5638800" cy="397031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rPr>
              <a:t>What the wife has before she gets married will remain hers after a divorce or death. In the event, of a death she is able to keep both her and her husbands estates. She however, is also not obligated to pay off her husband’s debts.</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endParaRPr>
          </a:p>
        </p:txBody>
      </p:sp>
      <p:sp>
        <p:nvSpPr>
          <p:cNvPr id="5" name="Rectangle 4"/>
          <p:cNvSpPr/>
          <p:nvPr/>
        </p:nvSpPr>
        <p:spPr>
          <a:xfrm>
            <a:off x="6083295" y="228600"/>
            <a:ext cx="2888932" cy="1754326"/>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Section I </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254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414258">
            <a:off x="4825216" y="5002412"/>
            <a:ext cx="3581400" cy="769441"/>
          </a:xfrm>
          <a:prstGeom prst="rect">
            <a:avLst/>
          </a:prstGeom>
          <a:noFill/>
        </p:spPr>
        <p:txBody>
          <a:bodyPr wrap="square" rtlCol="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Lucida Handwriting" pitchFamily="66" charset="0"/>
              </a:rPr>
              <a:t>Section II</a:t>
            </a:r>
            <a:endParaRPr 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Lucida Handwriting" pitchFamily="66" charset="0"/>
            </a:endParaRPr>
          </a:p>
        </p:txBody>
      </p:sp>
      <p:sp>
        <p:nvSpPr>
          <p:cNvPr id="3" name="TextBox 2"/>
          <p:cNvSpPr txBox="1"/>
          <p:nvPr/>
        </p:nvSpPr>
        <p:spPr>
          <a:xfrm>
            <a:off x="457200" y="304800"/>
            <a:ext cx="6858000" cy="4708981"/>
          </a:xfrm>
          <a:prstGeom prst="rect">
            <a:avLst/>
          </a:prstGeom>
          <a:noFill/>
        </p:spPr>
        <p:txBody>
          <a:bodyPr wrap="square" rtlCol="0">
            <a:spAutoFit/>
          </a:bodyPr>
          <a:lstStyle/>
          <a:p>
            <a:r>
              <a:rPr lang="en-US" dirty="0" smtClean="0">
                <a:solidFill>
                  <a:schemeClr val="tx2">
                    <a:lumMod val="25000"/>
                  </a:schemeClr>
                </a:solidFill>
                <a:latin typeface="Lithograph" pitchFamily="2" charset="0"/>
              </a:rPr>
              <a:t>The government cannot take private property for public use without giving a form of payment to the home-owners. If the private property is the home owner’s main property and is taken for public use, then the compensation must be at least </a:t>
            </a:r>
            <a:r>
              <a:rPr lang="en-US"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ithograph" pitchFamily="2" charset="0"/>
              </a:rPr>
              <a:t>125% </a:t>
            </a:r>
            <a:r>
              <a:rPr lang="en-US" dirty="0" smtClean="0">
                <a:solidFill>
                  <a:schemeClr val="tx2">
                    <a:lumMod val="25000"/>
                  </a:schemeClr>
                </a:solidFill>
                <a:latin typeface="Lithograph" pitchFamily="2" charset="0"/>
              </a:rPr>
              <a:t>of the property’s market value in addition to any other reward allowed by law. The courts decide what the compensation includes. The government cannot take private property for public use and then give it to a private individual for the purpose of development or improvement of tax revenues. </a:t>
            </a:r>
            <a:endParaRPr lang="en-US" dirty="0">
              <a:solidFill>
                <a:schemeClr val="tx2">
                  <a:lumMod val="25000"/>
                </a:schemeClr>
              </a:solidFill>
              <a:latin typeface="Lithograph" pitchFamily="2" charset="0"/>
            </a:endParaRPr>
          </a:p>
        </p:txBody>
      </p:sp>
    </p:spTree>
    <p:extLst>
      <p:ext uri="{BB962C8B-B14F-4D97-AF65-F5344CB8AC3E}">
        <p14:creationId xmlns:p14="http://schemas.microsoft.com/office/powerpoint/2010/main" val="113837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6512511" cy="1905000"/>
          </a:xfrm>
        </p:spPr>
        <p:txBody>
          <a:bodyPr/>
          <a:lstStyle/>
          <a:p>
            <a:pPr marL="0" indent="0" algn="ctr">
              <a:buNone/>
            </a:pPr>
            <a:r>
              <a:rPr lang="en-US" sz="4400" dirty="0" smtClean="0">
                <a:latin typeface="Janis" pitchFamily="2" charset="0"/>
              </a:rPr>
              <a:t>To take someone’s property, one must provide convincing evidence that the property is for public use. </a:t>
            </a:r>
            <a:endParaRPr lang="en-US" sz="4400" dirty="0">
              <a:latin typeface="Janis" pitchFamily="2" charset="0"/>
            </a:endParaRPr>
          </a:p>
        </p:txBody>
      </p:sp>
      <p:pic>
        <p:nvPicPr>
          <p:cNvPr id="1026" name="Picture 2" descr="C:\Program Files (x86)\Microsoft Office\MEDIA\CAGCAT10\j01856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962400"/>
            <a:ext cx="2590800" cy="2593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27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990600"/>
            <a:ext cx="5029200" cy="4832092"/>
          </a:xfrm>
          <a:prstGeom prst="rect">
            <a:avLst/>
          </a:prstGeom>
          <a:noFill/>
        </p:spPr>
        <p:txBody>
          <a:bodyPr wrap="square" rtlCol="0">
            <a:spAutoFit/>
          </a:bodyPr>
          <a:lstStyle/>
          <a:p>
            <a:r>
              <a:rPr lang="en-US" sz="2800" dirty="0" smtClean="0">
                <a:latin typeface="Algerian" pitchFamily="82" charset="0"/>
              </a:rPr>
              <a:t>This amendment only effects home owners who bought their houses after November 1</a:t>
            </a:r>
            <a:r>
              <a:rPr lang="en-US" sz="2800" baseline="30000" dirty="0" smtClean="0">
                <a:latin typeface="Algerian" pitchFamily="82" charset="0"/>
              </a:rPr>
              <a:t>st</a:t>
            </a:r>
            <a:r>
              <a:rPr lang="en-US" sz="2800" dirty="0" smtClean="0">
                <a:latin typeface="Algerian" pitchFamily="82" charset="0"/>
              </a:rPr>
              <a:t>, 2005.  Any right previously given to homeowners prior to November 1</a:t>
            </a:r>
            <a:r>
              <a:rPr lang="en-US" sz="2800" baseline="30000" dirty="0" smtClean="0">
                <a:latin typeface="Algerian" pitchFamily="82" charset="0"/>
              </a:rPr>
              <a:t>st</a:t>
            </a:r>
            <a:r>
              <a:rPr lang="en-US" sz="2800" dirty="0" smtClean="0">
                <a:latin typeface="Algerian" pitchFamily="82" charset="0"/>
              </a:rPr>
              <a:t>, 2005, is not voided by this </a:t>
            </a:r>
            <a:r>
              <a:rPr lang="en-US" sz="2800" dirty="0">
                <a:latin typeface="Algerian" pitchFamily="82" charset="0"/>
              </a:rPr>
              <a:t>constitutional amendment that added </a:t>
            </a:r>
            <a:r>
              <a:rPr lang="en-US" sz="2800" dirty="0" smtClean="0">
                <a:latin typeface="Algerian" pitchFamily="82" charset="0"/>
              </a:rPr>
              <a:t>that </a:t>
            </a:r>
            <a:r>
              <a:rPr lang="en-US" sz="2800" dirty="0">
                <a:latin typeface="Algerian" pitchFamily="82" charset="0"/>
              </a:rPr>
              <a:t>paragraph.</a:t>
            </a:r>
          </a:p>
        </p:txBody>
      </p:sp>
      <p:pic>
        <p:nvPicPr>
          <p:cNvPr id="2050" name="Picture 2" descr="C:\Users\student\AppData\Local\Microsoft\Windows\Temporary Internet Files\Content.IE5\AWPRQHRI\MP9102208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419600"/>
            <a:ext cx="3199187" cy="213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01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owner\AppData\Local\Microsoft\Windows\Temporary Internet Files\Content.IE5\J13TAAMF\MC900391168[2].wmf"/>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69613">
            <a:off x="2983817" y="926644"/>
            <a:ext cx="3100168" cy="48101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25059" y="5900033"/>
            <a:ext cx="3062057"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dirty="0" smtClean="0">
                <a:ln/>
                <a:solidFill>
                  <a:schemeClr val="accent5">
                    <a:tint val="50000"/>
                    <a:satMod val="180000"/>
                  </a:schemeClr>
                </a:solidFill>
                <a:latin typeface="Chaparral Pro Light" pitchFamily="18" charset="0"/>
              </a:rPr>
              <a:t>Section III</a:t>
            </a:r>
            <a:endParaRPr lang="en-US" sz="5400" b="1" dirty="0">
              <a:ln/>
              <a:solidFill>
                <a:schemeClr val="accent5">
                  <a:tint val="50000"/>
                  <a:satMod val="180000"/>
                </a:schemeClr>
              </a:solidFill>
              <a:latin typeface="Chaparral Pro Light" pitchFamily="18" charset="0"/>
            </a:endParaRPr>
          </a:p>
        </p:txBody>
      </p:sp>
      <p:sp>
        <p:nvSpPr>
          <p:cNvPr id="5" name="TextBox 4"/>
          <p:cNvSpPr txBox="1"/>
          <p:nvPr/>
        </p:nvSpPr>
        <p:spPr>
          <a:xfrm>
            <a:off x="1423737" y="2111824"/>
            <a:ext cx="6172200" cy="267765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00000"/>
                </a:solidFill>
                <a:effectLst>
                  <a:outerShdw blurRad="50800" dist="39000" dir="5460000" algn="tl">
                    <a:srgbClr val="000000">
                      <a:alpha val="38000"/>
                    </a:srgbClr>
                  </a:outerShdw>
                </a:effectLst>
                <a:latin typeface="Courier New" pitchFamily="49" charset="0"/>
                <a:cs typeface="Courier New" pitchFamily="49" charset="0"/>
              </a:rPr>
              <a:t>A home and its surroundings that costs no less than $3,500, also personal property that cost no less than $750 cannot be sold by force. This law does not include property that the owner has not paid its debt. </a:t>
            </a:r>
            <a:endParaRPr lang="en-US" sz="2400" b="1" dirty="0">
              <a:ln w="11430"/>
              <a:solidFill>
                <a:srgbClr val="C00000"/>
              </a:solidFill>
              <a:effectLst>
                <a:outerShdw blurRad="50800" dist="39000" dir="5460000" algn="tl">
                  <a:srgbClr val="000000">
                    <a:alpha val="38000"/>
                  </a:srgbClr>
                </a:outerShdw>
              </a:effectLst>
              <a:latin typeface="Courier New" pitchFamily="49" charset="0"/>
              <a:cs typeface="Courier New" pitchFamily="49" charset="0"/>
            </a:endParaRPr>
          </a:p>
        </p:txBody>
      </p:sp>
      <p:pic>
        <p:nvPicPr>
          <p:cNvPr id="3074" name="Picture 2" descr="C:\Users\owner\AppData\Local\Microsoft\Windows\Temporary Internet Files\Content.IE5\6MNU8KQW\MC90044039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6087" y="4769427"/>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owner\AppData\Local\Microsoft\Windows\Temporary Internet Files\Content.IE5\6MNU8KQW\MC90044039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914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owner\AppData\Local\Microsoft\Windows\Temporary Internet Files\Content.IE5\6MNU8KQW\MC90044039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88694" y="4769427"/>
            <a:ext cx="1130606" cy="113060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owner\AppData\Local\Microsoft\Windows\Temporary Internet Files\Content.IE5\6MNU8KQW\MC90044039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90600" y="9144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795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76200"/>
            <a:ext cx="6096000" cy="1362075"/>
          </a:xfrm>
        </p:spPr>
        <p:txBody>
          <a:bodyPr>
            <a:noAutofit/>
          </a:bodyPr>
          <a:lstStyle/>
          <a:p>
            <a:pPr algn="ctr"/>
            <a:r>
              <a:rPr lang="en-US" sz="6000" dirty="0" smtClean="0">
                <a:latin typeface="Batik Regular" pitchFamily="2" charset="0"/>
              </a:rPr>
              <a:t>Section IV</a:t>
            </a:r>
            <a:endParaRPr lang="en-US" sz="6000" dirty="0">
              <a:latin typeface="Batik Regular" pitchFamily="2" charset="0"/>
            </a:endParaRPr>
          </a:p>
        </p:txBody>
      </p:sp>
      <p:sp>
        <p:nvSpPr>
          <p:cNvPr id="11" name="Text Placeholder 10"/>
          <p:cNvSpPr>
            <a:spLocks noGrp="1"/>
          </p:cNvSpPr>
          <p:nvPr>
            <p:ph type="body" idx="1"/>
          </p:nvPr>
        </p:nvSpPr>
        <p:spPr>
          <a:xfrm>
            <a:off x="4267200" y="3200400"/>
            <a:ext cx="4724400" cy="2438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lubber" pitchFamily="2" charset="0"/>
              </a:rPr>
              <a:t>Property that is left behind when the landowner passes away and has left no inheritor, shall be dealt with the proper procedures by law. </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lubber" pitchFamily="2" charset="0"/>
            </a:endParaRPr>
          </a:p>
        </p:txBody>
      </p:sp>
      <p:pic>
        <p:nvPicPr>
          <p:cNvPr id="2050" name="Picture 2" descr="C:\Users\owner\AppData\Local\Microsoft\Windows\Temporary Internet Files\Content.IE5\GQPPCVSN\MC9000905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199"/>
            <a:ext cx="3189838" cy="233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92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400" y="-96253"/>
            <a:ext cx="3314700"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Umbra BT" pitchFamily="82" charset="0"/>
              </a:rPr>
              <a:t>Section V</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Umbra BT" pitchFamily="82" charset="0"/>
            </a:endParaRPr>
          </a:p>
        </p:txBody>
      </p:sp>
      <p:sp>
        <p:nvSpPr>
          <p:cNvPr id="3" name="TextBox 2"/>
          <p:cNvSpPr txBox="1"/>
          <p:nvPr/>
        </p:nvSpPr>
        <p:spPr>
          <a:xfrm>
            <a:off x="533400" y="838200"/>
            <a:ext cx="5638800" cy="452431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400" b="1" cap="all" dirty="0" smtClean="0">
                <a:ln/>
                <a:solidFill>
                  <a:sysClr val="windowText" lastClr="0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andout" pitchFamily="2" charset="0"/>
              </a:rPr>
              <a:t>Congress has the right to supervise state lands used for forest preservation, game areas, and entertaining purposes. All departments that have control of the land must make annual reports. They must also provide Congress information if the land is sold, is given for lease, or other circumstances that deal with the land. </a:t>
            </a:r>
            <a:endParaRPr lang="en-US" sz="2400" b="1" cap="all" dirty="0">
              <a:ln/>
              <a:solidFill>
                <a:sysClr val="windowText" lastClr="0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andout" pitchFamily="2" charset="0"/>
            </a:endParaRPr>
          </a:p>
        </p:txBody>
      </p:sp>
      <p:pic>
        <p:nvPicPr>
          <p:cNvPr id="1026" name="Picture 2" descr="C:\Documents and Settings\Student\Local Settings\Temporary Internet Files\Content.IE5\D18G7NV8\MC900437687[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100357"/>
            <a:ext cx="318801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345537"/>
      </p:ext>
    </p:extLst>
  </p:cSld>
  <p:clrMapOvr>
    <a:masterClrMapping/>
  </p:clrMapOvr>
</p:sld>
</file>

<file path=ppt/theme/_rels/theme11.xml.rels><?xml version="1.0" encoding="UTF-8" standalone="yes"?>
<Relationships xmlns="http://schemas.openxmlformats.org/package/2006/relationships"><Relationship Id="rId1" Type="http://schemas.openxmlformats.org/officeDocument/2006/relationships/image" Target="../media/image12.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Thatch">
  <a:themeElements>
    <a:clrScheme name="Custom 1">
      <a:dk1>
        <a:srgbClr val="002060"/>
      </a:dk1>
      <a:lt1>
        <a:srgbClr val="0070C0"/>
      </a:lt1>
      <a:dk2>
        <a:srgbClr val="2E2D21"/>
      </a:dk2>
      <a:lt2>
        <a:srgbClr val="563080"/>
      </a:lt2>
      <a:accent1>
        <a:srgbClr val="660066"/>
      </a:accent1>
      <a:accent2>
        <a:srgbClr val="000099"/>
      </a:accent2>
      <a:accent3>
        <a:srgbClr val="CC0066"/>
      </a:accent3>
      <a:accent4>
        <a:srgbClr val="A50021"/>
      </a:accent4>
      <a:accent5>
        <a:srgbClr val="6600FF"/>
      </a:accent5>
      <a:accent6>
        <a:srgbClr val="CC00CC"/>
      </a:accent6>
      <a:hlink>
        <a:srgbClr val="3399FF"/>
      </a:hlink>
      <a:folHlink>
        <a:srgbClr val="33CCFF"/>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0.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4.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5.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7.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Technic">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137</TotalTime>
  <Words>444</Words>
  <Application>Microsoft Office PowerPoint</Application>
  <PresentationFormat>On-screen Show (4:3)</PresentationFormat>
  <Paragraphs>23</Paragraphs>
  <Slides>11</Slides>
  <Notes>0</Notes>
  <HiddenSlides>0</HiddenSlides>
  <MMClips>0</MMClips>
  <ScaleCrop>false</ScaleCrop>
  <HeadingPairs>
    <vt:vector size="4" baseType="variant">
      <vt:variant>
        <vt:lpstr>Theme</vt:lpstr>
      </vt:variant>
      <vt:variant>
        <vt:i4>11</vt:i4>
      </vt:variant>
      <vt:variant>
        <vt:lpstr>Slide Titles</vt:lpstr>
      </vt:variant>
      <vt:variant>
        <vt:i4>11</vt:i4>
      </vt:variant>
    </vt:vector>
  </HeadingPairs>
  <TitlesOfParts>
    <vt:vector size="22" baseType="lpstr">
      <vt:lpstr>Thatch</vt:lpstr>
      <vt:lpstr>Angles</vt:lpstr>
      <vt:lpstr>Summer</vt:lpstr>
      <vt:lpstr>Kilter</vt:lpstr>
      <vt:lpstr>Verve</vt:lpstr>
      <vt:lpstr>Pushpin</vt:lpstr>
      <vt:lpstr>Austin</vt:lpstr>
      <vt:lpstr>Trek</vt:lpstr>
      <vt:lpstr>Technic</vt:lpstr>
      <vt:lpstr>Slipstream</vt:lpstr>
      <vt:lpstr>Grid</vt:lpstr>
      <vt:lpstr>PowerPoint Presentation</vt:lpstr>
      <vt:lpstr>PowerPoint Presentation</vt:lpstr>
      <vt:lpstr>PowerPoint Presentation</vt:lpstr>
      <vt:lpstr>PowerPoint Presentation</vt:lpstr>
      <vt:lpstr>To take someone’s property, one must provide convincing evidence that the property is for public use. </vt:lpstr>
      <vt:lpstr>PowerPoint Presentation</vt:lpstr>
      <vt:lpstr>PowerPoint Presentation</vt:lpstr>
      <vt:lpstr>Section IV</vt:lpstr>
      <vt:lpstr>PowerPoint Presentation</vt:lpstr>
      <vt:lpstr>PowerPoint Presentation</vt:lpstr>
      <vt:lpstr>PowerPoint Presentation</vt:lpstr>
    </vt:vector>
  </TitlesOfParts>
  <Company>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Clarenceville User</cp:lastModifiedBy>
  <cp:revision>31</cp:revision>
  <dcterms:created xsi:type="dcterms:W3CDTF">2013-01-16T12:45:39Z</dcterms:created>
  <dcterms:modified xsi:type="dcterms:W3CDTF">2013-03-26T13:17:15Z</dcterms:modified>
</cp:coreProperties>
</file>