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0" r:id="rId2"/>
    <p:sldId id="349" r:id="rId3"/>
    <p:sldId id="263" r:id="rId4"/>
    <p:sldId id="259" r:id="rId5"/>
    <p:sldId id="264" r:id="rId6"/>
    <p:sldId id="350" r:id="rId7"/>
    <p:sldId id="273" r:id="rId8"/>
    <p:sldId id="276" r:id="rId9"/>
    <p:sldId id="351" r:id="rId10"/>
    <p:sldId id="271" r:id="rId11"/>
    <p:sldId id="274" r:id="rId12"/>
    <p:sldId id="268" r:id="rId13"/>
    <p:sldId id="353" r:id="rId14"/>
  </p:sldIdLst>
  <p:sldSz cx="9144000" cy="6858000" type="screen4x3"/>
  <p:notesSz cx="7077075" cy="9363075"/>
  <p:defaultTextStyle>
    <a:defPPr>
      <a:defRPr lang="en-US"/>
    </a:defPPr>
    <a:lvl1pPr algn="l" rtl="0" fontAlgn="base">
      <a:spcBef>
        <a:spcPct val="0"/>
      </a:spcBef>
      <a:spcAft>
        <a:spcPct val="0"/>
      </a:spcAft>
      <a:defRPr b="1" u="sng" kern="1200">
        <a:solidFill>
          <a:schemeClr val="tx1"/>
        </a:solidFill>
        <a:latin typeface="Times New Roman" charset="0"/>
        <a:ea typeface="+mn-ea"/>
        <a:cs typeface="+mn-cs"/>
      </a:defRPr>
    </a:lvl1pPr>
    <a:lvl2pPr marL="457200" algn="l" rtl="0" fontAlgn="base">
      <a:spcBef>
        <a:spcPct val="0"/>
      </a:spcBef>
      <a:spcAft>
        <a:spcPct val="0"/>
      </a:spcAft>
      <a:defRPr b="1" u="sng" kern="1200">
        <a:solidFill>
          <a:schemeClr val="tx1"/>
        </a:solidFill>
        <a:latin typeface="Times New Roman" charset="0"/>
        <a:ea typeface="+mn-ea"/>
        <a:cs typeface="+mn-cs"/>
      </a:defRPr>
    </a:lvl2pPr>
    <a:lvl3pPr marL="914400" algn="l" rtl="0" fontAlgn="base">
      <a:spcBef>
        <a:spcPct val="0"/>
      </a:spcBef>
      <a:spcAft>
        <a:spcPct val="0"/>
      </a:spcAft>
      <a:defRPr b="1" u="sng" kern="1200">
        <a:solidFill>
          <a:schemeClr val="tx1"/>
        </a:solidFill>
        <a:latin typeface="Times New Roman" charset="0"/>
        <a:ea typeface="+mn-ea"/>
        <a:cs typeface="+mn-cs"/>
      </a:defRPr>
    </a:lvl3pPr>
    <a:lvl4pPr marL="1371600" algn="l" rtl="0" fontAlgn="base">
      <a:spcBef>
        <a:spcPct val="0"/>
      </a:spcBef>
      <a:spcAft>
        <a:spcPct val="0"/>
      </a:spcAft>
      <a:defRPr b="1" u="sng" kern="1200">
        <a:solidFill>
          <a:schemeClr val="tx1"/>
        </a:solidFill>
        <a:latin typeface="Times New Roman" charset="0"/>
        <a:ea typeface="+mn-ea"/>
        <a:cs typeface="+mn-cs"/>
      </a:defRPr>
    </a:lvl4pPr>
    <a:lvl5pPr marL="1828800" algn="l" rtl="0" fontAlgn="base">
      <a:spcBef>
        <a:spcPct val="0"/>
      </a:spcBef>
      <a:spcAft>
        <a:spcPct val="0"/>
      </a:spcAft>
      <a:defRPr b="1" u="sng" kern="1200">
        <a:solidFill>
          <a:schemeClr val="tx1"/>
        </a:solidFill>
        <a:latin typeface="Times New Roman" charset="0"/>
        <a:ea typeface="+mn-ea"/>
        <a:cs typeface="+mn-cs"/>
      </a:defRPr>
    </a:lvl5pPr>
    <a:lvl6pPr marL="2286000" algn="l" defTabSz="914400" rtl="0" eaLnBrk="1" latinLnBrk="0" hangingPunct="1">
      <a:defRPr b="1" u="sng" kern="1200">
        <a:solidFill>
          <a:schemeClr val="tx1"/>
        </a:solidFill>
        <a:latin typeface="Times New Roman" charset="0"/>
        <a:ea typeface="+mn-ea"/>
        <a:cs typeface="+mn-cs"/>
      </a:defRPr>
    </a:lvl6pPr>
    <a:lvl7pPr marL="2743200" algn="l" defTabSz="914400" rtl="0" eaLnBrk="1" latinLnBrk="0" hangingPunct="1">
      <a:defRPr b="1" u="sng" kern="1200">
        <a:solidFill>
          <a:schemeClr val="tx1"/>
        </a:solidFill>
        <a:latin typeface="Times New Roman" charset="0"/>
        <a:ea typeface="+mn-ea"/>
        <a:cs typeface="+mn-cs"/>
      </a:defRPr>
    </a:lvl7pPr>
    <a:lvl8pPr marL="3200400" algn="l" defTabSz="914400" rtl="0" eaLnBrk="1" latinLnBrk="0" hangingPunct="1">
      <a:defRPr b="1" u="sng" kern="1200">
        <a:solidFill>
          <a:schemeClr val="tx1"/>
        </a:solidFill>
        <a:latin typeface="Times New Roman" charset="0"/>
        <a:ea typeface="+mn-ea"/>
        <a:cs typeface="+mn-cs"/>
      </a:defRPr>
    </a:lvl8pPr>
    <a:lvl9pPr marL="3657600" algn="l" defTabSz="914400" rtl="0" eaLnBrk="1" latinLnBrk="0" hangingPunct="1">
      <a:defRPr b="1" u="sng"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0099CC"/>
    <a:srgbClr val="6666FF"/>
    <a:srgbClr val="FF0000"/>
    <a:srgbClr val="800080"/>
    <a:srgbClr val="000000"/>
    <a:srgbClr val="FFFF00"/>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autoAdjust="0"/>
    <p:restoredTop sz="90777" autoAdjust="0"/>
  </p:normalViewPr>
  <p:slideViewPr>
    <p:cSldViewPr>
      <p:cViewPr varScale="1">
        <p:scale>
          <a:sx n="78" d="100"/>
          <a:sy n="78" d="100"/>
        </p:scale>
        <p:origin x="2002"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7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1026"/>
          <p:cNvSpPr>
            <a:spLocks noGrp="1" noChangeArrowheads="1"/>
          </p:cNvSpPr>
          <p:nvPr>
            <p:ph type="hdr" sz="quarter"/>
          </p:nvPr>
        </p:nvSpPr>
        <p:spPr bwMode="auto">
          <a:xfrm>
            <a:off x="0" y="0"/>
            <a:ext cx="3066733" cy="46815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lvl1pPr>
              <a:defRPr sz="1200" smtClean="0">
                <a:latin typeface="Times New Roman" pitchFamily="18" charset="0"/>
              </a:defRPr>
            </a:lvl1pPr>
          </a:lstStyle>
          <a:p>
            <a:pPr>
              <a:defRPr/>
            </a:pPr>
            <a:endParaRPr lang="en-US" dirty="0"/>
          </a:p>
        </p:txBody>
      </p:sp>
      <p:sp>
        <p:nvSpPr>
          <p:cNvPr id="100355" name="Rectangle 1027"/>
          <p:cNvSpPr>
            <a:spLocks noGrp="1" noChangeArrowheads="1"/>
          </p:cNvSpPr>
          <p:nvPr>
            <p:ph type="dt" sz="quarter" idx="1"/>
          </p:nvPr>
        </p:nvSpPr>
        <p:spPr bwMode="auto">
          <a:xfrm>
            <a:off x="4010342" y="0"/>
            <a:ext cx="3066733" cy="46815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lvl1pPr algn="r">
              <a:defRPr sz="1200" smtClean="0">
                <a:latin typeface="Times New Roman" pitchFamily="18" charset="0"/>
              </a:defRPr>
            </a:lvl1pPr>
          </a:lstStyle>
          <a:p>
            <a:pPr>
              <a:defRPr/>
            </a:pPr>
            <a:endParaRPr lang="en-US" dirty="0"/>
          </a:p>
        </p:txBody>
      </p:sp>
      <p:sp>
        <p:nvSpPr>
          <p:cNvPr id="100356" name="Rectangle 1028"/>
          <p:cNvSpPr>
            <a:spLocks noGrp="1" noChangeArrowheads="1"/>
          </p:cNvSpPr>
          <p:nvPr>
            <p:ph type="ftr" sz="quarter" idx="2"/>
          </p:nvPr>
        </p:nvSpPr>
        <p:spPr bwMode="auto">
          <a:xfrm>
            <a:off x="0" y="8894921"/>
            <a:ext cx="3066733" cy="468154"/>
          </a:xfrm>
          <a:prstGeom prst="rect">
            <a:avLst/>
          </a:prstGeom>
          <a:noFill/>
          <a:ln w="9525">
            <a:noFill/>
            <a:miter lim="800000"/>
            <a:headEnd/>
            <a:tailEnd/>
          </a:ln>
          <a:effectLst/>
        </p:spPr>
        <p:txBody>
          <a:bodyPr vert="horz" wrap="square" lIns="93936" tIns="46968" rIns="93936" bIns="46968" numCol="1" anchor="b" anchorCtr="0" compatLnSpc="1">
            <a:prstTxWarp prst="textNoShape">
              <a:avLst/>
            </a:prstTxWarp>
          </a:bodyPr>
          <a:lstStyle>
            <a:lvl1pPr>
              <a:defRPr sz="1200" smtClean="0">
                <a:latin typeface="Times New Roman" pitchFamily="18" charset="0"/>
              </a:defRPr>
            </a:lvl1pPr>
          </a:lstStyle>
          <a:p>
            <a:pPr>
              <a:defRPr/>
            </a:pPr>
            <a:endParaRPr lang="en-US" dirty="0"/>
          </a:p>
        </p:txBody>
      </p:sp>
      <p:sp>
        <p:nvSpPr>
          <p:cNvPr id="100357" name="Rectangle 1029"/>
          <p:cNvSpPr>
            <a:spLocks noGrp="1" noChangeArrowheads="1"/>
          </p:cNvSpPr>
          <p:nvPr>
            <p:ph type="sldNum" sz="quarter" idx="3"/>
          </p:nvPr>
        </p:nvSpPr>
        <p:spPr bwMode="auto">
          <a:xfrm>
            <a:off x="4010342" y="8894921"/>
            <a:ext cx="3066733" cy="468154"/>
          </a:xfrm>
          <a:prstGeom prst="rect">
            <a:avLst/>
          </a:prstGeom>
          <a:noFill/>
          <a:ln w="9525">
            <a:noFill/>
            <a:miter lim="800000"/>
            <a:headEnd/>
            <a:tailEnd/>
          </a:ln>
          <a:effectLst/>
        </p:spPr>
        <p:txBody>
          <a:bodyPr vert="horz" wrap="square" lIns="93936" tIns="46968" rIns="93936" bIns="46968" numCol="1" anchor="b" anchorCtr="0" compatLnSpc="1">
            <a:prstTxWarp prst="textNoShape">
              <a:avLst/>
            </a:prstTxWarp>
          </a:bodyPr>
          <a:lstStyle>
            <a:lvl1pPr algn="r">
              <a:defRPr sz="1200" smtClean="0">
                <a:latin typeface="Times New Roman" pitchFamily="18" charset="0"/>
              </a:defRPr>
            </a:lvl1pPr>
          </a:lstStyle>
          <a:p>
            <a:pPr>
              <a:defRPr/>
            </a:pPr>
            <a:fld id="{641208A0-5083-49F1-BE5F-50B628D7F79A}" type="slidenum">
              <a:rPr lang="en-US"/>
              <a:pPr>
                <a:defRPr/>
              </a:pPr>
              <a:t>‹#›</a:t>
            </a:fld>
            <a:endParaRPr lang="en-US" dirty="0"/>
          </a:p>
        </p:txBody>
      </p:sp>
    </p:spTree>
    <p:extLst>
      <p:ext uri="{BB962C8B-B14F-4D97-AF65-F5344CB8AC3E}">
        <p14:creationId xmlns:p14="http://schemas.microsoft.com/office/powerpoint/2010/main" val="3517267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66733" cy="46815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lvl1pPr>
              <a:defRPr sz="1200" b="0" u="none" smtClean="0">
                <a:latin typeface="Times New Roman" pitchFamily="18" charset="0"/>
              </a:defRPr>
            </a:lvl1pPr>
          </a:lstStyle>
          <a:p>
            <a:pPr>
              <a:defRPr/>
            </a:pPr>
            <a:endParaRPr lang="en-US" dirty="0"/>
          </a:p>
        </p:txBody>
      </p:sp>
      <p:sp>
        <p:nvSpPr>
          <p:cNvPr id="20483" name="Rectangle 3"/>
          <p:cNvSpPr>
            <a:spLocks noGrp="1" noChangeArrowheads="1"/>
          </p:cNvSpPr>
          <p:nvPr>
            <p:ph type="dt" idx="1"/>
          </p:nvPr>
        </p:nvSpPr>
        <p:spPr bwMode="auto">
          <a:xfrm>
            <a:off x="4010342" y="0"/>
            <a:ext cx="3066733" cy="46815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lvl1pPr algn="r">
              <a:defRPr sz="1200" b="0" u="none" smtClean="0">
                <a:latin typeface="Times New Roman" pitchFamily="18" charset="0"/>
              </a:defRPr>
            </a:lvl1pPr>
          </a:lstStyle>
          <a:p>
            <a:pPr>
              <a:defRPr/>
            </a:pPr>
            <a:endParaRPr lang="en-US" dirty="0"/>
          </a:p>
        </p:txBody>
      </p:sp>
      <p:sp>
        <p:nvSpPr>
          <p:cNvPr id="90116" name="Rectangle 4"/>
          <p:cNvSpPr>
            <a:spLocks noGrp="1" noRot="1" noChangeAspect="1" noChangeArrowheads="1" noTextEdit="1"/>
          </p:cNvSpPr>
          <p:nvPr>
            <p:ph type="sldImg" idx="2"/>
          </p:nvPr>
        </p:nvSpPr>
        <p:spPr bwMode="auto">
          <a:xfrm>
            <a:off x="1196975" y="701675"/>
            <a:ext cx="4683125" cy="351155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43610" y="4447461"/>
            <a:ext cx="5189855" cy="421338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8894921"/>
            <a:ext cx="3066733" cy="468154"/>
          </a:xfrm>
          <a:prstGeom prst="rect">
            <a:avLst/>
          </a:prstGeom>
          <a:noFill/>
          <a:ln w="9525">
            <a:noFill/>
            <a:miter lim="800000"/>
            <a:headEnd/>
            <a:tailEnd/>
          </a:ln>
          <a:effectLst/>
        </p:spPr>
        <p:txBody>
          <a:bodyPr vert="horz" wrap="square" lIns="93936" tIns="46968" rIns="93936" bIns="46968" numCol="1" anchor="b" anchorCtr="0" compatLnSpc="1">
            <a:prstTxWarp prst="textNoShape">
              <a:avLst/>
            </a:prstTxWarp>
          </a:bodyPr>
          <a:lstStyle>
            <a:lvl1pPr>
              <a:defRPr sz="1200" b="0" u="none" smtClean="0">
                <a:latin typeface="Times New Roman" pitchFamily="18" charset="0"/>
              </a:defRPr>
            </a:lvl1pPr>
          </a:lstStyle>
          <a:p>
            <a:pPr>
              <a:defRPr/>
            </a:pPr>
            <a:endParaRPr lang="en-US" dirty="0"/>
          </a:p>
        </p:txBody>
      </p:sp>
      <p:sp>
        <p:nvSpPr>
          <p:cNvPr id="20487" name="Rectangle 7"/>
          <p:cNvSpPr>
            <a:spLocks noGrp="1" noChangeArrowheads="1"/>
          </p:cNvSpPr>
          <p:nvPr>
            <p:ph type="sldNum" sz="quarter" idx="5"/>
          </p:nvPr>
        </p:nvSpPr>
        <p:spPr bwMode="auto">
          <a:xfrm>
            <a:off x="4010342" y="8894921"/>
            <a:ext cx="3066733" cy="468154"/>
          </a:xfrm>
          <a:prstGeom prst="rect">
            <a:avLst/>
          </a:prstGeom>
          <a:noFill/>
          <a:ln w="9525">
            <a:noFill/>
            <a:miter lim="800000"/>
            <a:headEnd/>
            <a:tailEnd/>
          </a:ln>
          <a:effectLst/>
        </p:spPr>
        <p:txBody>
          <a:bodyPr vert="horz" wrap="square" lIns="93936" tIns="46968" rIns="93936" bIns="46968" numCol="1" anchor="b" anchorCtr="0" compatLnSpc="1">
            <a:prstTxWarp prst="textNoShape">
              <a:avLst/>
            </a:prstTxWarp>
          </a:bodyPr>
          <a:lstStyle>
            <a:lvl1pPr algn="r">
              <a:defRPr sz="1200" b="0" u="none" smtClean="0">
                <a:latin typeface="Times New Roman" pitchFamily="18" charset="0"/>
              </a:defRPr>
            </a:lvl1pPr>
          </a:lstStyle>
          <a:p>
            <a:pPr>
              <a:defRPr/>
            </a:pPr>
            <a:fld id="{FF8B9458-176D-47D7-8410-71F6D2C17792}" type="slidenum">
              <a:rPr lang="en-US"/>
              <a:pPr>
                <a:defRPr/>
              </a:pPr>
              <a:t>‹#›</a:t>
            </a:fld>
            <a:endParaRPr lang="en-US" dirty="0"/>
          </a:p>
        </p:txBody>
      </p:sp>
    </p:spTree>
    <p:extLst>
      <p:ext uri="{BB962C8B-B14F-4D97-AF65-F5344CB8AC3E}">
        <p14:creationId xmlns:p14="http://schemas.microsoft.com/office/powerpoint/2010/main" val="22218914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pPr eaLnBrk="1" hangingPunct="1"/>
            <a:endParaRPr lang="en-US" dirty="0">
              <a:latin typeface="Times New Roman" charset="0"/>
            </a:endParaRPr>
          </a:p>
        </p:txBody>
      </p:sp>
      <p:sp>
        <p:nvSpPr>
          <p:cNvPr id="92164" name="Slide Number Placeholder 3"/>
          <p:cNvSpPr>
            <a:spLocks noGrp="1"/>
          </p:cNvSpPr>
          <p:nvPr>
            <p:ph type="sldNum" sz="quarter" idx="5"/>
          </p:nvPr>
        </p:nvSpPr>
        <p:spPr>
          <a:noFill/>
        </p:spPr>
        <p:txBody>
          <a:bodyPr/>
          <a:lstStyle/>
          <a:p>
            <a:fld id="{FA35E94D-3BEC-4222-8DE1-DD9C438AA694}" type="slidenum">
              <a:rPr lang="en-US">
                <a:latin typeface="Times New Roman" charset="0"/>
              </a:rPr>
              <a:pPr/>
              <a:t>1</a:t>
            </a:fld>
            <a:endParaRPr lang="en-US" dirty="0">
              <a:latin typeface="Times New Roman" charset="0"/>
            </a:endParaRPr>
          </a:p>
        </p:txBody>
      </p:sp>
    </p:spTree>
    <p:extLst>
      <p:ext uri="{BB962C8B-B14F-4D97-AF65-F5344CB8AC3E}">
        <p14:creationId xmlns:p14="http://schemas.microsoft.com/office/powerpoint/2010/main" val="272280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pPr eaLnBrk="1" hangingPunct="1"/>
            <a:endParaRPr lang="en-US" dirty="0">
              <a:latin typeface="Times New Roman" charset="0"/>
            </a:endParaRPr>
          </a:p>
        </p:txBody>
      </p:sp>
      <p:sp>
        <p:nvSpPr>
          <p:cNvPr id="96260" name="Slide Number Placeholder 3"/>
          <p:cNvSpPr>
            <a:spLocks noGrp="1"/>
          </p:cNvSpPr>
          <p:nvPr>
            <p:ph type="sldNum" sz="quarter" idx="5"/>
          </p:nvPr>
        </p:nvSpPr>
        <p:spPr>
          <a:noFill/>
        </p:spPr>
        <p:txBody>
          <a:bodyPr/>
          <a:lstStyle/>
          <a:p>
            <a:fld id="{7A3BB35A-CBC3-45C7-B3C8-94FCFB1D6F7C}" type="slidenum">
              <a:rPr lang="en-US">
                <a:latin typeface="Times New Roman" charset="0"/>
              </a:rPr>
              <a:pPr/>
              <a:t>3</a:t>
            </a:fld>
            <a:endParaRPr lang="en-US" dirty="0">
              <a:latin typeface="Times New Roman" charset="0"/>
            </a:endParaRPr>
          </a:p>
        </p:txBody>
      </p:sp>
    </p:spTree>
    <p:extLst>
      <p:ext uri="{BB962C8B-B14F-4D97-AF65-F5344CB8AC3E}">
        <p14:creationId xmlns:p14="http://schemas.microsoft.com/office/powerpoint/2010/main" val="3435688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pPr eaLnBrk="1" hangingPunct="1"/>
            <a:endParaRPr lang="en-US" dirty="0">
              <a:latin typeface="Times New Roman" charset="0"/>
            </a:endParaRPr>
          </a:p>
        </p:txBody>
      </p:sp>
      <p:sp>
        <p:nvSpPr>
          <p:cNvPr id="97284" name="Slide Number Placeholder 3"/>
          <p:cNvSpPr>
            <a:spLocks noGrp="1"/>
          </p:cNvSpPr>
          <p:nvPr>
            <p:ph type="sldNum" sz="quarter" idx="5"/>
          </p:nvPr>
        </p:nvSpPr>
        <p:spPr>
          <a:noFill/>
        </p:spPr>
        <p:txBody>
          <a:bodyPr/>
          <a:lstStyle/>
          <a:p>
            <a:fld id="{7B242EC0-03D3-43B4-A388-79DEC7B86114}" type="slidenum">
              <a:rPr lang="en-US">
                <a:latin typeface="Times New Roman" charset="0"/>
              </a:rPr>
              <a:pPr/>
              <a:t>4</a:t>
            </a:fld>
            <a:endParaRPr lang="en-US" dirty="0">
              <a:latin typeface="Times New Roman" charset="0"/>
            </a:endParaRPr>
          </a:p>
        </p:txBody>
      </p:sp>
    </p:spTree>
    <p:extLst>
      <p:ext uri="{BB962C8B-B14F-4D97-AF65-F5344CB8AC3E}">
        <p14:creationId xmlns:p14="http://schemas.microsoft.com/office/powerpoint/2010/main" val="4097857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pPr eaLnBrk="1" hangingPunct="1"/>
            <a:endParaRPr lang="en-US" dirty="0">
              <a:latin typeface="Times New Roman" charset="0"/>
            </a:endParaRPr>
          </a:p>
        </p:txBody>
      </p:sp>
      <p:sp>
        <p:nvSpPr>
          <p:cNvPr id="98308" name="Slide Number Placeholder 3"/>
          <p:cNvSpPr>
            <a:spLocks noGrp="1"/>
          </p:cNvSpPr>
          <p:nvPr>
            <p:ph type="sldNum" sz="quarter" idx="5"/>
          </p:nvPr>
        </p:nvSpPr>
        <p:spPr>
          <a:noFill/>
        </p:spPr>
        <p:txBody>
          <a:bodyPr/>
          <a:lstStyle/>
          <a:p>
            <a:fld id="{F71EA386-542F-4131-B8BB-A6A7505C7FCA}" type="slidenum">
              <a:rPr lang="en-US">
                <a:latin typeface="Times New Roman" charset="0"/>
              </a:rPr>
              <a:pPr/>
              <a:t>5</a:t>
            </a:fld>
            <a:endParaRPr lang="en-US" dirty="0">
              <a:latin typeface="Times New Roman" charset="0"/>
            </a:endParaRPr>
          </a:p>
        </p:txBody>
      </p:sp>
    </p:spTree>
    <p:extLst>
      <p:ext uri="{BB962C8B-B14F-4D97-AF65-F5344CB8AC3E}">
        <p14:creationId xmlns:p14="http://schemas.microsoft.com/office/powerpoint/2010/main" val="4293189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FC390BE5-68BE-47E4-8F33-524AF300777C}" type="slidenum">
              <a:rPr lang="en-US">
                <a:latin typeface="Times New Roman" charset="0"/>
              </a:rPr>
              <a:pPr/>
              <a:t>7</a:t>
            </a:fld>
            <a:endParaRPr lang="en-US" dirty="0">
              <a:latin typeface="Times New Roman"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r>
              <a:rPr lang="en-US" b="1" dirty="0">
                <a:solidFill>
                  <a:srgbClr val="000000"/>
                </a:solidFill>
                <a:latin typeface="Arial" charset="0"/>
              </a:rPr>
              <a:t>Cylinder seal of Ibni-sharrum, a scribe of Shar-kali-sharri</a:t>
            </a:r>
            <a:r>
              <a:rPr lang="en-US" dirty="0">
                <a:solidFill>
                  <a:srgbClr val="000000"/>
                </a:solidFill>
                <a:latin typeface="Arial" charset="0"/>
              </a:rPr>
              <a:t> (left) </a:t>
            </a:r>
            <a:r>
              <a:rPr lang="en-US" b="1" dirty="0">
                <a:solidFill>
                  <a:srgbClr val="000000"/>
                </a:solidFill>
                <a:latin typeface="Arial" charset="0"/>
              </a:rPr>
              <a:t>and impression</a:t>
            </a:r>
            <a:r>
              <a:rPr lang="en-US" dirty="0">
                <a:solidFill>
                  <a:srgbClr val="000000"/>
                </a:solidFill>
                <a:latin typeface="Arial" charset="0"/>
              </a:rPr>
              <a:t> (right), ca. 2183–2159 B.C.; Akkadian, reign of Shar-kali-sharri. Mesopotamia. Cuneiform inscription in Old Akkadian. Serpentine; H. 3.9 cm (1 1/2 in.); Diam. 2.6 cm (1 in.). Musée du Louvre, Département des Antiquités Orientales, Paris  AO 22303.</a:t>
            </a:r>
            <a:br>
              <a:rPr lang="en-US" dirty="0">
                <a:latin typeface="Times New Roman" charset="0"/>
              </a:rPr>
            </a:br>
            <a:r>
              <a:rPr lang="en-US" dirty="0">
                <a:latin typeface="Times New Roman" charset="0"/>
              </a:rPr>
              <a:t> </a:t>
            </a:r>
          </a:p>
          <a:p>
            <a:pPr eaLnBrk="1" hangingPunct="1"/>
            <a:r>
              <a:rPr lang="en-US" dirty="0">
                <a:latin typeface="Times New Roman" charset="0"/>
              </a:rPr>
              <a:t>     </a:t>
            </a:r>
            <a:r>
              <a:rPr lang="en-US" dirty="0">
                <a:latin typeface="Arial" charset="0"/>
              </a:rPr>
              <a:t>This seal, which according to the cuneiform inscription belonged to Ibni-sharrum, the scribe of king Shar-kali-sharri, is one of the finest examples of the perfection achieved by the engravers of the Akkadian period. Two nude heroes with long curls are represented kneeling on one knee in a strictly symmetrical composition. Each of them holds a vase with water gushing forth, a symbol of fertility and abundance; two water buffalo are drinking from them. Underneath, a river winds its way between the mountains, represented in a conventional manner by a motif composed of two lines of scales. In the center of the composition, the text panel containing the inscription is supported on the backs of the buffalo. These animals are evidence of the relations existing between the Akkadian Empire and the region of Meluhha, identified with the Indus Valley, where they originated. The engraver carefully detailed their powerful musculature and their spectacular horns, which he depicted as they appear on Indus seals in a view from above. The calm equilibrium of the composition, based on horizontal and vertical lines, confers on this minuscule relief a monumentality entirely characteristic of the late Akkadian period style. Seals of this quality were the monopoly of relatives of the royal family or of high officials, and probably came from a workshop, where production was reserved for these elite figures. </a:t>
            </a:r>
          </a:p>
        </p:txBody>
      </p:sp>
    </p:spTree>
    <p:extLst>
      <p:ext uri="{BB962C8B-B14F-4D97-AF65-F5344CB8AC3E}">
        <p14:creationId xmlns:p14="http://schemas.microsoft.com/office/powerpoint/2010/main" val="3635342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p:spPr>
        <p:txBody>
          <a:bodyPr/>
          <a:lstStyle/>
          <a:p>
            <a:pPr eaLnBrk="1" hangingPunct="1"/>
            <a:endParaRPr lang="en-US" dirty="0">
              <a:latin typeface="Times New Roman" charset="0"/>
            </a:endParaRPr>
          </a:p>
        </p:txBody>
      </p:sp>
      <p:sp>
        <p:nvSpPr>
          <p:cNvPr id="106500" name="Slide Number Placeholder 3"/>
          <p:cNvSpPr>
            <a:spLocks noGrp="1"/>
          </p:cNvSpPr>
          <p:nvPr>
            <p:ph type="sldNum" sz="quarter" idx="5"/>
          </p:nvPr>
        </p:nvSpPr>
        <p:spPr>
          <a:noFill/>
        </p:spPr>
        <p:txBody>
          <a:bodyPr/>
          <a:lstStyle/>
          <a:p>
            <a:fld id="{DED4E2BB-0A2A-436F-B101-20BB9FBE5CA2}" type="slidenum">
              <a:rPr lang="en-US">
                <a:latin typeface="Times New Roman" charset="0"/>
              </a:rPr>
              <a:pPr/>
              <a:t>8</a:t>
            </a:fld>
            <a:endParaRPr lang="en-US" dirty="0">
              <a:latin typeface="Times New Roman" charset="0"/>
            </a:endParaRPr>
          </a:p>
        </p:txBody>
      </p:sp>
    </p:spTree>
    <p:extLst>
      <p:ext uri="{BB962C8B-B14F-4D97-AF65-F5344CB8AC3E}">
        <p14:creationId xmlns:p14="http://schemas.microsoft.com/office/powerpoint/2010/main" val="1599204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p:spPr>
        <p:txBody>
          <a:bodyPr/>
          <a:lstStyle/>
          <a:p>
            <a:pPr eaLnBrk="1" hangingPunct="1"/>
            <a:endParaRPr lang="en-US" dirty="0">
              <a:latin typeface="Times New Roman" charset="0"/>
            </a:endParaRPr>
          </a:p>
        </p:txBody>
      </p:sp>
      <p:sp>
        <p:nvSpPr>
          <p:cNvPr id="107524" name="Slide Number Placeholder 3"/>
          <p:cNvSpPr>
            <a:spLocks noGrp="1"/>
          </p:cNvSpPr>
          <p:nvPr>
            <p:ph type="sldNum" sz="quarter" idx="5"/>
          </p:nvPr>
        </p:nvSpPr>
        <p:spPr>
          <a:noFill/>
        </p:spPr>
        <p:txBody>
          <a:bodyPr/>
          <a:lstStyle/>
          <a:p>
            <a:fld id="{E549C378-AAA6-40AB-A8A5-E1EA96F9F807}" type="slidenum">
              <a:rPr lang="en-US">
                <a:latin typeface="Times New Roman" charset="0"/>
              </a:rPr>
              <a:pPr/>
              <a:t>10</a:t>
            </a:fld>
            <a:endParaRPr lang="en-US" dirty="0">
              <a:latin typeface="Times New Roman" charset="0"/>
            </a:endParaRPr>
          </a:p>
        </p:txBody>
      </p:sp>
    </p:spTree>
    <p:extLst>
      <p:ext uri="{BB962C8B-B14F-4D97-AF65-F5344CB8AC3E}">
        <p14:creationId xmlns:p14="http://schemas.microsoft.com/office/powerpoint/2010/main" val="177792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EE701369-F11F-43CB-86BA-668056AB6844}" type="slidenum">
              <a:rPr lang="en-US">
                <a:latin typeface="Times New Roman" charset="0"/>
              </a:rPr>
              <a:pPr/>
              <a:t>11</a:t>
            </a:fld>
            <a:endParaRPr lang="en-US" dirty="0">
              <a:latin typeface="Times New Roman" charset="0"/>
            </a:endParaRPr>
          </a:p>
        </p:txBody>
      </p:sp>
      <p:sp>
        <p:nvSpPr>
          <p:cNvPr id="109571" name="Rectangle 2"/>
          <p:cNvSpPr>
            <a:spLocks noGrp="1" noRot="1" noChangeAspect="1" noChangeArrowheads="1" noTextEdit="1"/>
          </p:cNvSpPr>
          <p:nvPr>
            <p:ph type="sldImg"/>
          </p:nvPr>
        </p:nvSpPr>
        <p:spPr>
          <a:solidFill>
            <a:srgbClr val="FFFFFF"/>
          </a:solidFill>
          <a:ln/>
        </p:spPr>
      </p:sp>
      <p:sp>
        <p:nvSpPr>
          <p:cNvPr id="1095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ndParaRPr>
          </a:p>
        </p:txBody>
      </p:sp>
    </p:spTree>
    <p:extLst>
      <p:ext uri="{BB962C8B-B14F-4D97-AF65-F5344CB8AC3E}">
        <p14:creationId xmlns:p14="http://schemas.microsoft.com/office/powerpoint/2010/main" val="4039596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p:spPr>
        <p:txBody>
          <a:bodyPr/>
          <a:lstStyle/>
          <a:p>
            <a:pPr eaLnBrk="1" hangingPunct="1"/>
            <a:endParaRPr lang="en-US" dirty="0">
              <a:latin typeface="Times New Roman" charset="0"/>
            </a:endParaRPr>
          </a:p>
        </p:txBody>
      </p:sp>
      <p:sp>
        <p:nvSpPr>
          <p:cNvPr id="103428" name="Slide Number Placeholder 3"/>
          <p:cNvSpPr>
            <a:spLocks noGrp="1"/>
          </p:cNvSpPr>
          <p:nvPr>
            <p:ph type="sldNum" sz="quarter" idx="5"/>
          </p:nvPr>
        </p:nvSpPr>
        <p:spPr>
          <a:noFill/>
        </p:spPr>
        <p:txBody>
          <a:bodyPr/>
          <a:lstStyle/>
          <a:p>
            <a:fld id="{A6836842-6330-4D68-B445-706132B2F704}" type="slidenum">
              <a:rPr lang="en-US">
                <a:latin typeface="Times New Roman" charset="0"/>
              </a:rPr>
              <a:pPr/>
              <a:t>12</a:t>
            </a:fld>
            <a:endParaRPr lang="en-US" dirty="0">
              <a:latin typeface="Times New Roman" charset="0"/>
            </a:endParaRPr>
          </a:p>
        </p:txBody>
      </p:sp>
    </p:spTree>
    <p:extLst>
      <p:ext uri="{BB962C8B-B14F-4D97-AF65-F5344CB8AC3E}">
        <p14:creationId xmlns:p14="http://schemas.microsoft.com/office/powerpoint/2010/main" val="3766644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9D84C96-9CCB-4162-80DC-2BCC916C4F2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2A8C1E9-50A2-4C6B-8D77-9B2BA48F426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591D0C4-9CAE-467A-BCB6-EA19A6D6316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6520EAA-4D02-4647-8DBA-A1700C60AD2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4191D02-32C3-4E48-8B2A-DAA40D3B047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0E59F3A-D82B-446F-857E-D80CAB3E127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3A79E166-FA8A-421F-B7B8-10D08D942FC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560ACBF8-257C-46C2-87B4-B1D1813EC6F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D22BC648-548F-422F-A45A-70D488163DF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DD64752-E656-4D59-8039-29880AECD26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2B593AB-FCEE-48E7-A81F-07C84C47BFB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u="none" smtClean="0">
                <a:latin typeface="Times New Roman" pitchFamily="18"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u="none" smtClean="0">
                <a:latin typeface="Times New Roman" pitchFamily="18"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u="none" smtClean="0">
                <a:latin typeface="Times New Roman" pitchFamily="18" charset="0"/>
              </a:defRPr>
            </a:lvl1pPr>
          </a:lstStyle>
          <a:p>
            <a:pPr>
              <a:defRPr/>
            </a:pPr>
            <a:fld id="{22C09728-26CB-4CF0-9661-602C94E53C1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www.usc.edu/dept/LAS/wsrp/educational_site/ancient_texts/Cuneiform_e.shtml" TargetMode="External"/><Relationship Id="rId7"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www.metmuseum.org/explore/First_Cities/seals_meso_object_135.asp" TargetMode="External"/><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5"/>
          <p:cNvSpPr txBox="1">
            <a:spLocks noChangeArrowheads="1"/>
          </p:cNvSpPr>
          <p:nvPr/>
        </p:nvSpPr>
        <p:spPr bwMode="auto">
          <a:xfrm>
            <a:off x="288925" y="772601"/>
            <a:ext cx="8626475" cy="396875"/>
          </a:xfrm>
          <a:prstGeom prst="rect">
            <a:avLst/>
          </a:prstGeom>
          <a:noFill/>
          <a:ln w="9525">
            <a:noFill/>
            <a:miter lim="800000"/>
            <a:headEnd/>
            <a:tailEnd/>
          </a:ln>
        </p:spPr>
        <p:txBody>
          <a:bodyPr>
            <a:spAutoFit/>
          </a:bodyPr>
          <a:lstStyle/>
          <a:p>
            <a:pPr algn="ctr">
              <a:buFontTx/>
              <a:buChar char="•"/>
            </a:pPr>
            <a:r>
              <a:rPr lang="en-US" sz="2000" b="0" u="none" dirty="0">
                <a:solidFill>
                  <a:srgbClr val="FF0000"/>
                </a:solidFill>
              </a:rPr>
              <a:t> </a:t>
            </a:r>
            <a:r>
              <a:rPr lang="en-US" sz="2000" u="none" dirty="0">
                <a:solidFill>
                  <a:srgbClr val="FF0000"/>
                </a:solidFill>
              </a:rPr>
              <a:t>Mesopotamian Civilization - Tigris &amp; Euphrates Rivers</a:t>
            </a:r>
          </a:p>
        </p:txBody>
      </p:sp>
      <p:sp>
        <p:nvSpPr>
          <p:cNvPr id="6150" name="Text Box 6"/>
          <p:cNvSpPr txBox="1">
            <a:spLocks noChangeArrowheads="1"/>
          </p:cNvSpPr>
          <p:nvPr/>
        </p:nvSpPr>
        <p:spPr bwMode="auto">
          <a:xfrm>
            <a:off x="304800" y="1143000"/>
            <a:ext cx="8093075" cy="396875"/>
          </a:xfrm>
          <a:prstGeom prst="rect">
            <a:avLst/>
          </a:prstGeom>
          <a:noFill/>
          <a:ln w="9525">
            <a:noFill/>
            <a:miter lim="800000"/>
            <a:headEnd/>
            <a:tailEnd/>
          </a:ln>
        </p:spPr>
        <p:txBody>
          <a:bodyPr>
            <a:spAutoFit/>
          </a:bodyPr>
          <a:lstStyle/>
          <a:p>
            <a:pPr algn="ctr">
              <a:buFontTx/>
              <a:buChar char="•"/>
            </a:pPr>
            <a:r>
              <a:rPr lang="en-US" sz="2000" b="0" u="none" dirty="0"/>
              <a:t> </a:t>
            </a:r>
            <a:r>
              <a:rPr lang="en-US" sz="1600" b="0" u="none" dirty="0"/>
              <a:t>Egyptian Civilization - Nile River</a:t>
            </a:r>
          </a:p>
        </p:txBody>
      </p:sp>
      <p:sp>
        <p:nvSpPr>
          <p:cNvPr id="6151" name="Text Box 7"/>
          <p:cNvSpPr txBox="1">
            <a:spLocks noChangeArrowheads="1"/>
          </p:cNvSpPr>
          <p:nvPr/>
        </p:nvSpPr>
        <p:spPr bwMode="auto">
          <a:xfrm>
            <a:off x="304800" y="1524000"/>
            <a:ext cx="8093075" cy="396875"/>
          </a:xfrm>
          <a:prstGeom prst="rect">
            <a:avLst/>
          </a:prstGeom>
          <a:noFill/>
          <a:ln w="9525">
            <a:noFill/>
            <a:miter lim="800000"/>
            <a:headEnd/>
            <a:tailEnd/>
          </a:ln>
        </p:spPr>
        <p:txBody>
          <a:bodyPr>
            <a:spAutoFit/>
          </a:bodyPr>
          <a:lstStyle/>
          <a:p>
            <a:pPr algn="ctr">
              <a:buFontTx/>
              <a:buChar char="•"/>
            </a:pPr>
            <a:r>
              <a:rPr lang="en-US" sz="2000" b="0" u="none" dirty="0"/>
              <a:t> </a:t>
            </a:r>
            <a:r>
              <a:rPr lang="en-US" sz="1600" b="0" u="none" dirty="0"/>
              <a:t>Harappan Civilization - Indus River</a:t>
            </a:r>
          </a:p>
        </p:txBody>
      </p:sp>
      <p:sp>
        <p:nvSpPr>
          <p:cNvPr id="6152" name="Text Box 8"/>
          <p:cNvSpPr txBox="1">
            <a:spLocks noChangeArrowheads="1"/>
          </p:cNvSpPr>
          <p:nvPr/>
        </p:nvSpPr>
        <p:spPr bwMode="auto">
          <a:xfrm>
            <a:off x="381000" y="1905000"/>
            <a:ext cx="8093075" cy="338554"/>
          </a:xfrm>
          <a:prstGeom prst="rect">
            <a:avLst/>
          </a:prstGeom>
          <a:noFill/>
          <a:ln w="9525">
            <a:noFill/>
            <a:miter lim="800000"/>
            <a:headEnd/>
            <a:tailEnd/>
          </a:ln>
        </p:spPr>
        <p:txBody>
          <a:bodyPr>
            <a:spAutoFit/>
          </a:bodyPr>
          <a:lstStyle/>
          <a:p>
            <a:pPr algn="ctr">
              <a:buFontTx/>
              <a:buChar char="•"/>
            </a:pPr>
            <a:r>
              <a:rPr lang="en-US" sz="1600" b="0" u="none" dirty="0"/>
              <a:t> Ancient China - Huang He (Yellow) River</a:t>
            </a:r>
          </a:p>
        </p:txBody>
      </p:sp>
      <p:sp>
        <p:nvSpPr>
          <p:cNvPr id="3079" name="Text Box 9"/>
          <p:cNvSpPr txBox="1">
            <a:spLocks noChangeArrowheads="1"/>
          </p:cNvSpPr>
          <p:nvPr/>
        </p:nvSpPr>
        <p:spPr bwMode="auto">
          <a:xfrm>
            <a:off x="6384925" y="6613525"/>
            <a:ext cx="2759075" cy="244475"/>
          </a:xfrm>
          <a:prstGeom prst="rect">
            <a:avLst/>
          </a:prstGeom>
          <a:noFill/>
          <a:ln w="9525">
            <a:noFill/>
            <a:miter lim="800000"/>
            <a:headEnd/>
            <a:tailEnd/>
          </a:ln>
        </p:spPr>
        <p:txBody>
          <a:bodyPr>
            <a:spAutoFit/>
          </a:bodyPr>
          <a:lstStyle/>
          <a:p>
            <a:pPr algn="r"/>
            <a:r>
              <a:rPr lang="en-US" sz="1000" b="0" u="none" dirty="0">
                <a:solidFill>
                  <a:schemeClr val="bg2"/>
                </a:solidFill>
              </a:rPr>
              <a:t>PP Design of T. Loess in; Akins H.S.</a:t>
            </a:r>
          </a:p>
        </p:txBody>
      </p:sp>
      <p:pic>
        <p:nvPicPr>
          <p:cNvPr id="3080" name="Picture 13" descr="D:\home\twloessin\School\Maps\Four Early River Valley Civs B.gif"/>
          <p:cNvPicPr>
            <a:picLocks noChangeAspect="1" noChangeArrowheads="1"/>
          </p:cNvPicPr>
          <p:nvPr/>
        </p:nvPicPr>
        <p:blipFill>
          <a:blip r:embed="rId3" cstate="print"/>
          <a:srcRect/>
          <a:stretch>
            <a:fillRect/>
          </a:stretch>
        </p:blipFill>
        <p:spPr bwMode="auto">
          <a:xfrm>
            <a:off x="381000" y="2286000"/>
            <a:ext cx="8534400" cy="3690938"/>
          </a:xfrm>
          <a:prstGeom prst="rect">
            <a:avLst/>
          </a:prstGeom>
          <a:noFill/>
          <a:ln w="9525">
            <a:noFill/>
            <a:miter lim="800000"/>
            <a:headEnd/>
            <a:tailEnd/>
          </a:ln>
        </p:spPr>
      </p:pic>
      <p:sp>
        <p:nvSpPr>
          <p:cNvPr id="3081" name="Text Box 14"/>
          <p:cNvSpPr txBox="1">
            <a:spLocks noChangeArrowheads="1"/>
          </p:cNvSpPr>
          <p:nvPr/>
        </p:nvSpPr>
        <p:spPr bwMode="auto">
          <a:xfrm>
            <a:off x="7086600" y="2667000"/>
            <a:ext cx="1006475" cy="304800"/>
          </a:xfrm>
          <a:prstGeom prst="rect">
            <a:avLst/>
          </a:prstGeom>
          <a:solidFill>
            <a:schemeClr val="bg1"/>
          </a:solidFill>
          <a:ln w="9525">
            <a:noFill/>
            <a:miter lim="800000"/>
            <a:headEnd/>
            <a:tailEnd/>
          </a:ln>
        </p:spPr>
        <p:txBody>
          <a:bodyPr>
            <a:spAutoFit/>
          </a:bodyPr>
          <a:lstStyle/>
          <a:p>
            <a:endParaRPr lang="en-US" sz="1400" b="0" u="none" dirty="0"/>
          </a:p>
        </p:txBody>
      </p:sp>
      <p:sp>
        <p:nvSpPr>
          <p:cNvPr id="3082" name="Text Box 15"/>
          <p:cNvSpPr txBox="1">
            <a:spLocks noChangeArrowheads="1"/>
          </p:cNvSpPr>
          <p:nvPr/>
        </p:nvSpPr>
        <p:spPr bwMode="auto">
          <a:xfrm>
            <a:off x="7086600" y="4114800"/>
            <a:ext cx="1006475" cy="304800"/>
          </a:xfrm>
          <a:prstGeom prst="rect">
            <a:avLst/>
          </a:prstGeom>
          <a:solidFill>
            <a:schemeClr val="bg1"/>
          </a:solidFill>
          <a:ln w="9525">
            <a:noFill/>
            <a:miter lim="800000"/>
            <a:headEnd/>
            <a:tailEnd/>
          </a:ln>
        </p:spPr>
        <p:txBody>
          <a:bodyPr>
            <a:spAutoFit/>
          </a:bodyPr>
          <a:lstStyle/>
          <a:p>
            <a:endParaRPr lang="en-US" sz="1400" b="0" u="none" dirty="0"/>
          </a:p>
        </p:txBody>
      </p:sp>
      <p:sp>
        <p:nvSpPr>
          <p:cNvPr id="3083" name="Text Box 16"/>
          <p:cNvSpPr txBox="1">
            <a:spLocks noChangeArrowheads="1"/>
          </p:cNvSpPr>
          <p:nvPr/>
        </p:nvSpPr>
        <p:spPr bwMode="auto">
          <a:xfrm>
            <a:off x="5029200" y="4648200"/>
            <a:ext cx="762000" cy="228600"/>
          </a:xfrm>
          <a:prstGeom prst="rect">
            <a:avLst/>
          </a:prstGeom>
          <a:solidFill>
            <a:schemeClr val="bg1"/>
          </a:solidFill>
          <a:ln w="9525">
            <a:noFill/>
            <a:miter lim="800000"/>
            <a:headEnd/>
            <a:tailEnd/>
          </a:ln>
        </p:spPr>
        <p:txBody>
          <a:bodyPr>
            <a:spAutoFit/>
          </a:bodyPr>
          <a:lstStyle/>
          <a:p>
            <a:endParaRPr lang="en-US" sz="900" b="0" u="non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lt">
                                    <p:tmPct val="100000"/>
                                  </p:iterate>
                                  <p:childTnLst>
                                    <p:set>
                                      <p:cBhvr>
                                        <p:cTn id="6" dur="1" fill="hold">
                                          <p:stCondLst>
                                            <p:cond delay="0"/>
                                          </p:stCondLst>
                                        </p:cTn>
                                        <p:tgtEl>
                                          <p:spTgt spid="6149"/>
                                        </p:tgtEl>
                                        <p:attrNameLst>
                                          <p:attrName>style.visibility</p:attrName>
                                        </p:attrNameLst>
                                      </p:cBhvr>
                                      <p:to>
                                        <p:strVal val="visible"/>
                                      </p:to>
                                    </p:set>
                                    <p:anim calcmode="lin" valueType="num">
                                      <p:cBhvr additive="base">
                                        <p:cTn id="7" dur="75" fill="hold"/>
                                        <p:tgtEl>
                                          <p:spTgt spid="6149"/>
                                        </p:tgtEl>
                                        <p:attrNameLst>
                                          <p:attrName>ppt_x</p:attrName>
                                        </p:attrNameLst>
                                      </p:cBhvr>
                                      <p:tavLst>
                                        <p:tav tm="0">
                                          <p:val>
                                            <p:strVal val="#ppt_x"/>
                                          </p:val>
                                        </p:tav>
                                        <p:tav tm="100000">
                                          <p:val>
                                            <p:strVal val="#ppt_x"/>
                                          </p:val>
                                        </p:tav>
                                      </p:tavLst>
                                    </p:anim>
                                    <p:anim calcmode="lin" valueType="num">
                                      <p:cBhvr additive="base">
                                        <p:cTn id="8" dur="75" fill="hold"/>
                                        <p:tgtEl>
                                          <p:spTgt spid="614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iterate type="lt">
                                    <p:tmPct val="100000"/>
                                  </p:iterate>
                                  <p:childTnLst>
                                    <p:set>
                                      <p:cBhvr>
                                        <p:cTn id="12" dur="1" fill="hold">
                                          <p:stCondLst>
                                            <p:cond delay="0"/>
                                          </p:stCondLst>
                                        </p:cTn>
                                        <p:tgtEl>
                                          <p:spTgt spid="6150"/>
                                        </p:tgtEl>
                                        <p:attrNameLst>
                                          <p:attrName>style.visibility</p:attrName>
                                        </p:attrNameLst>
                                      </p:cBhvr>
                                      <p:to>
                                        <p:strVal val="visible"/>
                                      </p:to>
                                    </p:set>
                                    <p:anim calcmode="lin" valueType="num">
                                      <p:cBhvr additive="base">
                                        <p:cTn id="13" dur="75" fill="hold"/>
                                        <p:tgtEl>
                                          <p:spTgt spid="6150"/>
                                        </p:tgtEl>
                                        <p:attrNameLst>
                                          <p:attrName>ppt_x</p:attrName>
                                        </p:attrNameLst>
                                      </p:cBhvr>
                                      <p:tavLst>
                                        <p:tav tm="0">
                                          <p:val>
                                            <p:strVal val="0-#ppt_w/2"/>
                                          </p:val>
                                        </p:tav>
                                        <p:tav tm="100000">
                                          <p:val>
                                            <p:strVal val="#ppt_x"/>
                                          </p:val>
                                        </p:tav>
                                      </p:tavLst>
                                    </p:anim>
                                    <p:anim calcmode="lin" valueType="num">
                                      <p:cBhvr additive="base">
                                        <p:cTn id="14" dur="75" fill="hold"/>
                                        <p:tgtEl>
                                          <p:spTgt spid="615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iterate type="lt">
                                    <p:tmPct val="100000"/>
                                  </p:iterate>
                                  <p:childTnLst>
                                    <p:set>
                                      <p:cBhvr>
                                        <p:cTn id="18" dur="1" fill="hold">
                                          <p:stCondLst>
                                            <p:cond delay="0"/>
                                          </p:stCondLst>
                                        </p:cTn>
                                        <p:tgtEl>
                                          <p:spTgt spid="6151"/>
                                        </p:tgtEl>
                                        <p:attrNameLst>
                                          <p:attrName>style.visibility</p:attrName>
                                        </p:attrNameLst>
                                      </p:cBhvr>
                                      <p:to>
                                        <p:strVal val="visible"/>
                                      </p:to>
                                    </p:set>
                                    <p:anim calcmode="lin" valueType="num">
                                      <p:cBhvr additive="base">
                                        <p:cTn id="19" dur="75" fill="hold"/>
                                        <p:tgtEl>
                                          <p:spTgt spid="6151"/>
                                        </p:tgtEl>
                                        <p:attrNameLst>
                                          <p:attrName>ppt_x</p:attrName>
                                        </p:attrNameLst>
                                      </p:cBhvr>
                                      <p:tavLst>
                                        <p:tav tm="0">
                                          <p:val>
                                            <p:strVal val="1+#ppt_w/2"/>
                                          </p:val>
                                        </p:tav>
                                        <p:tav tm="100000">
                                          <p:val>
                                            <p:strVal val="#ppt_x"/>
                                          </p:val>
                                        </p:tav>
                                      </p:tavLst>
                                    </p:anim>
                                    <p:anim calcmode="lin" valueType="num">
                                      <p:cBhvr additive="base">
                                        <p:cTn id="20" dur="75" fill="hold"/>
                                        <p:tgtEl>
                                          <p:spTgt spid="615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iterate type="lt">
                                    <p:tmPct val="100000"/>
                                  </p:iterate>
                                  <p:childTnLst>
                                    <p:set>
                                      <p:cBhvr>
                                        <p:cTn id="24" dur="1" fill="hold">
                                          <p:stCondLst>
                                            <p:cond delay="0"/>
                                          </p:stCondLst>
                                        </p:cTn>
                                        <p:tgtEl>
                                          <p:spTgt spid="6152"/>
                                        </p:tgtEl>
                                        <p:attrNameLst>
                                          <p:attrName>style.visibility</p:attrName>
                                        </p:attrNameLst>
                                      </p:cBhvr>
                                      <p:to>
                                        <p:strVal val="visible"/>
                                      </p:to>
                                    </p:set>
                                    <p:anim calcmode="lin" valueType="num">
                                      <p:cBhvr additive="base">
                                        <p:cTn id="25" dur="75" fill="hold"/>
                                        <p:tgtEl>
                                          <p:spTgt spid="6152"/>
                                        </p:tgtEl>
                                        <p:attrNameLst>
                                          <p:attrName>ppt_x</p:attrName>
                                        </p:attrNameLst>
                                      </p:cBhvr>
                                      <p:tavLst>
                                        <p:tav tm="0">
                                          <p:val>
                                            <p:strVal val="1+#ppt_w/2"/>
                                          </p:val>
                                        </p:tav>
                                        <p:tav tm="100000">
                                          <p:val>
                                            <p:strVal val="#ppt_x"/>
                                          </p:val>
                                        </p:tav>
                                      </p:tavLst>
                                    </p:anim>
                                    <p:anim calcmode="lin" valueType="num">
                                      <p:cBhvr additive="base">
                                        <p:cTn id="26" dur="75" fill="hold"/>
                                        <p:tgtEl>
                                          <p:spTgt spid="61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utoUpdateAnimBg="0"/>
      <p:bldP spid="6150" grpId="0" autoUpdateAnimBg="0"/>
      <p:bldP spid="6151" grpId="0" autoUpdateAnimBg="0"/>
      <p:bldP spid="6152"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3"/>
          <p:cNvSpPr txBox="1">
            <a:spLocks noChangeArrowheads="1"/>
          </p:cNvSpPr>
          <p:nvPr/>
        </p:nvSpPr>
        <p:spPr bwMode="auto">
          <a:xfrm>
            <a:off x="304800" y="381000"/>
            <a:ext cx="8169275" cy="457200"/>
          </a:xfrm>
          <a:prstGeom prst="rect">
            <a:avLst/>
          </a:prstGeom>
          <a:noFill/>
          <a:ln w="9525">
            <a:noFill/>
            <a:miter lim="800000"/>
            <a:headEnd/>
            <a:tailEnd/>
          </a:ln>
        </p:spPr>
        <p:txBody>
          <a:bodyPr>
            <a:spAutoFit/>
          </a:bodyPr>
          <a:lstStyle/>
          <a:p>
            <a:pPr algn="ctr"/>
            <a:r>
              <a:rPr lang="en-US" sz="2400" b="0" u="none" dirty="0">
                <a:solidFill>
                  <a:srgbClr val="0066FF"/>
                </a:solidFill>
              </a:rPr>
              <a:t>5. Social Classes in Mesopotamia</a:t>
            </a:r>
          </a:p>
        </p:txBody>
      </p:sp>
      <p:sp>
        <p:nvSpPr>
          <p:cNvPr id="17414" name="Text Box 6"/>
          <p:cNvSpPr txBox="1">
            <a:spLocks noChangeArrowheads="1"/>
          </p:cNvSpPr>
          <p:nvPr/>
        </p:nvSpPr>
        <p:spPr bwMode="auto">
          <a:xfrm>
            <a:off x="762000" y="1336675"/>
            <a:ext cx="7924800" cy="1920875"/>
          </a:xfrm>
          <a:prstGeom prst="rect">
            <a:avLst/>
          </a:prstGeom>
          <a:noFill/>
          <a:ln w="9525">
            <a:noFill/>
            <a:miter lim="800000"/>
            <a:headEnd/>
            <a:tailEnd/>
          </a:ln>
        </p:spPr>
        <p:txBody>
          <a:bodyPr>
            <a:spAutoFit/>
          </a:bodyPr>
          <a:lstStyle/>
          <a:p>
            <a:pPr marL="457200" indent="-457200">
              <a:buFontTx/>
              <a:buAutoNum type="arabicPeriod"/>
            </a:pPr>
            <a:r>
              <a:rPr lang="en-US" sz="2000" b="0" u="none" dirty="0"/>
              <a:t>Three social classes</a:t>
            </a:r>
          </a:p>
          <a:p>
            <a:pPr marL="457200" indent="-457200"/>
            <a:r>
              <a:rPr lang="en-US" sz="2000" b="0" u="none" dirty="0"/>
              <a:t>	a.  Priests and royalty </a:t>
            </a:r>
          </a:p>
          <a:p>
            <a:pPr marL="457200" indent="-457200"/>
            <a:r>
              <a:rPr lang="en-US" sz="2000" b="0" u="none" dirty="0"/>
              <a:t>	b.  Wealthy merchants</a:t>
            </a:r>
          </a:p>
          <a:p>
            <a:pPr marL="457200" indent="-457200"/>
            <a:r>
              <a:rPr lang="en-US" sz="2000" b="0" u="none" dirty="0"/>
              <a:t>	c.  Ordinary workers</a:t>
            </a:r>
          </a:p>
          <a:p>
            <a:pPr marL="457200" indent="-457200"/>
            <a:endParaRPr lang="en-US" sz="2000" b="0" u="none" dirty="0"/>
          </a:p>
          <a:p>
            <a:pPr marL="457200" indent="-457200"/>
            <a:r>
              <a:rPr lang="en-US" sz="2000" b="0" u="none" dirty="0"/>
              <a:t>	[Slaves] –were not free citizens and thus not included in class system </a:t>
            </a:r>
          </a:p>
        </p:txBody>
      </p:sp>
      <p:sp>
        <p:nvSpPr>
          <p:cNvPr id="17415" name="Text Box 7"/>
          <p:cNvSpPr txBox="1">
            <a:spLocks noChangeArrowheads="1"/>
          </p:cNvSpPr>
          <p:nvPr/>
        </p:nvSpPr>
        <p:spPr bwMode="auto">
          <a:xfrm>
            <a:off x="914400" y="3276600"/>
            <a:ext cx="2895600" cy="396875"/>
          </a:xfrm>
          <a:prstGeom prst="rect">
            <a:avLst/>
          </a:prstGeom>
          <a:noFill/>
          <a:ln w="9525">
            <a:noFill/>
            <a:miter lim="800000"/>
            <a:headEnd/>
            <a:tailEnd/>
          </a:ln>
        </p:spPr>
        <p:txBody>
          <a:bodyPr>
            <a:spAutoFit/>
          </a:bodyPr>
          <a:lstStyle/>
          <a:p>
            <a:r>
              <a:rPr lang="en-US" sz="2000" b="0" u="none" dirty="0"/>
              <a:t>2.  Women</a:t>
            </a:r>
          </a:p>
        </p:txBody>
      </p:sp>
      <p:pic>
        <p:nvPicPr>
          <p:cNvPr id="17417" name="Picture 9" descr="http://news.nationalgeographic.com/news/2003/05/photogalleries/iraqtreasures_1/images/primary/05676_273_n.jpg"/>
          <p:cNvPicPr>
            <a:picLocks noChangeAspect="1" noChangeArrowheads="1"/>
          </p:cNvPicPr>
          <p:nvPr/>
        </p:nvPicPr>
        <p:blipFill>
          <a:blip r:embed="rId3" cstate="print"/>
          <a:srcRect/>
          <a:stretch>
            <a:fillRect/>
          </a:stretch>
        </p:blipFill>
        <p:spPr bwMode="auto">
          <a:xfrm>
            <a:off x="7465142" y="3673475"/>
            <a:ext cx="1524000" cy="2438400"/>
          </a:xfrm>
          <a:prstGeom prst="rect">
            <a:avLst/>
          </a:prstGeom>
          <a:noFill/>
          <a:ln w="9525">
            <a:noFill/>
            <a:miter lim="800000"/>
            <a:headEnd/>
            <a:tailEnd/>
          </a:ln>
        </p:spPr>
      </p:pic>
      <p:sp>
        <p:nvSpPr>
          <p:cNvPr id="17421" name="Text Box 13"/>
          <p:cNvSpPr txBox="1">
            <a:spLocks noChangeArrowheads="1"/>
          </p:cNvSpPr>
          <p:nvPr/>
        </p:nvSpPr>
        <p:spPr bwMode="auto">
          <a:xfrm>
            <a:off x="1524000" y="3581400"/>
            <a:ext cx="6858000" cy="701675"/>
          </a:xfrm>
          <a:prstGeom prst="rect">
            <a:avLst/>
          </a:prstGeom>
          <a:noFill/>
          <a:ln w="9525">
            <a:noFill/>
            <a:miter lim="800000"/>
            <a:headEnd/>
            <a:tailEnd/>
          </a:ln>
        </p:spPr>
        <p:txBody>
          <a:bodyPr>
            <a:spAutoFit/>
          </a:bodyPr>
          <a:lstStyle/>
          <a:p>
            <a:pPr marL="457200" indent="-457200">
              <a:buFontTx/>
              <a:buAutoNum type="alphaLcPeriod"/>
            </a:pPr>
            <a:r>
              <a:rPr lang="en-US" sz="2000" b="0" u="none" dirty="0"/>
              <a:t>Had more rights than in many later civilizations</a:t>
            </a:r>
          </a:p>
          <a:p>
            <a:pPr marL="457200" indent="-457200"/>
            <a:r>
              <a:rPr lang="en-US" sz="2000" b="0" u="none" dirty="0"/>
              <a:t>       (could own property, join lower ranks of priesthood)</a:t>
            </a:r>
          </a:p>
        </p:txBody>
      </p:sp>
      <p:sp>
        <p:nvSpPr>
          <p:cNvPr id="17422" name="Text Box 14"/>
          <p:cNvSpPr txBox="1">
            <a:spLocks noChangeArrowheads="1"/>
          </p:cNvSpPr>
          <p:nvPr/>
        </p:nvSpPr>
        <p:spPr bwMode="auto">
          <a:xfrm>
            <a:off x="1524000" y="4191000"/>
            <a:ext cx="6858000" cy="701675"/>
          </a:xfrm>
          <a:prstGeom prst="rect">
            <a:avLst/>
          </a:prstGeom>
          <a:noFill/>
          <a:ln w="9525">
            <a:noFill/>
            <a:miter lim="800000"/>
            <a:headEnd/>
            <a:tailEnd/>
          </a:ln>
        </p:spPr>
        <p:txBody>
          <a:bodyPr>
            <a:spAutoFit/>
          </a:bodyPr>
          <a:lstStyle/>
          <a:p>
            <a:pPr marL="457200" indent="-457200">
              <a:buFontTx/>
              <a:buAutoNum type="alphaLcPeriod" startAt="2"/>
            </a:pPr>
            <a:r>
              <a:rPr lang="en-US" sz="2000" b="0" u="none" dirty="0"/>
              <a:t>But not allowed to attend schools </a:t>
            </a:r>
          </a:p>
          <a:p>
            <a:pPr marL="457200" indent="-457200"/>
            <a:r>
              <a:rPr lang="en-US" sz="2000" b="0" u="none" dirty="0"/>
              <a:t>       (could not read or write)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0"/>
                                  </p:iterate>
                                  <p:childTnLst>
                                    <p:set>
                                      <p:cBhvr>
                                        <p:cTn id="6" dur="1" fill="hold">
                                          <p:stCondLst>
                                            <p:cond delay="0"/>
                                          </p:stCondLst>
                                        </p:cTn>
                                        <p:tgtEl>
                                          <p:spTgt spid="17414"/>
                                        </p:tgtEl>
                                        <p:attrNameLst>
                                          <p:attrName>style.visibility</p:attrName>
                                        </p:attrNameLst>
                                      </p:cBhvr>
                                      <p:to>
                                        <p:strVal val="visible"/>
                                      </p:to>
                                    </p:set>
                                    <p:anim calcmode="lin" valueType="num">
                                      <p:cBhvr additive="base">
                                        <p:cTn id="7" dur="75" fill="hold"/>
                                        <p:tgtEl>
                                          <p:spTgt spid="17414"/>
                                        </p:tgtEl>
                                        <p:attrNameLst>
                                          <p:attrName>ppt_x</p:attrName>
                                        </p:attrNameLst>
                                      </p:cBhvr>
                                      <p:tavLst>
                                        <p:tav tm="0">
                                          <p:val>
                                            <p:strVal val="0-#ppt_w/2"/>
                                          </p:val>
                                        </p:tav>
                                        <p:tav tm="100000">
                                          <p:val>
                                            <p:strVal val="#ppt_x"/>
                                          </p:val>
                                        </p:tav>
                                      </p:tavLst>
                                    </p:anim>
                                    <p:anim calcmode="lin" valueType="num">
                                      <p:cBhvr additive="base">
                                        <p:cTn id="8" dur="75" fill="hold"/>
                                        <p:tgtEl>
                                          <p:spTgt spid="174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5"/>
                                        </p:tgtEl>
                                        <p:attrNameLst>
                                          <p:attrName>style.visibility</p:attrName>
                                        </p:attrNameLst>
                                      </p:cBhvr>
                                      <p:to>
                                        <p:strVal val="visible"/>
                                      </p:to>
                                    </p:set>
                                    <p:anim calcmode="lin" valueType="num">
                                      <p:cBhvr additive="base">
                                        <p:cTn id="13" dur="500" fill="hold"/>
                                        <p:tgtEl>
                                          <p:spTgt spid="17415"/>
                                        </p:tgtEl>
                                        <p:attrNameLst>
                                          <p:attrName>ppt_x</p:attrName>
                                        </p:attrNameLst>
                                      </p:cBhvr>
                                      <p:tavLst>
                                        <p:tav tm="0">
                                          <p:val>
                                            <p:strVal val="0-#ppt_w/2"/>
                                          </p:val>
                                        </p:tav>
                                        <p:tav tm="100000">
                                          <p:val>
                                            <p:strVal val="#ppt_x"/>
                                          </p:val>
                                        </p:tav>
                                      </p:tavLst>
                                    </p:anim>
                                    <p:anim calcmode="lin" valueType="num">
                                      <p:cBhvr additive="base">
                                        <p:cTn id="14" dur="500" fill="hold"/>
                                        <p:tgtEl>
                                          <p:spTgt spid="1741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7417"/>
                                        </p:tgtEl>
                                        <p:attrNameLst>
                                          <p:attrName>style.visibility</p:attrName>
                                        </p:attrNameLst>
                                      </p:cBhvr>
                                      <p:to>
                                        <p:strVal val="visible"/>
                                      </p:to>
                                    </p:set>
                                    <p:anim calcmode="lin" valueType="num">
                                      <p:cBhvr additive="base">
                                        <p:cTn id="19" dur="500" fill="hold"/>
                                        <p:tgtEl>
                                          <p:spTgt spid="17417"/>
                                        </p:tgtEl>
                                        <p:attrNameLst>
                                          <p:attrName>ppt_x</p:attrName>
                                        </p:attrNameLst>
                                      </p:cBhvr>
                                      <p:tavLst>
                                        <p:tav tm="0">
                                          <p:val>
                                            <p:strVal val="0-#ppt_w/2"/>
                                          </p:val>
                                        </p:tav>
                                        <p:tav tm="100000">
                                          <p:val>
                                            <p:strVal val="#ppt_x"/>
                                          </p:val>
                                        </p:tav>
                                      </p:tavLst>
                                    </p:anim>
                                    <p:anim calcmode="lin" valueType="num">
                                      <p:cBhvr additive="base">
                                        <p:cTn id="20" dur="500" fill="hold"/>
                                        <p:tgtEl>
                                          <p:spTgt spid="1741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421"/>
                                        </p:tgtEl>
                                        <p:attrNameLst>
                                          <p:attrName>style.visibility</p:attrName>
                                        </p:attrNameLst>
                                      </p:cBhvr>
                                      <p:to>
                                        <p:strVal val="visible"/>
                                      </p:to>
                                    </p:set>
                                    <p:anim calcmode="lin" valueType="num">
                                      <p:cBhvr additive="base">
                                        <p:cTn id="25" dur="500" fill="hold"/>
                                        <p:tgtEl>
                                          <p:spTgt spid="17421"/>
                                        </p:tgtEl>
                                        <p:attrNameLst>
                                          <p:attrName>ppt_x</p:attrName>
                                        </p:attrNameLst>
                                      </p:cBhvr>
                                      <p:tavLst>
                                        <p:tav tm="0">
                                          <p:val>
                                            <p:strVal val="0-#ppt_w/2"/>
                                          </p:val>
                                        </p:tav>
                                        <p:tav tm="100000">
                                          <p:val>
                                            <p:strVal val="#ppt_x"/>
                                          </p:val>
                                        </p:tav>
                                      </p:tavLst>
                                    </p:anim>
                                    <p:anim calcmode="lin" valueType="num">
                                      <p:cBhvr additive="base">
                                        <p:cTn id="26" dur="500" fill="hold"/>
                                        <p:tgtEl>
                                          <p:spTgt spid="1742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7422"/>
                                        </p:tgtEl>
                                        <p:attrNameLst>
                                          <p:attrName>style.visibility</p:attrName>
                                        </p:attrNameLst>
                                      </p:cBhvr>
                                      <p:to>
                                        <p:strVal val="visible"/>
                                      </p:to>
                                    </p:set>
                                    <p:anim calcmode="lin" valueType="num">
                                      <p:cBhvr additive="base">
                                        <p:cTn id="31" dur="500" fill="hold"/>
                                        <p:tgtEl>
                                          <p:spTgt spid="17422"/>
                                        </p:tgtEl>
                                        <p:attrNameLst>
                                          <p:attrName>ppt_x</p:attrName>
                                        </p:attrNameLst>
                                      </p:cBhvr>
                                      <p:tavLst>
                                        <p:tav tm="0">
                                          <p:val>
                                            <p:strVal val="0-#ppt_w/2"/>
                                          </p:val>
                                        </p:tav>
                                        <p:tav tm="100000">
                                          <p:val>
                                            <p:strVal val="#ppt_x"/>
                                          </p:val>
                                        </p:tav>
                                      </p:tavLst>
                                    </p:anim>
                                    <p:anim calcmode="lin" valueType="num">
                                      <p:cBhvr additive="base">
                                        <p:cTn id="32" dur="500" fill="hold"/>
                                        <p:tgtEl>
                                          <p:spTgt spid="174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autoUpdateAnimBg="0"/>
      <p:bldP spid="17415" grpId="0" autoUpdateAnimBg="0"/>
      <p:bldP spid="17421" grpId="0" autoUpdateAnimBg="0"/>
      <p:bldP spid="17422"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3"/>
          <p:cNvSpPr txBox="1">
            <a:spLocks noChangeArrowheads="1"/>
          </p:cNvSpPr>
          <p:nvPr/>
        </p:nvSpPr>
        <p:spPr bwMode="auto">
          <a:xfrm>
            <a:off x="381000" y="381000"/>
            <a:ext cx="8169275" cy="457200"/>
          </a:xfrm>
          <a:prstGeom prst="rect">
            <a:avLst/>
          </a:prstGeom>
          <a:noFill/>
          <a:ln w="9525">
            <a:noFill/>
            <a:miter lim="800000"/>
            <a:headEnd/>
            <a:tailEnd/>
          </a:ln>
        </p:spPr>
        <p:txBody>
          <a:bodyPr>
            <a:spAutoFit/>
          </a:bodyPr>
          <a:lstStyle/>
          <a:p>
            <a:pPr algn="ctr"/>
            <a:r>
              <a:rPr lang="en-US" sz="2400" b="0" u="none" dirty="0">
                <a:solidFill>
                  <a:srgbClr val="0066FF"/>
                </a:solidFill>
              </a:rPr>
              <a:t>6. Advanced Tools in Mesopotamia</a:t>
            </a:r>
          </a:p>
        </p:txBody>
      </p:sp>
      <p:sp>
        <p:nvSpPr>
          <p:cNvPr id="20485" name="Text Box 5"/>
          <p:cNvSpPr txBox="1">
            <a:spLocks noChangeArrowheads="1"/>
          </p:cNvSpPr>
          <p:nvPr/>
        </p:nvSpPr>
        <p:spPr bwMode="auto">
          <a:xfrm>
            <a:off x="381000" y="990600"/>
            <a:ext cx="8016875" cy="396875"/>
          </a:xfrm>
          <a:prstGeom prst="rect">
            <a:avLst/>
          </a:prstGeom>
          <a:noFill/>
          <a:ln w="9525">
            <a:noFill/>
            <a:miter lim="800000"/>
            <a:headEnd/>
            <a:tailEnd/>
          </a:ln>
        </p:spPr>
        <p:txBody>
          <a:bodyPr>
            <a:spAutoFit/>
          </a:bodyPr>
          <a:lstStyle/>
          <a:p>
            <a:r>
              <a:rPr lang="en-US" sz="2000" b="0" u="none" dirty="0"/>
              <a:t>C.  SCIENCE &amp; TECHNOLOGY</a:t>
            </a:r>
          </a:p>
        </p:txBody>
      </p:sp>
      <p:sp>
        <p:nvSpPr>
          <p:cNvPr id="20486" name="Text Box 6"/>
          <p:cNvSpPr txBox="1">
            <a:spLocks noChangeArrowheads="1"/>
          </p:cNvSpPr>
          <p:nvPr/>
        </p:nvSpPr>
        <p:spPr bwMode="auto">
          <a:xfrm>
            <a:off x="609600" y="1295400"/>
            <a:ext cx="6111875" cy="396875"/>
          </a:xfrm>
          <a:prstGeom prst="rect">
            <a:avLst/>
          </a:prstGeom>
          <a:noFill/>
          <a:ln w="9525">
            <a:noFill/>
            <a:miter lim="800000"/>
            <a:headEnd/>
            <a:tailEnd/>
          </a:ln>
        </p:spPr>
        <p:txBody>
          <a:bodyPr>
            <a:spAutoFit/>
          </a:bodyPr>
          <a:lstStyle/>
          <a:p>
            <a:r>
              <a:rPr lang="en-US" sz="2000" b="0" u="none" dirty="0"/>
              <a:t>1.    One of the first writing systems - Cuneiform</a:t>
            </a:r>
          </a:p>
        </p:txBody>
      </p:sp>
      <p:sp>
        <p:nvSpPr>
          <p:cNvPr id="20487" name="Rectangle 9"/>
          <p:cNvSpPr>
            <a:spLocks noChangeArrowheads="1"/>
          </p:cNvSpPr>
          <p:nvPr/>
        </p:nvSpPr>
        <p:spPr bwMode="auto">
          <a:xfrm>
            <a:off x="4114800" y="2971800"/>
            <a:ext cx="9144000" cy="0"/>
          </a:xfrm>
          <a:prstGeom prst="rect">
            <a:avLst/>
          </a:prstGeom>
          <a:noFill/>
          <a:ln w="9525">
            <a:noFill/>
            <a:miter lim="800000"/>
            <a:headEnd/>
            <a:tailEnd/>
          </a:ln>
        </p:spPr>
        <p:txBody>
          <a:bodyPr>
            <a:spAutoFit/>
          </a:bodyPr>
          <a:lstStyle/>
          <a:p>
            <a:endParaRPr lang="en-US" dirty="0"/>
          </a:p>
        </p:txBody>
      </p:sp>
      <p:sp>
        <p:nvSpPr>
          <p:cNvPr id="20488" name="Rectangle 10"/>
          <p:cNvSpPr>
            <a:spLocks noChangeArrowheads="1"/>
          </p:cNvSpPr>
          <p:nvPr/>
        </p:nvSpPr>
        <p:spPr bwMode="auto">
          <a:xfrm>
            <a:off x="4114800" y="2971800"/>
            <a:ext cx="9144000" cy="0"/>
          </a:xfrm>
          <a:prstGeom prst="rect">
            <a:avLst/>
          </a:prstGeom>
          <a:noFill/>
          <a:ln w="9525">
            <a:noFill/>
            <a:miter lim="800000"/>
            <a:headEnd/>
            <a:tailEnd/>
          </a:ln>
        </p:spPr>
        <p:txBody>
          <a:bodyPr>
            <a:spAutoFit/>
          </a:bodyPr>
          <a:lstStyle/>
          <a:p>
            <a:endParaRPr lang="en-US" dirty="0"/>
          </a:p>
        </p:txBody>
      </p:sp>
      <p:sp>
        <p:nvSpPr>
          <p:cNvPr id="20489" name="Text Box 14"/>
          <p:cNvSpPr txBox="1">
            <a:spLocks noChangeArrowheads="1"/>
          </p:cNvSpPr>
          <p:nvPr/>
        </p:nvSpPr>
        <p:spPr bwMode="auto">
          <a:xfrm>
            <a:off x="6384925" y="6613525"/>
            <a:ext cx="2759075" cy="244475"/>
          </a:xfrm>
          <a:prstGeom prst="rect">
            <a:avLst/>
          </a:prstGeom>
          <a:noFill/>
          <a:ln w="9525">
            <a:noFill/>
            <a:miter lim="800000"/>
            <a:headEnd/>
            <a:tailEnd/>
          </a:ln>
        </p:spPr>
        <p:txBody>
          <a:bodyPr>
            <a:spAutoFit/>
          </a:bodyPr>
          <a:lstStyle/>
          <a:p>
            <a:pPr algn="r"/>
            <a:r>
              <a:rPr lang="en-US" sz="1000" b="0" u="none" dirty="0">
                <a:solidFill>
                  <a:schemeClr val="bg2"/>
                </a:solidFill>
              </a:rPr>
              <a:t>PP Design of T. Loessin; Akins H.S.</a:t>
            </a:r>
          </a:p>
        </p:txBody>
      </p:sp>
      <p:sp>
        <p:nvSpPr>
          <p:cNvPr id="22543" name="Text Box 15"/>
          <p:cNvSpPr txBox="1">
            <a:spLocks noChangeArrowheads="1"/>
          </p:cNvSpPr>
          <p:nvPr/>
        </p:nvSpPr>
        <p:spPr bwMode="auto">
          <a:xfrm>
            <a:off x="593725" y="1565275"/>
            <a:ext cx="5807075" cy="701675"/>
          </a:xfrm>
          <a:prstGeom prst="rect">
            <a:avLst/>
          </a:prstGeom>
          <a:noFill/>
          <a:ln w="9525">
            <a:noFill/>
            <a:miter lim="800000"/>
            <a:headEnd/>
            <a:tailEnd/>
          </a:ln>
        </p:spPr>
        <p:txBody>
          <a:bodyPr>
            <a:spAutoFit/>
          </a:bodyPr>
          <a:lstStyle/>
          <a:p>
            <a:pPr marL="457200" indent="-457200">
              <a:buFontTx/>
              <a:buAutoNum type="arabicPeriod" startAt="2"/>
            </a:pPr>
            <a:r>
              <a:rPr lang="en-US" sz="2000" b="0" u="none" dirty="0"/>
              <a:t>Invented wheel, the sail, the plow</a:t>
            </a:r>
          </a:p>
          <a:p>
            <a:pPr marL="457200" indent="-457200">
              <a:buFontTx/>
              <a:buAutoNum type="arabicPeriod" startAt="2"/>
            </a:pPr>
            <a:r>
              <a:rPr lang="en-US" sz="2000" b="0" u="none" dirty="0"/>
              <a:t>First to use bronze.</a:t>
            </a:r>
          </a:p>
        </p:txBody>
      </p:sp>
      <p:sp>
        <p:nvSpPr>
          <p:cNvPr id="22544" name="Text Box 16"/>
          <p:cNvSpPr txBox="1">
            <a:spLocks noChangeArrowheads="1"/>
          </p:cNvSpPr>
          <p:nvPr/>
        </p:nvSpPr>
        <p:spPr bwMode="auto">
          <a:xfrm>
            <a:off x="533400" y="2514600"/>
            <a:ext cx="7620000" cy="2739211"/>
          </a:xfrm>
          <a:prstGeom prst="rect">
            <a:avLst/>
          </a:prstGeom>
          <a:noFill/>
          <a:ln w="38100">
            <a:solidFill>
              <a:srgbClr val="800080"/>
            </a:solidFill>
            <a:miter lim="800000"/>
            <a:headEnd/>
            <a:tailEnd/>
          </a:ln>
        </p:spPr>
        <p:txBody>
          <a:bodyPr>
            <a:spAutoFit/>
          </a:bodyPr>
          <a:lstStyle/>
          <a:p>
            <a:pPr algn="ctr"/>
            <a:r>
              <a:rPr lang="en-US" sz="2800" b="0" u="none" dirty="0">
                <a:solidFill>
                  <a:srgbClr val="800080"/>
                </a:solidFill>
                <a:latin typeface="Monotype Corsiva" pitchFamily="66" charset="0"/>
              </a:rPr>
              <a:t>Other Sumerian Achievements</a:t>
            </a:r>
          </a:p>
          <a:p>
            <a:pPr algn="ctr"/>
            <a:endParaRPr lang="en-US" b="0" u="none" dirty="0">
              <a:solidFill>
                <a:srgbClr val="800080"/>
              </a:solidFill>
            </a:endParaRPr>
          </a:p>
          <a:p>
            <a:pPr algn="ctr">
              <a:buFontTx/>
              <a:buChar char="•"/>
            </a:pPr>
            <a:r>
              <a:rPr lang="en-US" b="0" u="none" dirty="0">
                <a:solidFill>
                  <a:srgbClr val="800080"/>
                </a:solidFill>
              </a:rPr>
              <a:t> one of the earliest sketched maps</a:t>
            </a:r>
          </a:p>
          <a:p>
            <a:pPr algn="ctr"/>
            <a:endParaRPr lang="en-US" b="0" u="none" dirty="0">
              <a:solidFill>
                <a:srgbClr val="800080"/>
              </a:solidFill>
            </a:endParaRPr>
          </a:p>
          <a:p>
            <a:pPr algn="ctr">
              <a:buFontTx/>
              <a:buChar char="•"/>
            </a:pPr>
            <a:r>
              <a:rPr lang="en-US" b="0" u="none" dirty="0">
                <a:solidFill>
                  <a:srgbClr val="800080"/>
                </a:solidFill>
              </a:rPr>
              <a:t> astronomy</a:t>
            </a:r>
          </a:p>
          <a:p>
            <a:pPr algn="ctr"/>
            <a:endParaRPr lang="en-US" b="0" u="none" dirty="0">
              <a:solidFill>
                <a:srgbClr val="800080"/>
              </a:solidFill>
            </a:endParaRPr>
          </a:p>
          <a:p>
            <a:pPr algn="ctr">
              <a:buFontTx/>
              <a:buChar char="•"/>
            </a:pPr>
            <a:r>
              <a:rPr lang="en-US" b="0" u="none" dirty="0">
                <a:solidFill>
                  <a:srgbClr val="800080"/>
                </a:solidFill>
              </a:rPr>
              <a:t> a number system in base 60</a:t>
            </a:r>
          </a:p>
          <a:p>
            <a:pPr algn="ctr"/>
            <a:r>
              <a:rPr lang="en-US" b="0" u="none" dirty="0">
                <a:solidFill>
                  <a:srgbClr val="800080"/>
                </a:solidFill>
              </a:rPr>
              <a:t>from which stems our modern units of measuring time</a:t>
            </a:r>
          </a:p>
          <a:p>
            <a:pPr algn="ctr"/>
            <a:r>
              <a:rPr lang="en-US" b="0" u="none" dirty="0">
                <a:solidFill>
                  <a:srgbClr val="800080"/>
                </a:solidFill>
              </a:rPr>
              <a:t>and the 360 degrees of a circle.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0"/>
                                  </p:iterate>
                                  <p:childTnLst>
                                    <p:set>
                                      <p:cBhvr>
                                        <p:cTn id="6" dur="1" fill="hold">
                                          <p:stCondLst>
                                            <p:cond delay="0"/>
                                          </p:stCondLst>
                                        </p:cTn>
                                        <p:tgtEl>
                                          <p:spTgt spid="22543"/>
                                        </p:tgtEl>
                                        <p:attrNameLst>
                                          <p:attrName>style.visibility</p:attrName>
                                        </p:attrNameLst>
                                      </p:cBhvr>
                                      <p:to>
                                        <p:strVal val="visible"/>
                                      </p:to>
                                    </p:set>
                                    <p:anim calcmode="lin" valueType="num">
                                      <p:cBhvr additive="base">
                                        <p:cTn id="7" dur="75" fill="hold"/>
                                        <p:tgtEl>
                                          <p:spTgt spid="22543"/>
                                        </p:tgtEl>
                                        <p:attrNameLst>
                                          <p:attrName>ppt_x</p:attrName>
                                        </p:attrNameLst>
                                      </p:cBhvr>
                                      <p:tavLst>
                                        <p:tav tm="0">
                                          <p:val>
                                            <p:strVal val="0-#ppt_w/2"/>
                                          </p:val>
                                        </p:tav>
                                        <p:tav tm="100000">
                                          <p:val>
                                            <p:strVal val="#ppt_x"/>
                                          </p:val>
                                        </p:tav>
                                      </p:tavLst>
                                    </p:anim>
                                    <p:anim calcmode="lin" valueType="num">
                                      <p:cBhvr additive="base">
                                        <p:cTn id="8" dur="75" fill="hold"/>
                                        <p:tgtEl>
                                          <p:spTgt spid="2254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wd">
                                    <p:tmPct val="100000"/>
                                  </p:iterate>
                                  <p:childTnLst>
                                    <p:set>
                                      <p:cBhvr>
                                        <p:cTn id="12" dur="1" fill="hold">
                                          <p:stCondLst>
                                            <p:cond delay="0"/>
                                          </p:stCondLst>
                                        </p:cTn>
                                        <p:tgtEl>
                                          <p:spTgt spid="22544"/>
                                        </p:tgtEl>
                                        <p:attrNameLst>
                                          <p:attrName>style.visibility</p:attrName>
                                        </p:attrNameLst>
                                      </p:cBhvr>
                                      <p:to>
                                        <p:strVal val="visible"/>
                                      </p:to>
                                    </p:set>
                                    <p:anim calcmode="lin" valueType="num">
                                      <p:cBhvr additive="base">
                                        <p:cTn id="13" dur="300" fill="hold"/>
                                        <p:tgtEl>
                                          <p:spTgt spid="22544"/>
                                        </p:tgtEl>
                                        <p:attrNameLst>
                                          <p:attrName>ppt_x</p:attrName>
                                        </p:attrNameLst>
                                      </p:cBhvr>
                                      <p:tavLst>
                                        <p:tav tm="0">
                                          <p:val>
                                            <p:strVal val="0-#ppt_w/2"/>
                                          </p:val>
                                        </p:tav>
                                        <p:tav tm="100000">
                                          <p:val>
                                            <p:strVal val="#ppt_x"/>
                                          </p:val>
                                        </p:tav>
                                      </p:tavLst>
                                    </p:anim>
                                    <p:anim calcmode="lin" valueType="num">
                                      <p:cBhvr additive="base">
                                        <p:cTn id="14" dur="300" fill="hold"/>
                                        <p:tgtEl>
                                          <p:spTgt spid="225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3" grpId="0" autoUpdateAnimBg="0"/>
      <p:bldP spid="22544"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3"/>
          <p:cNvSpPr txBox="1">
            <a:spLocks noChangeArrowheads="1"/>
          </p:cNvSpPr>
          <p:nvPr/>
        </p:nvSpPr>
        <p:spPr bwMode="auto">
          <a:xfrm>
            <a:off x="304800" y="381000"/>
            <a:ext cx="8169275" cy="457200"/>
          </a:xfrm>
          <a:prstGeom prst="rect">
            <a:avLst/>
          </a:prstGeom>
          <a:noFill/>
          <a:ln w="9525">
            <a:noFill/>
            <a:miter lim="800000"/>
            <a:headEnd/>
            <a:tailEnd/>
          </a:ln>
        </p:spPr>
        <p:txBody>
          <a:bodyPr>
            <a:spAutoFit/>
          </a:bodyPr>
          <a:lstStyle/>
          <a:p>
            <a:pPr algn="ctr"/>
            <a:r>
              <a:rPr lang="en-US" sz="2400" b="0" u="none" dirty="0">
                <a:solidFill>
                  <a:srgbClr val="0066FF"/>
                </a:solidFill>
              </a:rPr>
              <a:t>7. Advanced Religion in Mesopotamia</a:t>
            </a:r>
          </a:p>
        </p:txBody>
      </p:sp>
      <p:sp>
        <p:nvSpPr>
          <p:cNvPr id="14341" name="Text Box 5"/>
          <p:cNvSpPr txBox="1">
            <a:spLocks noChangeArrowheads="1"/>
          </p:cNvSpPr>
          <p:nvPr/>
        </p:nvSpPr>
        <p:spPr bwMode="auto">
          <a:xfrm>
            <a:off x="533400" y="1066800"/>
            <a:ext cx="5502275" cy="396875"/>
          </a:xfrm>
          <a:prstGeom prst="rect">
            <a:avLst/>
          </a:prstGeom>
          <a:noFill/>
          <a:ln w="9525">
            <a:noFill/>
            <a:miter lim="800000"/>
            <a:headEnd/>
            <a:tailEnd/>
          </a:ln>
        </p:spPr>
        <p:txBody>
          <a:bodyPr>
            <a:spAutoFit/>
          </a:bodyPr>
          <a:lstStyle/>
          <a:p>
            <a:r>
              <a:rPr lang="en-US" sz="2000" b="0" u="none" dirty="0"/>
              <a:t>A.  RELIGION</a:t>
            </a:r>
          </a:p>
        </p:txBody>
      </p:sp>
      <p:sp>
        <p:nvSpPr>
          <p:cNvPr id="14344" name="Text Box 8"/>
          <p:cNvSpPr txBox="1">
            <a:spLocks noChangeArrowheads="1"/>
          </p:cNvSpPr>
          <p:nvPr/>
        </p:nvSpPr>
        <p:spPr bwMode="auto">
          <a:xfrm>
            <a:off x="685800" y="1371600"/>
            <a:ext cx="4876800" cy="396875"/>
          </a:xfrm>
          <a:prstGeom prst="rect">
            <a:avLst/>
          </a:prstGeom>
          <a:noFill/>
          <a:ln w="9525">
            <a:noFill/>
            <a:miter lim="800000"/>
            <a:headEnd/>
            <a:tailEnd/>
          </a:ln>
        </p:spPr>
        <p:txBody>
          <a:bodyPr>
            <a:spAutoFit/>
          </a:bodyPr>
          <a:lstStyle/>
          <a:p>
            <a:r>
              <a:rPr lang="en-US" sz="2000" b="0" u="none" dirty="0"/>
              <a:t>1.  </a:t>
            </a:r>
            <a:r>
              <a:rPr lang="en-US" sz="2000" u="none" dirty="0">
                <a:solidFill>
                  <a:schemeClr val="accent2"/>
                </a:solidFill>
              </a:rPr>
              <a:t>Belief in many gods -</a:t>
            </a:r>
            <a:r>
              <a:rPr lang="en-US" sz="2000" b="0" u="none" dirty="0"/>
              <a:t> </a:t>
            </a:r>
            <a:r>
              <a:rPr lang="en-US" sz="2000" dirty="0">
                <a:solidFill>
                  <a:srgbClr val="CC3300"/>
                </a:solidFill>
              </a:rPr>
              <a:t>polytheism</a:t>
            </a:r>
          </a:p>
        </p:txBody>
      </p:sp>
      <p:sp>
        <p:nvSpPr>
          <p:cNvPr id="14345" name="Text Box 9"/>
          <p:cNvSpPr txBox="1">
            <a:spLocks noChangeArrowheads="1"/>
          </p:cNvSpPr>
          <p:nvPr/>
        </p:nvSpPr>
        <p:spPr bwMode="auto">
          <a:xfrm>
            <a:off x="914400" y="1676400"/>
            <a:ext cx="7483475" cy="1631216"/>
          </a:xfrm>
          <a:prstGeom prst="rect">
            <a:avLst/>
          </a:prstGeom>
          <a:noFill/>
          <a:ln w="9525">
            <a:noFill/>
            <a:miter lim="800000"/>
            <a:headEnd/>
            <a:tailEnd/>
          </a:ln>
        </p:spPr>
        <p:txBody>
          <a:bodyPr>
            <a:spAutoFit/>
          </a:bodyPr>
          <a:lstStyle/>
          <a:p>
            <a:r>
              <a:rPr lang="en-US" sz="2000" b="0" u="none" dirty="0"/>
              <a:t>God of the clouds / air was Enlil – the most powerful god.</a:t>
            </a:r>
          </a:p>
          <a:p>
            <a:r>
              <a:rPr lang="en-US" sz="2000" b="0" u="none" dirty="0"/>
              <a:t>Nearly 3,000 others. All with human qualities.</a:t>
            </a:r>
          </a:p>
          <a:p>
            <a:r>
              <a:rPr lang="en-US" sz="2000" b="0" u="none" dirty="0"/>
              <a:t>Priests gained significant power and influence and were at the top of Mesopotamian society. </a:t>
            </a:r>
          </a:p>
          <a:p>
            <a:r>
              <a:rPr lang="en-US" sz="2000" b="0" u="none" dirty="0"/>
              <a:t>  </a:t>
            </a:r>
          </a:p>
        </p:txBody>
      </p:sp>
      <p:pic>
        <p:nvPicPr>
          <p:cNvPr id="14346" name="Picture 10" descr="D:\home\twloessin\School\Pics\Marduk.jpg"/>
          <p:cNvPicPr>
            <a:picLocks noChangeAspect="1" noChangeArrowheads="1"/>
          </p:cNvPicPr>
          <p:nvPr/>
        </p:nvPicPr>
        <p:blipFill>
          <a:blip r:embed="rId3" cstate="print"/>
          <a:srcRect/>
          <a:stretch>
            <a:fillRect/>
          </a:stretch>
        </p:blipFill>
        <p:spPr bwMode="auto">
          <a:xfrm>
            <a:off x="1524000" y="3200400"/>
            <a:ext cx="4762500" cy="3384448"/>
          </a:xfrm>
          <a:prstGeom prst="rect">
            <a:avLst/>
          </a:prstGeom>
          <a:noFill/>
          <a:ln w="9525">
            <a:noFill/>
            <a:miter lim="800000"/>
            <a:headEnd/>
            <a:tailEnd/>
          </a:ln>
        </p:spPr>
      </p:pic>
      <p:sp>
        <p:nvSpPr>
          <p:cNvPr id="14347" name="Text Box 11"/>
          <p:cNvSpPr txBox="1">
            <a:spLocks noChangeArrowheads="1"/>
          </p:cNvSpPr>
          <p:nvPr/>
        </p:nvSpPr>
        <p:spPr bwMode="auto">
          <a:xfrm>
            <a:off x="6384925" y="6172200"/>
            <a:ext cx="2759075" cy="366713"/>
          </a:xfrm>
          <a:prstGeom prst="rect">
            <a:avLst/>
          </a:prstGeom>
          <a:solidFill>
            <a:schemeClr val="tx1"/>
          </a:solidFill>
          <a:ln w="9525">
            <a:noFill/>
            <a:miter lim="800000"/>
            <a:headEnd/>
            <a:tailEnd/>
          </a:ln>
        </p:spPr>
        <p:txBody>
          <a:bodyPr>
            <a:spAutoFit/>
          </a:bodyPr>
          <a:lstStyle/>
          <a:p>
            <a:r>
              <a:rPr lang="en-US" i="1" u="none" dirty="0">
                <a:solidFill>
                  <a:schemeClr val="bg1"/>
                </a:solidFill>
              </a:rPr>
              <a:t>Marduk, the Dragon god</a:t>
            </a:r>
          </a:p>
        </p:txBody>
      </p:sp>
      <p:sp>
        <p:nvSpPr>
          <p:cNvPr id="14348" name="Text Box 12"/>
          <p:cNvSpPr txBox="1">
            <a:spLocks noChangeArrowheads="1"/>
          </p:cNvSpPr>
          <p:nvPr/>
        </p:nvSpPr>
        <p:spPr bwMode="auto">
          <a:xfrm>
            <a:off x="6384925" y="6613525"/>
            <a:ext cx="2759075" cy="244475"/>
          </a:xfrm>
          <a:prstGeom prst="rect">
            <a:avLst/>
          </a:prstGeom>
          <a:noFill/>
          <a:ln w="9525">
            <a:noFill/>
            <a:miter lim="800000"/>
            <a:headEnd/>
            <a:tailEnd/>
          </a:ln>
        </p:spPr>
        <p:txBody>
          <a:bodyPr>
            <a:spAutoFit/>
          </a:bodyPr>
          <a:lstStyle/>
          <a:p>
            <a:pPr algn="r"/>
            <a:r>
              <a:rPr lang="en-US" sz="1000" b="0" u="none" dirty="0">
                <a:solidFill>
                  <a:schemeClr val="bg2"/>
                </a:solidFill>
              </a:rPr>
              <a:t>PP Design of T. Loessin; Akins H.S.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14344"/>
                                        </p:tgtEl>
                                        <p:attrNameLst>
                                          <p:attrName>style.visibility</p:attrName>
                                        </p:attrNameLst>
                                      </p:cBhvr>
                                      <p:to>
                                        <p:strVal val="visible"/>
                                      </p:to>
                                    </p:set>
                                    <p:anim calcmode="lin" valueType="num">
                                      <p:cBhvr additive="base">
                                        <p:cTn id="7" dur="300" fill="hold"/>
                                        <p:tgtEl>
                                          <p:spTgt spid="14344"/>
                                        </p:tgtEl>
                                        <p:attrNameLst>
                                          <p:attrName>ppt_x</p:attrName>
                                        </p:attrNameLst>
                                      </p:cBhvr>
                                      <p:tavLst>
                                        <p:tav tm="0">
                                          <p:val>
                                            <p:strVal val="0-#ppt_w/2"/>
                                          </p:val>
                                        </p:tav>
                                        <p:tav tm="100000">
                                          <p:val>
                                            <p:strVal val="#ppt_x"/>
                                          </p:val>
                                        </p:tav>
                                      </p:tavLst>
                                    </p:anim>
                                    <p:anim calcmode="lin" valueType="num">
                                      <p:cBhvr additive="base">
                                        <p:cTn id="8" dur="300" fill="hold"/>
                                        <p:tgtEl>
                                          <p:spTgt spid="1434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Pct val="100000"/>
                                  </p:iterate>
                                  <p:childTnLst>
                                    <p:set>
                                      <p:cBhvr>
                                        <p:cTn id="12" dur="1" fill="hold">
                                          <p:stCondLst>
                                            <p:cond delay="0"/>
                                          </p:stCondLst>
                                        </p:cTn>
                                        <p:tgtEl>
                                          <p:spTgt spid="14345"/>
                                        </p:tgtEl>
                                        <p:attrNameLst>
                                          <p:attrName>style.visibility</p:attrName>
                                        </p:attrNameLst>
                                      </p:cBhvr>
                                      <p:to>
                                        <p:strVal val="visible"/>
                                      </p:to>
                                    </p:set>
                                    <p:anim calcmode="lin" valueType="num">
                                      <p:cBhvr additive="base">
                                        <p:cTn id="13" dur="75" fill="hold"/>
                                        <p:tgtEl>
                                          <p:spTgt spid="14345"/>
                                        </p:tgtEl>
                                        <p:attrNameLst>
                                          <p:attrName>ppt_x</p:attrName>
                                        </p:attrNameLst>
                                      </p:cBhvr>
                                      <p:tavLst>
                                        <p:tav tm="0">
                                          <p:val>
                                            <p:strVal val="0-#ppt_w/2"/>
                                          </p:val>
                                        </p:tav>
                                        <p:tav tm="100000">
                                          <p:val>
                                            <p:strVal val="#ppt_x"/>
                                          </p:val>
                                        </p:tav>
                                      </p:tavLst>
                                    </p:anim>
                                    <p:anim calcmode="lin" valueType="num">
                                      <p:cBhvr additive="base">
                                        <p:cTn id="14" dur="75" fill="hold"/>
                                        <p:tgtEl>
                                          <p:spTgt spid="1434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47"/>
                                        </p:tgtEl>
                                        <p:attrNameLst>
                                          <p:attrName>style.visibility</p:attrName>
                                        </p:attrNameLst>
                                      </p:cBhvr>
                                      <p:to>
                                        <p:strVal val="visible"/>
                                      </p:to>
                                    </p:set>
                                    <p:anim calcmode="lin" valueType="num">
                                      <p:cBhvr additive="base">
                                        <p:cTn id="19" dur="500" fill="hold"/>
                                        <p:tgtEl>
                                          <p:spTgt spid="14347"/>
                                        </p:tgtEl>
                                        <p:attrNameLst>
                                          <p:attrName>ppt_x</p:attrName>
                                        </p:attrNameLst>
                                      </p:cBhvr>
                                      <p:tavLst>
                                        <p:tav tm="0">
                                          <p:val>
                                            <p:strVal val="0-#ppt_w/2"/>
                                          </p:val>
                                        </p:tav>
                                        <p:tav tm="100000">
                                          <p:val>
                                            <p:strVal val="#ppt_x"/>
                                          </p:val>
                                        </p:tav>
                                      </p:tavLst>
                                    </p:anim>
                                    <p:anim calcmode="lin" valueType="num">
                                      <p:cBhvr additive="base">
                                        <p:cTn id="20" dur="500" fill="hold"/>
                                        <p:tgtEl>
                                          <p:spTgt spid="1434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4346"/>
                                        </p:tgtEl>
                                        <p:attrNameLst>
                                          <p:attrName>style.visibility</p:attrName>
                                        </p:attrNameLst>
                                      </p:cBhvr>
                                      <p:to>
                                        <p:strVal val="visible"/>
                                      </p:to>
                                    </p:set>
                                    <p:anim calcmode="lin" valueType="num">
                                      <p:cBhvr additive="base">
                                        <p:cTn id="25" dur="500" fill="hold"/>
                                        <p:tgtEl>
                                          <p:spTgt spid="14346"/>
                                        </p:tgtEl>
                                        <p:attrNameLst>
                                          <p:attrName>ppt_x</p:attrName>
                                        </p:attrNameLst>
                                      </p:cBhvr>
                                      <p:tavLst>
                                        <p:tav tm="0">
                                          <p:val>
                                            <p:strVal val="0-#ppt_w/2"/>
                                          </p:val>
                                        </p:tav>
                                        <p:tav tm="100000">
                                          <p:val>
                                            <p:strVal val="#ppt_x"/>
                                          </p:val>
                                        </p:tav>
                                      </p:tavLst>
                                    </p:anim>
                                    <p:anim calcmode="lin" valueType="num">
                                      <p:cBhvr additive="base">
                                        <p:cTn id="26" dur="500" fill="hold"/>
                                        <p:tgtEl>
                                          <p:spTgt spid="143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4" grpId="0" autoUpdateAnimBg="0"/>
      <p:bldP spid="14345" grpId="0" autoUpdateAnimBg="0"/>
      <p:bldP spid="14347"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623147-1F69-4DDD-8441-533B27B8DF7C}"/>
              </a:ext>
            </a:extLst>
          </p:cNvPr>
          <p:cNvSpPr>
            <a:spLocks noGrp="1"/>
          </p:cNvSpPr>
          <p:nvPr>
            <p:ph type="title"/>
          </p:nvPr>
        </p:nvSpPr>
        <p:spPr>
          <a:xfrm>
            <a:off x="457200" y="273050"/>
            <a:ext cx="3810000" cy="1162050"/>
          </a:xfrm>
        </p:spPr>
        <p:txBody>
          <a:bodyPr/>
          <a:lstStyle/>
          <a:p>
            <a:r>
              <a:rPr lang="en-US" sz="2400" dirty="0">
                <a:solidFill>
                  <a:srgbClr val="0070C0"/>
                </a:solidFill>
              </a:rPr>
              <a:t>7 Criterion of Civilization </a:t>
            </a:r>
          </a:p>
        </p:txBody>
      </p:sp>
      <p:pic>
        <p:nvPicPr>
          <p:cNvPr id="7" name="Content Placeholder 6">
            <a:extLst>
              <a:ext uri="{FF2B5EF4-FFF2-40B4-BE49-F238E27FC236}">
                <a16:creationId xmlns:a16="http://schemas.microsoft.com/office/drawing/2014/main" id="{52CB1DCD-091D-4269-A4C4-3FAD3CE5EA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43399" y="1304924"/>
            <a:ext cx="4394257" cy="2962275"/>
          </a:xfrm>
        </p:spPr>
      </p:pic>
      <p:sp>
        <p:nvSpPr>
          <p:cNvPr id="5" name="Text Placeholder 4">
            <a:extLst>
              <a:ext uri="{FF2B5EF4-FFF2-40B4-BE49-F238E27FC236}">
                <a16:creationId xmlns:a16="http://schemas.microsoft.com/office/drawing/2014/main" id="{7EAA9A4D-60C5-4E01-B567-05AB2328F4ED}"/>
              </a:ext>
            </a:extLst>
          </p:cNvPr>
          <p:cNvSpPr>
            <a:spLocks noGrp="1"/>
          </p:cNvSpPr>
          <p:nvPr>
            <p:ph type="body" sz="half" idx="2"/>
          </p:nvPr>
        </p:nvSpPr>
        <p:spPr/>
        <p:txBody>
          <a:bodyPr/>
          <a:lstStyle/>
          <a:p>
            <a:pPr marL="342900" indent="-342900">
              <a:buAutoNum type="arabicParenR"/>
            </a:pPr>
            <a:r>
              <a:rPr lang="en-US" sz="2200" dirty="0"/>
              <a:t>CITIES </a:t>
            </a:r>
          </a:p>
          <a:p>
            <a:pPr marL="342900" indent="-342900">
              <a:buAutoNum type="arabicParenR"/>
            </a:pPr>
            <a:r>
              <a:rPr lang="en-US" sz="2200" dirty="0"/>
              <a:t>GOVERNMENT AND CODIFIED LAWS</a:t>
            </a:r>
          </a:p>
          <a:p>
            <a:pPr marL="342900" indent="-342900">
              <a:buAutoNum type="arabicParenR"/>
            </a:pPr>
            <a:r>
              <a:rPr lang="en-US" sz="2200" dirty="0"/>
              <a:t>WRITING</a:t>
            </a:r>
          </a:p>
          <a:p>
            <a:pPr marL="342900" indent="-342900">
              <a:buAutoNum type="arabicParenR"/>
            </a:pPr>
            <a:r>
              <a:rPr lang="en-US" sz="2200" dirty="0"/>
              <a:t>SPECIALIZED JOBS</a:t>
            </a:r>
          </a:p>
          <a:p>
            <a:pPr marL="342900" indent="-342900">
              <a:buAutoNum type="arabicParenR"/>
            </a:pPr>
            <a:r>
              <a:rPr lang="en-US" sz="2200" dirty="0"/>
              <a:t>SOCIAL CLASSES</a:t>
            </a:r>
          </a:p>
          <a:p>
            <a:pPr marL="342900" indent="-342900">
              <a:buAutoNum type="arabicParenR"/>
            </a:pPr>
            <a:r>
              <a:rPr lang="en-US" sz="2200" dirty="0"/>
              <a:t>ADVANCED TOOLS</a:t>
            </a:r>
          </a:p>
          <a:p>
            <a:pPr marL="342900" indent="-342900">
              <a:buAutoNum type="arabicParenR"/>
            </a:pPr>
            <a:r>
              <a:rPr lang="en-US" sz="2200" dirty="0"/>
              <a:t>ADVANCED RELIGIOUS INSTITUTIONS </a:t>
            </a:r>
          </a:p>
        </p:txBody>
      </p:sp>
    </p:spTree>
    <p:extLst>
      <p:ext uri="{BB962C8B-B14F-4D97-AF65-F5344CB8AC3E}">
        <p14:creationId xmlns:p14="http://schemas.microsoft.com/office/powerpoint/2010/main" val="1731491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623147-1F69-4DDD-8441-533B27B8DF7C}"/>
              </a:ext>
            </a:extLst>
          </p:cNvPr>
          <p:cNvSpPr>
            <a:spLocks noGrp="1"/>
          </p:cNvSpPr>
          <p:nvPr>
            <p:ph type="title"/>
          </p:nvPr>
        </p:nvSpPr>
        <p:spPr>
          <a:xfrm>
            <a:off x="457200" y="273050"/>
            <a:ext cx="3810000" cy="1162050"/>
          </a:xfrm>
        </p:spPr>
        <p:txBody>
          <a:bodyPr/>
          <a:lstStyle/>
          <a:p>
            <a:r>
              <a:rPr lang="en-US" sz="2400" dirty="0">
                <a:solidFill>
                  <a:srgbClr val="0070C0"/>
                </a:solidFill>
              </a:rPr>
              <a:t>7 Criterion of Civilization </a:t>
            </a:r>
          </a:p>
        </p:txBody>
      </p:sp>
      <p:pic>
        <p:nvPicPr>
          <p:cNvPr id="7" name="Content Placeholder 6">
            <a:extLst>
              <a:ext uri="{FF2B5EF4-FFF2-40B4-BE49-F238E27FC236}">
                <a16:creationId xmlns:a16="http://schemas.microsoft.com/office/drawing/2014/main" id="{52CB1DCD-091D-4269-A4C4-3FAD3CE5EA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43399" y="1304924"/>
            <a:ext cx="4394257" cy="2962275"/>
          </a:xfrm>
        </p:spPr>
      </p:pic>
      <p:sp>
        <p:nvSpPr>
          <p:cNvPr id="5" name="Text Placeholder 4">
            <a:extLst>
              <a:ext uri="{FF2B5EF4-FFF2-40B4-BE49-F238E27FC236}">
                <a16:creationId xmlns:a16="http://schemas.microsoft.com/office/drawing/2014/main" id="{7EAA9A4D-60C5-4E01-B567-05AB2328F4ED}"/>
              </a:ext>
            </a:extLst>
          </p:cNvPr>
          <p:cNvSpPr>
            <a:spLocks noGrp="1"/>
          </p:cNvSpPr>
          <p:nvPr>
            <p:ph type="body" sz="half" idx="2"/>
          </p:nvPr>
        </p:nvSpPr>
        <p:spPr/>
        <p:txBody>
          <a:bodyPr/>
          <a:lstStyle/>
          <a:p>
            <a:pPr marL="342900" indent="-342900">
              <a:buAutoNum type="arabicParenR"/>
            </a:pPr>
            <a:r>
              <a:rPr lang="en-US" sz="2200" dirty="0"/>
              <a:t>CITIES </a:t>
            </a:r>
          </a:p>
          <a:p>
            <a:pPr marL="342900" indent="-342900">
              <a:buAutoNum type="arabicParenR"/>
            </a:pPr>
            <a:r>
              <a:rPr lang="en-US" sz="2200" dirty="0"/>
              <a:t>GOVERNMENT AND CODIFIED LAWS</a:t>
            </a:r>
          </a:p>
          <a:p>
            <a:pPr marL="342900" indent="-342900">
              <a:buAutoNum type="arabicParenR"/>
            </a:pPr>
            <a:r>
              <a:rPr lang="en-US" sz="2200" dirty="0"/>
              <a:t>WRITING</a:t>
            </a:r>
          </a:p>
          <a:p>
            <a:pPr marL="342900" indent="-342900">
              <a:buAutoNum type="arabicParenR"/>
            </a:pPr>
            <a:r>
              <a:rPr lang="en-US" sz="2200" dirty="0"/>
              <a:t>SPECIALIZED JOBS</a:t>
            </a:r>
          </a:p>
          <a:p>
            <a:pPr marL="342900" indent="-342900">
              <a:buAutoNum type="arabicParenR"/>
            </a:pPr>
            <a:r>
              <a:rPr lang="en-US" sz="2200" dirty="0"/>
              <a:t>SOCIAL CLASSES</a:t>
            </a:r>
          </a:p>
          <a:p>
            <a:pPr marL="342900" indent="-342900">
              <a:buAutoNum type="arabicParenR"/>
            </a:pPr>
            <a:r>
              <a:rPr lang="en-US" sz="2200" dirty="0"/>
              <a:t>ADVANCED TOOLS</a:t>
            </a:r>
          </a:p>
          <a:p>
            <a:pPr marL="342900" indent="-342900">
              <a:buAutoNum type="arabicParenR"/>
            </a:pPr>
            <a:r>
              <a:rPr lang="en-US" sz="2200" dirty="0"/>
              <a:t>ADVANCED RELIGIOUS INSTITUTIONS </a:t>
            </a:r>
          </a:p>
        </p:txBody>
      </p:sp>
    </p:spTree>
    <p:extLst>
      <p:ext uri="{BB962C8B-B14F-4D97-AF65-F5344CB8AC3E}">
        <p14:creationId xmlns:p14="http://schemas.microsoft.com/office/powerpoint/2010/main" val="2405107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304800" y="304800"/>
            <a:ext cx="8169275" cy="457200"/>
          </a:xfrm>
          <a:prstGeom prst="rect">
            <a:avLst/>
          </a:prstGeom>
          <a:noFill/>
          <a:ln w="9525">
            <a:noFill/>
            <a:miter lim="800000"/>
            <a:headEnd/>
            <a:tailEnd/>
          </a:ln>
        </p:spPr>
        <p:txBody>
          <a:bodyPr>
            <a:spAutoFit/>
          </a:bodyPr>
          <a:lstStyle/>
          <a:p>
            <a:pPr algn="ctr"/>
            <a:r>
              <a:rPr lang="en-US" sz="2400" b="0" u="none" dirty="0">
                <a:solidFill>
                  <a:srgbClr val="0066FF"/>
                </a:solidFill>
              </a:rPr>
              <a:t>1. City-States in Mesopotamia</a:t>
            </a:r>
          </a:p>
        </p:txBody>
      </p:sp>
      <p:sp>
        <p:nvSpPr>
          <p:cNvPr id="7172" name="Text Box 4"/>
          <p:cNvSpPr txBox="1">
            <a:spLocks noChangeArrowheads="1"/>
          </p:cNvSpPr>
          <p:nvPr/>
        </p:nvSpPr>
        <p:spPr bwMode="auto">
          <a:xfrm>
            <a:off x="228600" y="685800"/>
            <a:ext cx="6721475" cy="1323439"/>
          </a:xfrm>
          <a:prstGeom prst="rect">
            <a:avLst/>
          </a:prstGeom>
          <a:noFill/>
          <a:ln w="9525">
            <a:noFill/>
            <a:miter lim="800000"/>
            <a:headEnd/>
            <a:tailEnd/>
          </a:ln>
        </p:spPr>
        <p:txBody>
          <a:bodyPr>
            <a:spAutoFit/>
          </a:bodyPr>
          <a:lstStyle/>
          <a:p>
            <a:r>
              <a:rPr lang="en-US" sz="2000" b="0" u="none" dirty="0"/>
              <a:t>Mesopotamia housed historically important cities such as Uruk, Nippur, Nineveh, Assur and Babylon, as well as major territorial states such as the city of Eridu, the Akkadian kingdoms, the Third Dynasty of Ur. </a:t>
            </a:r>
          </a:p>
        </p:txBody>
      </p:sp>
      <p:sp>
        <p:nvSpPr>
          <p:cNvPr id="7175" name="Freeform 8"/>
          <p:cNvSpPr>
            <a:spLocks/>
          </p:cNvSpPr>
          <p:nvPr/>
        </p:nvSpPr>
        <p:spPr bwMode="auto">
          <a:xfrm>
            <a:off x="1922463" y="3824288"/>
            <a:ext cx="3692525" cy="3348037"/>
          </a:xfrm>
          <a:custGeom>
            <a:avLst/>
            <a:gdLst>
              <a:gd name="T0" fmla="*/ 2290 w 2326"/>
              <a:gd name="T1" fmla="*/ 1686 h 2109"/>
              <a:gd name="T2" fmla="*/ 2191 w 2326"/>
              <a:gd name="T3" fmla="*/ 1551 h 2109"/>
              <a:gd name="T4" fmla="*/ 2119 w 2326"/>
              <a:gd name="T5" fmla="*/ 1443 h 2109"/>
              <a:gd name="T6" fmla="*/ 2101 w 2326"/>
              <a:gd name="T7" fmla="*/ 1389 h 2109"/>
              <a:gd name="T8" fmla="*/ 2047 w 2326"/>
              <a:gd name="T9" fmla="*/ 1272 h 2109"/>
              <a:gd name="T10" fmla="*/ 2002 w 2326"/>
              <a:gd name="T11" fmla="*/ 1065 h 2109"/>
              <a:gd name="T12" fmla="*/ 1984 w 2326"/>
              <a:gd name="T13" fmla="*/ 1011 h 2109"/>
              <a:gd name="T14" fmla="*/ 1975 w 2326"/>
              <a:gd name="T15" fmla="*/ 984 h 2109"/>
              <a:gd name="T16" fmla="*/ 1993 w 2326"/>
              <a:gd name="T17" fmla="*/ 894 h 2109"/>
              <a:gd name="T18" fmla="*/ 1984 w 2326"/>
              <a:gd name="T19" fmla="*/ 813 h 2109"/>
              <a:gd name="T20" fmla="*/ 1948 w 2326"/>
              <a:gd name="T21" fmla="*/ 696 h 2109"/>
              <a:gd name="T22" fmla="*/ 1921 w 2326"/>
              <a:gd name="T23" fmla="*/ 678 h 2109"/>
              <a:gd name="T24" fmla="*/ 1759 w 2326"/>
              <a:gd name="T25" fmla="*/ 624 h 2109"/>
              <a:gd name="T26" fmla="*/ 1705 w 2326"/>
              <a:gd name="T27" fmla="*/ 552 h 2109"/>
              <a:gd name="T28" fmla="*/ 1714 w 2326"/>
              <a:gd name="T29" fmla="*/ 471 h 2109"/>
              <a:gd name="T30" fmla="*/ 1687 w 2326"/>
              <a:gd name="T31" fmla="*/ 381 h 2109"/>
              <a:gd name="T32" fmla="*/ 1660 w 2326"/>
              <a:gd name="T33" fmla="*/ 372 h 2109"/>
              <a:gd name="T34" fmla="*/ 1588 w 2326"/>
              <a:gd name="T35" fmla="*/ 435 h 2109"/>
              <a:gd name="T36" fmla="*/ 1435 w 2326"/>
              <a:gd name="T37" fmla="*/ 399 h 2109"/>
              <a:gd name="T38" fmla="*/ 1399 w 2326"/>
              <a:gd name="T39" fmla="*/ 345 h 2109"/>
              <a:gd name="T40" fmla="*/ 1417 w 2326"/>
              <a:gd name="T41" fmla="*/ 192 h 2109"/>
              <a:gd name="T42" fmla="*/ 1372 w 2326"/>
              <a:gd name="T43" fmla="*/ 111 h 2109"/>
              <a:gd name="T44" fmla="*/ 1273 w 2326"/>
              <a:gd name="T45" fmla="*/ 84 h 2109"/>
              <a:gd name="T46" fmla="*/ 1120 w 2326"/>
              <a:gd name="T47" fmla="*/ 39 h 2109"/>
              <a:gd name="T48" fmla="*/ 571 w 2326"/>
              <a:gd name="T49" fmla="*/ 3 h 2109"/>
              <a:gd name="T50" fmla="*/ 94 w 2326"/>
              <a:gd name="T51" fmla="*/ 30 h 2109"/>
              <a:gd name="T52" fmla="*/ 4 w 2326"/>
              <a:gd name="T53" fmla="*/ 255 h 2109"/>
              <a:gd name="T54" fmla="*/ 13 w 2326"/>
              <a:gd name="T55" fmla="*/ 903 h 2109"/>
              <a:gd name="T56" fmla="*/ 22 w 2326"/>
              <a:gd name="T57" fmla="*/ 1686 h 2109"/>
              <a:gd name="T58" fmla="*/ 40 w 2326"/>
              <a:gd name="T59" fmla="*/ 1938 h 2109"/>
              <a:gd name="T60" fmla="*/ 85 w 2326"/>
              <a:gd name="T61" fmla="*/ 1983 h 2109"/>
              <a:gd name="T62" fmla="*/ 301 w 2326"/>
              <a:gd name="T63" fmla="*/ 2109 h 2109"/>
              <a:gd name="T64" fmla="*/ 1642 w 2326"/>
              <a:gd name="T65" fmla="*/ 2073 h 2109"/>
              <a:gd name="T66" fmla="*/ 2020 w 2326"/>
              <a:gd name="T67" fmla="*/ 1992 h 2109"/>
              <a:gd name="T68" fmla="*/ 2263 w 2326"/>
              <a:gd name="T69" fmla="*/ 1884 h 2109"/>
              <a:gd name="T70" fmla="*/ 2326 w 2326"/>
              <a:gd name="T71" fmla="*/ 1767 h 2109"/>
              <a:gd name="T72" fmla="*/ 2290 w 2326"/>
              <a:gd name="T73" fmla="*/ 1686 h 210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326"/>
              <a:gd name="T112" fmla="*/ 0 h 2109"/>
              <a:gd name="T113" fmla="*/ 2326 w 2326"/>
              <a:gd name="T114" fmla="*/ 2109 h 210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326" h="2109">
                <a:moveTo>
                  <a:pt x="2290" y="1686"/>
                </a:moveTo>
                <a:cubicBezTo>
                  <a:pt x="2266" y="1615"/>
                  <a:pt x="2246" y="1606"/>
                  <a:pt x="2191" y="1551"/>
                </a:cubicBezTo>
                <a:cubicBezTo>
                  <a:pt x="2165" y="1525"/>
                  <a:pt x="2141" y="1475"/>
                  <a:pt x="2119" y="1443"/>
                </a:cubicBezTo>
                <a:cubicBezTo>
                  <a:pt x="2108" y="1427"/>
                  <a:pt x="2112" y="1405"/>
                  <a:pt x="2101" y="1389"/>
                </a:cubicBezTo>
                <a:cubicBezTo>
                  <a:pt x="2078" y="1355"/>
                  <a:pt x="2057" y="1312"/>
                  <a:pt x="2047" y="1272"/>
                </a:cubicBezTo>
                <a:cubicBezTo>
                  <a:pt x="2030" y="1204"/>
                  <a:pt x="2022" y="1133"/>
                  <a:pt x="2002" y="1065"/>
                </a:cubicBezTo>
                <a:cubicBezTo>
                  <a:pt x="1997" y="1047"/>
                  <a:pt x="1990" y="1029"/>
                  <a:pt x="1984" y="1011"/>
                </a:cubicBezTo>
                <a:cubicBezTo>
                  <a:pt x="1981" y="1002"/>
                  <a:pt x="1975" y="984"/>
                  <a:pt x="1975" y="984"/>
                </a:cubicBezTo>
                <a:cubicBezTo>
                  <a:pt x="1980" y="954"/>
                  <a:pt x="1993" y="925"/>
                  <a:pt x="1993" y="894"/>
                </a:cubicBezTo>
                <a:cubicBezTo>
                  <a:pt x="1993" y="867"/>
                  <a:pt x="1988" y="840"/>
                  <a:pt x="1984" y="813"/>
                </a:cubicBezTo>
                <a:cubicBezTo>
                  <a:pt x="1978" y="773"/>
                  <a:pt x="1961" y="734"/>
                  <a:pt x="1948" y="696"/>
                </a:cubicBezTo>
                <a:cubicBezTo>
                  <a:pt x="1945" y="686"/>
                  <a:pt x="1931" y="682"/>
                  <a:pt x="1921" y="678"/>
                </a:cubicBezTo>
                <a:cubicBezTo>
                  <a:pt x="1866" y="654"/>
                  <a:pt x="1809" y="658"/>
                  <a:pt x="1759" y="624"/>
                </a:cubicBezTo>
                <a:cubicBezTo>
                  <a:pt x="1747" y="588"/>
                  <a:pt x="1736" y="573"/>
                  <a:pt x="1705" y="552"/>
                </a:cubicBezTo>
                <a:cubicBezTo>
                  <a:pt x="1678" y="511"/>
                  <a:pt x="1688" y="510"/>
                  <a:pt x="1714" y="471"/>
                </a:cubicBezTo>
                <a:cubicBezTo>
                  <a:pt x="1708" y="453"/>
                  <a:pt x="1697" y="391"/>
                  <a:pt x="1687" y="381"/>
                </a:cubicBezTo>
                <a:cubicBezTo>
                  <a:pt x="1680" y="374"/>
                  <a:pt x="1669" y="375"/>
                  <a:pt x="1660" y="372"/>
                </a:cubicBezTo>
                <a:cubicBezTo>
                  <a:pt x="1639" y="404"/>
                  <a:pt x="1625" y="423"/>
                  <a:pt x="1588" y="435"/>
                </a:cubicBezTo>
                <a:cubicBezTo>
                  <a:pt x="1535" y="427"/>
                  <a:pt x="1487" y="412"/>
                  <a:pt x="1435" y="399"/>
                </a:cubicBezTo>
                <a:cubicBezTo>
                  <a:pt x="1423" y="381"/>
                  <a:pt x="1396" y="366"/>
                  <a:pt x="1399" y="345"/>
                </a:cubicBezTo>
                <a:cubicBezTo>
                  <a:pt x="1411" y="246"/>
                  <a:pt x="1405" y="297"/>
                  <a:pt x="1417" y="192"/>
                </a:cubicBezTo>
                <a:cubicBezTo>
                  <a:pt x="1404" y="173"/>
                  <a:pt x="1392" y="123"/>
                  <a:pt x="1372" y="111"/>
                </a:cubicBezTo>
                <a:cubicBezTo>
                  <a:pt x="1344" y="93"/>
                  <a:pt x="1304" y="92"/>
                  <a:pt x="1273" y="84"/>
                </a:cubicBezTo>
                <a:cubicBezTo>
                  <a:pt x="1221" y="70"/>
                  <a:pt x="1172" y="51"/>
                  <a:pt x="1120" y="39"/>
                </a:cubicBezTo>
                <a:cubicBezTo>
                  <a:pt x="943" y="0"/>
                  <a:pt x="748" y="8"/>
                  <a:pt x="571" y="3"/>
                </a:cubicBezTo>
                <a:cubicBezTo>
                  <a:pt x="407" y="8"/>
                  <a:pt x="255" y="18"/>
                  <a:pt x="94" y="30"/>
                </a:cubicBezTo>
                <a:cubicBezTo>
                  <a:pt x="7" y="59"/>
                  <a:pt x="12" y="180"/>
                  <a:pt x="4" y="255"/>
                </a:cubicBezTo>
                <a:cubicBezTo>
                  <a:pt x="9" y="471"/>
                  <a:pt x="0" y="688"/>
                  <a:pt x="13" y="903"/>
                </a:cubicBezTo>
                <a:cubicBezTo>
                  <a:pt x="16" y="1164"/>
                  <a:pt x="17" y="1425"/>
                  <a:pt x="22" y="1686"/>
                </a:cubicBezTo>
                <a:cubicBezTo>
                  <a:pt x="24" y="1770"/>
                  <a:pt x="16" y="1857"/>
                  <a:pt x="40" y="1938"/>
                </a:cubicBezTo>
                <a:cubicBezTo>
                  <a:pt x="50" y="1972"/>
                  <a:pt x="63" y="1961"/>
                  <a:pt x="85" y="1983"/>
                </a:cubicBezTo>
                <a:cubicBezTo>
                  <a:pt x="153" y="2051"/>
                  <a:pt x="205" y="2090"/>
                  <a:pt x="301" y="2109"/>
                </a:cubicBezTo>
                <a:cubicBezTo>
                  <a:pt x="753" y="2105"/>
                  <a:pt x="1194" y="2107"/>
                  <a:pt x="1642" y="2073"/>
                </a:cubicBezTo>
                <a:cubicBezTo>
                  <a:pt x="1766" y="2052"/>
                  <a:pt x="1902" y="2039"/>
                  <a:pt x="2020" y="1992"/>
                </a:cubicBezTo>
                <a:cubicBezTo>
                  <a:pt x="2102" y="1959"/>
                  <a:pt x="2179" y="1912"/>
                  <a:pt x="2263" y="1884"/>
                </a:cubicBezTo>
                <a:cubicBezTo>
                  <a:pt x="2301" y="1846"/>
                  <a:pt x="2309" y="1817"/>
                  <a:pt x="2326" y="1767"/>
                </a:cubicBezTo>
                <a:cubicBezTo>
                  <a:pt x="2322" y="1749"/>
                  <a:pt x="2320" y="1656"/>
                  <a:pt x="2290" y="1686"/>
                </a:cubicBezTo>
                <a:close/>
              </a:path>
            </a:pathLst>
          </a:custGeom>
          <a:solidFill>
            <a:schemeClr val="bg1"/>
          </a:solidFill>
          <a:ln w="9525">
            <a:noFill/>
            <a:round/>
            <a:headEnd/>
            <a:tailEnd/>
          </a:ln>
        </p:spPr>
        <p:txBody>
          <a:bodyPr/>
          <a:lstStyle/>
          <a:p>
            <a:endParaRPr lang="en-US" dirty="0"/>
          </a:p>
        </p:txBody>
      </p:sp>
      <p:sp>
        <p:nvSpPr>
          <p:cNvPr id="7180" name="Freeform 13"/>
          <p:cNvSpPr>
            <a:spLocks/>
          </p:cNvSpPr>
          <p:nvPr/>
        </p:nvSpPr>
        <p:spPr bwMode="auto">
          <a:xfrm>
            <a:off x="3821113" y="3771900"/>
            <a:ext cx="3581400" cy="884238"/>
          </a:xfrm>
          <a:custGeom>
            <a:avLst/>
            <a:gdLst>
              <a:gd name="T0" fmla="*/ 329 w 2256"/>
              <a:gd name="T1" fmla="*/ 549 h 557"/>
              <a:gd name="T2" fmla="*/ 590 w 2256"/>
              <a:gd name="T3" fmla="*/ 468 h 557"/>
              <a:gd name="T4" fmla="*/ 707 w 2256"/>
              <a:gd name="T5" fmla="*/ 441 h 557"/>
              <a:gd name="T6" fmla="*/ 1166 w 2256"/>
              <a:gd name="T7" fmla="*/ 396 h 557"/>
              <a:gd name="T8" fmla="*/ 1256 w 2256"/>
              <a:gd name="T9" fmla="*/ 369 h 557"/>
              <a:gd name="T10" fmla="*/ 1355 w 2256"/>
              <a:gd name="T11" fmla="*/ 333 h 557"/>
              <a:gd name="T12" fmla="*/ 1490 w 2256"/>
              <a:gd name="T13" fmla="*/ 324 h 557"/>
              <a:gd name="T14" fmla="*/ 1841 w 2256"/>
              <a:gd name="T15" fmla="*/ 315 h 557"/>
              <a:gd name="T16" fmla="*/ 2174 w 2256"/>
              <a:gd name="T17" fmla="*/ 279 h 557"/>
              <a:gd name="T18" fmla="*/ 2210 w 2256"/>
              <a:gd name="T19" fmla="*/ 225 h 557"/>
              <a:gd name="T20" fmla="*/ 2228 w 2256"/>
              <a:gd name="T21" fmla="*/ 198 h 557"/>
              <a:gd name="T22" fmla="*/ 2201 w 2256"/>
              <a:gd name="T23" fmla="*/ 99 h 557"/>
              <a:gd name="T24" fmla="*/ 1814 w 2256"/>
              <a:gd name="T25" fmla="*/ 90 h 557"/>
              <a:gd name="T26" fmla="*/ 1490 w 2256"/>
              <a:gd name="T27" fmla="*/ 45 h 557"/>
              <a:gd name="T28" fmla="*/ 1355 w 2256"/>
              <a:gd name="T29" fmla="*/ 27 h 557"/>
              <a:gd name="T30" fmla="*/ 1211 w 2256"/>
              <a:gd name="T31" fmla="*/ 0 h 557"/>
              <a:gd name="T32" fmla="*/ 518 w 2256"/>
              <a:gd name="T33" fmla="*/ 72 h 557"/>
              <a:gd name="T34" fmla="*/ 50 w 2256"/>
              <a:gd name="T35" fmla="*/ 126 h 557"/>
              <a:gd name="T36" fmla="*/ 95 w 2256"/>
              <a:gd name="T37" fmla="*/ 297 h 557"/>
              <a:gd name="T38" fmla="*/ 311 w 2256"/>
              <a:gd name="T39" fmla="*/ 441 h 557"/>
              <a:gd name="T40" fmla="*/ 338 w 2256"/>
              <a:gd name="T41" fmla="*/ 522 h 557"/>
              <a:gd name="T42" fmla="*/ 356 w 2256"/>
              <a:gd name="T43" fmla="*/ 549 h 557"/>
              <a:gd name="T44" fmla="*/ 329 w 2256"/>
              <a:gd name="T45" fmla="*/ 540 h 557"/>
              <a:gd name="T46" fmla="*/ 329 w 2256"/>
              <a:gd name="T47" fmla="*/ 549 h 55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256"/>
              <a:gd name="T73" fmla="*/ 0 h 557"/>
              <a:gd name="T74" fmla="*/ 2256 w 2256"/>
              <a:gd name="T75" fmla="*/ 557 h 55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256" h="557">
                <a:moveTo>
                  <a:pt x="329" y="549"/>
                </a:moveTo>
                <a:cubicBezTo>
                  <a:pt x="407" y="497"/>
                  <a:pt x="499" y="486"/>
                  <a:pt x="590" y="468"/>
                </a:cubicBezTo>
                <a:cubicBezTo>
                  <a:pt x="629" y="460"/>
                  <a:pt x="667" y="448"/>
                  <a:pt x="707" y="441"/>
                </a:cubicBezTo>
                <a:cubicBezTo>
                  <a:pt x="857" y="462"/>
                  <a:pt x="1016" y="415"/>
                  <a:pt x="1166" y="396"/>
                </a:cubicBezTo>
                <a:cubicBezTo>
                  <a:pt x="1196" y="386"/>
                  <a:pt x="1227" y="380"/>
                  <a:pt x="1256" y="369"/>
                </a:cubicBezTo>
                <a:cubicBezTo>
                  <a:pt x="1290" y="356"/>
                  <a:pt x="1318" y="337"/>
                  <a:pt x="1355" y="333"/>
                </a:cubicBezTo>
                <a:cubicBezTo>
                  <a:pt x="1400" y="328"/>
                  <a:pt x="1445" y="327"/>
                  <a:pt x="1490" y="324"/>
                </a:cubicBezTo>
                <a:cubicBezTo>
                  <a:pt x="1611" y="294"/>
                  <a:pt x="1709" y="310"/>
                  <a:pt x="1841" y="315"/>
                </a:cubicBezTo>
                <a:cubicBezTo>
                  <a:pt x="1938" y="310"/>
                  <a:pt x="2084" y="324"/>
                  <a:pt x="2174" y="279"/>
                </a:cubicBezTo>
                <a:cubicBezTo>
                  <a:pt x="2186" y="261"/>
                  <a:pt x="2198" y="243"/>
                  <a:pt x="2210" y="225"/>
                </a:cubicBezTo>
                <a:cubicBezTo>
                  <a:pt x="2216" y="216"/>
                  <a:pt x="2228" y="198"/>
                  <a:pt x="2228" y="198"/>
                </a:cubicBezTo>
                <a:cubicBezTo>
                  <a:pt x="2236" y="143"/>
                  <a:pt x="2256" y="117"/>
                  <a:pt x="2201" y="99"/>
                </a:cubicBezTo>
                <a:cubicBezTo>
                  <a:pt x="2072" y="112"/>
                  <a:pt x="1944" y="96"/>
                  <a:pt x="1814" y="90"/>
                </a:cubicBezTo>
                <a:cubicBezTo>
                  <a:pt x="1705" y="78"/>
                  <a:pt x="1598" y="57"/>
                  <a:pt x="1490" y="45"/>
                </a:cubicBezTo>
                <a:cubicBezTo>
                  <a:pt x="1407" y="24"/>
                  <a:pt x="1507" y="47"/>
                  <a:pt x="1355" y="27"/>
                </a:cubicBezTo>
                <a:cubicBezTo>
                  <a:pt x="1307" y="21"/>
                  <a:pt x="1259" y="7"/>
                  <a:pt x="1211" y="0"/>
                </a:cubicBezTo>
                <a:cubicBezTo>
                  <a:pt x="979" y="12"/>
                  <a:pt x="749" y="48"/>
                  <a:pt x="518" y="72"/>
                </a:cubicBezTo>
                <a:cubicBezTo>
                  <a:pt x="365" y="88"/>
                  <a:pt x="198" y="77"/>
                  <a:pt x="50" y="126"/>
                </a:cubicBezTo>
                <a:cubicBezTo>
                  <a:pt x="0" y="201"/>
                  <a:pt x="36" y="238"/>
                  <a:pt x="95" y="297"/>
                </a:cubicBezTo>
                <a:cubicBezTo>
                  <a:pt x="159" y="361"/>
                  <a:pt x="248" y="378"/>
                  <a:pt x="311" y="441"/>
                </a:cubicBezTo>
                <a:cubicBezTo>
                  <a:pt x="320" y="468"/>
                  <a:pt x="329" y="495"/>
                  <a:pt x="338" y="522"/>
                </a:cubicBezTo>
                <a:cubicBezTo>
                  <a:pt x="341" y="532"/>
                  <a:pt x="361" y="539"/>
                  <a:pt x="356" y="549"/>
                </a:cubicBezTo>
                <a:cubicBezTo>
                  <a:pt x="352" y="557"/>
                  <a:pt x="338" y="540"/>
                  <a:pt x="329" y="540"/>
                </a:cubicBezTo>
                <a:cubicBezTo>
                  <a:pt x="326" y="540"/>
                  <a:pt x="329" y="546"/>
                  <a:pt x="329" y="549"/>
                </a:cubicBezTo>
                <a:close/>
              </a:path>
            </a:pathLst>
          </a:custGeom>
          <a:solidFill>
            <a:schemeClr val="bg1"/>
          </a:solidFill>
          <a:ln w="9525">
            <a:noFill/>
            <a:round/>
            <a:headEnd/>
            <a:tailEnd/>
          </a:ln>
        </p:spPr>
        <p:txBody>
          <a:bodyPr/>
          <a:lstStyle/>
          <a:p>
            <a:endParaRPr lang="en-US" dirty="0"/>
          </a:p>
        </p:txBody>
      </p:sp>
      <p:pic>
        <p:nvPicPr>
          <p:cNvPr id="9239" name="Picture 23" descr="D:\home\twloessin\My Pictures\SumerianCity.jpg"/>
          <p:cNvPicPr>
            <a:picLocks noChangeAspect="1" noChangeArrowheads="1"/>
          </p:cNvPicPr>
          <p:nvPr/>
        </p:nvPicPr>
        <p:blipFill>
          <a:blip r:embed="rId3" cstate="print"/>
          <a:srcRect/>
          <a:stretch>
            <a:fillRect/>
          </a:stretch>
        </p:blipFill>
        <p:spPr bwMode="auto">
          <a:xfrm>
            <a:off x="1066800" y="2514600"/>
            <a:ext cx="6172200" cy="3632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9239"/>
                                        </p:tgtEl>
                                        <p:attrNameLst>
                                          <p:attrName>style.visibility</p:attrName>
                                        </p:attrNameLst>
                                      </p:cBhvr>
                                      <p:to>
                                        <p:strVal val="visible"/>
                                      </p:to>
                                    </p:set>
                                    <p:anim calcmode="lin" valueType="num">
                                      <p:cBhvr>
                                        <p:cTn id="7" dur="500" fill="hold"/>
                                        <p:tgtEl>
                                          <p:spTgt spid="9239"/>
                                        </p:tgtEl>
                                        <p:attrNameLst>
                                          <p:attrName>ppt_w</p:attrName>
                                        </p:attrNameLst>
                                      </p:cBhvr>
                                      <p:tavLst>
                                        <p:tav tm="0">
                                          <p:val>
                                            <p:fltVal val="0"/>
                                          </p:val>
                                        </p:tav>
                                        <p:tav tm="100000">
                                          <p:val>
                                            <p:strVal val="#ppt_w"/>
                                          </p:val>
                                        </p:tav>
                                      </p:tavLst>
                                    </p:anim>
                                    <p:anim calcmode="lin" valueType="num">
                                      <p:cBhvr>
                                        <p:cTn id="8" dur="500" fill="hold"/>
                                        <p:tgtEl>
                                          <p:spTgt spid="923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5"/>
          <p:cNvSpPr txBox="1">
            <a:spLocks noChangeArrowheads="1"/>
          </p:cNvSpPr>
          <p:nvPr/>
        </p:nvSpPr>
        <p:spPr bwMode="auto">
          <a:xfrm>
            <a:off x="304800" y="381000"/>
            <a:ext cx="8169275" cy="457200"/>
          </a:xfrm>
          <a:prstGeom prst="rect">
            <a:avLst/>
          </a:prstGeom>
          <a:noFill/>
          <a:ln w="9525">
            <a:noFill/>
            <a:miter lim="800000"/>
            <a:headEnd/>
            <a:tailEnd/>
          </a:ln>
        </p:spPr>
        <p:txBody>
          <a:bodyPr>
            <a:spAutoFit/>
          </a:bodyPr>
          <a:lstStyle/>
          <a:p>
            <a:pPr algn="ctr"/>
            <a:r>
              <a:rPr lang="en-US" sz="2400" b="0" u="none" dirty="0">
                <a:solidFill>
                  <a:srgbClr val="0066FF"/>
                </a:solidFill>
              </a:rPr>
              <a:t>2. Government in Mesopotamia</a:t>
            </a:r>
          </a:p>
        </p:txBody>
      </p:sp>
      <p:sp>
        <p:nvSpPr>
          <p:cNvPr id="5127" name="Text Box 7"/>
          <p:cNvSpPr txBox="1">
            <a:spLocks noChangeArrowheads="1"/>
          </p:cNvSpPr>
          <p:nvPr/>
        </p:nvSpPr>
        <p:spPr bwMode="auto">
          <a:xfrm>
            <a:off x="304800" y="990600"/>
            <a:ext cx="6569075" cy="396875"/>
          </a:xfrm>
          <a:prstGeom prst="rect">
            <a:avLst/>
          </a:prstGeom>
          <a:noFill/>
          <a:ln w="9525">
            <a:noFill/>
            <a:miter lim="800000"/>
            <a:headEnd/>
            <a:tailEnd/>
          </a:ln>
        </p:spPr>
        <p:txBody>
          <a:bodyPr>
            <a:spAutoFit/>
          </a:bodyPr>
          <a:lstStyle/>
          <a:p>
            <a:r>
              <a:rPr lang="en-US" sz="2000" b="0" u="none" dirty="0"/>
              <a:t>A.  Although all the cities shared the same culture …</a:t>
            </a:r>
          </a:p>
        </p:txBody>
      </p:sp>
      <p:sp>
        <p:nvSpPr>
          <p:cNvPr id="5128" name="Text Box 8"/>
          <p:cNvSpPr txBox="1">
            <a:spLocks noChangeArrowheads="1"/>
          </p:cNvSpPr>
          <p:nvPr/>
        </p:nvSpPr>
        <p:spPr bwMode="auto">
          <a:xfrm>
            <a:off x="304800" y="1295400"/>
            <a:ext cx="7239000" cy="701675"/>
          </a:xfrm>
          <a:prstGeom prst="rect">
            <a:avLst/>
          </a:prstGeom>
          <a:noFill/>
          <a:ln w="9525">
            <a:noFill/>
            <a:miter lim="800000"/>
            <a:headEnd/>
            <a:tailEnd/>
          </a:ln>
        </p:spPr>
        <p:txBody>
          <a:bodyPr>
            <a:spAutoFit/>
          </a:bodyPr>
          <a:lstStyle/>
          <a:p>
            <a:pPr marL="457200" indent="-457200">
              <a:buFontTx/>
              <a:buAutoNum type="alphaUcPeriod" startAt="2"/>
            </a:pPr>
            <a:r>
              <a:rPr lang="en-US" sz="2000" b="0" u="none" dirty="0"/>
              <a:t>each city had its own government / rulers, warriors,  </a:t>
            </a:r>
          </a:p>
          <a:p>
            <a:pPr marL="457200" indent="-457200"/>
            <a:r>
              <a:rPr lang="en-US" sz="2000" b="0" u="none" dirty="0"/>
              <a:t>        it’s own patron god, and functioned like an independent country</a:t>
            </a:r>
          </a:p>
        </p:txBody>
      </p:sp>
      <p:sp>
        <p:nvSpPr>
          <p:cNvPr id="5129" name="Text Box 9"/>
          <p:cNvSpPr txBox="1">
            <a:spLocks noChangeArrowheads="1"/>
          </p:cNvSpPr>
          <p:nvPr/>
        </p:nvSpPr>
        <p:spPr bwMode="auto">
          <a:xfrm>
            <a:off x="304800" y="1905000"/>
            <a:ext cx="7315200" cy="396875"/>
          </a:xfrm>
          <a:prstGeom prst="rect">
            <a:avLst/>
          </a:prstGeom>
          <a:noFill/>
          <a:ln w="9525">
            <a:noFill/>
            <a:miter lim="800000"/>
            <a:headEnd/>
            <a:tailEnd/>
          </a:ln>
        </p:spPr>
        <p:txBody>
          <a:bodyPr>
            <a:spAutoFit/>
          </a:bodyPr>
          <a:lstStyle/>
          <a:p>
            <a:r>
              <a:rPr lang="en-US" sz="2000" b="0" u="none" dirty="0"/>
              <a:t>C.   includes within the city walls and also the surrounding farm land</a:t>
            </a:r>
          </a:p>
        </p:txBody>
      </p:sp>
      <p:sp>
        <p:nvSpPr>
          <p:cNvPr id="5132" name="Text Box 12"/>
          <p:cNvSpPr txBox="1">
            <a:spLocks noChangeArrowheads="1"/>
          </p:cNvSpPr>
          <p:nvPr/>
        </p:nvSpPr>
        <p:spPr bwMode="auto">
          <a:xfrm>
            <a:off x="304800" y="2209800"/>
            <a:ext cx="6950075" cy="707886"/>
          </a:xfrm>
          <a:prstGeom prst="rect">
            <a:avLst/>
          </a:prstGeom>
          <a:noFill/>
          <a:ln w="9525">
            <a:noFill/>
            <a:miter lim="800000"/>
            <a:headEnd/>
            <a:tailEnd/>
          </a:ln>
        </p:spPr>
        <p:txBody>
          <a:bodyPr>
            <a:spAutoFit/>
          </a:bodyPr>
          <a:lstStyle/>
          <a:p>
            <a:r>
              <a:rPr lang="en-US" sz="2000" b="0" u="none" dirty="0"/>
              <a:t>D. At center of each city was the walled temple with a </a:t>
            </a:r>
            <a:r>
              <a:rPr lang="en-US" sz="2000" dirty="0">
                <a:solidFill>
                  <a:srgbClr val="663300"/>
                </a:solidFill>
              </a:rPr>
              <a:t>ziggurat</a:t>
            </a:r>
            <a:r>
              <a:rPr lang="en-US" sz="2000" b="0" u="none" dirty="0"/>
              <a:t> – a massive, tiered, pyramid-shaped structure.</a:t>
            </a:r>
          </a:p>
        </p:txBody>
      </p:sp>
      <p:pic>
        <p:nvPicPr>
          <p:cNvPr id="5134" name="Picture 14" descr="http://ragz-international.com/reconstruction_ur.gif"/>
          <p:cNvPicPr>
            <a:picLocks noChangeAspect="1" noChangeArrowheads="1"/>
          </p:cNvPicPr>
          <p:nvPr/>
        </p:nvPicPr>
        <p:blipFill>
          <a:blip r:embed="rId3" cstate="print"/>
          <a:srcRect/>
          <a:stretch>
            <a:fillRect/>
          </a:stretch>
        </p:blipFill>
        <p:spPr bwMode="auto">
          <a:xfrm>
            <a:off x="3276600" y="3429000"/>
            <a:ext cx="5600700" cy="3178175"/>
          </a:xfrm>
          <a:prstGeom prst="rect">
            <a:avLst/>
          </a:prstGeom>
          <a:noFill/>
          <a:ln w="9525">
            <a:noFill/>
            <a:miter lim="800000"/>
            <a:headEnd/>
            <a:tailEnd/>
          </a:ln>
        </p:spPr>
      </p:pic>
      <p:sp>
        <p:nvSpPr>
          <p:cNvPr id="8204" name="Text Box 15"/>
          <p:cNvSpPr txBox="1">
            <a:spLocks noChangeArrowheads="1"/>
          </p:cNvSpPr>
          <p:nvPr/>
        </p:nvSpPr>
        <p:spPr bwMode="auto">
          <a:xfrm>
            <a:off x="6384925" y="6613525"/>
            <a:ext cx="2759075" cy="244475"/>
          </a:xfrm>
          <a:prstGeom prst="rect">
            <a:avLst/>
          </a:prstGeom>
          <a:noFill/>
          <a:ln w="9525">
            <a:noFill/>
            <a:miter lim="800000"/>
            <a:headEnd/>
            <a:tailEnd/>
          </a:ln>
        </p:spPr>
        <p:txBody>
          <a:bodyPr>
            <a:spAutoFit/>
          </a:bodyPr>
          <a:lstStyle/>
          <a:p>
            <a:pPr algn="r"/>
            <a:r>
              <a:rPr lang="en-US" sz="1000" b="0" u="none" dirty="0">
                <a:solidFill>
                  <a:schemeClr val="bg2"/>
                </a:solidFill>
              </a:rPr>
              <a:t>PP Design of T. Loess in; Akins H.S.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7"/>
                                        </p:tgtEl>
                                        <p:attrNameLst>
                                          <p:attrName>style.visibility</p:attrName>
                                        </p:attrNameLst>
                                      </p:cBhvr>
                                      <p:to>
                                        <p:strVal val="visible"/>
                                      </p:to>
                                    </p:set>
                                    <p:anim calcmode="lin" valueType="num">
                                      <p:cBhvr additive="base">
                                        <p:cTn id="7" dur="500" fill="hold"/>
                                        <p:tgtEl>
                                          <p:spTgt spid="5127"/>
                                        </p:tgtEl>
                                        <p:attrNameLst>
                                          <p:attrName>ppt_x</p:attrName>
                                        </p:attrNameLst>
                                      </p:cBhvr>
                                      <p:tavLst>
                                        <p:tav tm="0">
                                          <p:val>
                                            <p:strVal val="0-#ppt_w/2"/>
                                          </p:val>
                                        </p:tav>
                                        <p:tav tm="100000">
                                          <p:val>
                                            <p:strVal val="#ppt_x"/>
                                          </p:val>
                                        </p:tav>
                                      </p:tavLst>
                                    </p:anim>
                                    <p:anim calcmode="lin" valueType="num">
                                      <p:cBhvr additive="base">
                                        <p:cTn id="8" dur="500" fill="hold"/>
                                        <p:tgtEl>
                                          <p:spTgt spid="512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8"/>
                                        </p:tgtEl>
                                        <p:attrNameLst>
                                          <p:attrName>style.visibility</p:attrName>
                                        </p:attrNameLst>
                                      </p:cBhvr>
                                      <p:to>
                                        <p:strVal val="visible"/>
                                      </p:to>
                                    </p:set>
                                    <p:anim calcmode="lin" valueType="num">
                                      <p:cBhvr additive="base">
                                        <p:cTn id="13" dur="500" fill="hold"/>
                                        <p:tgtEl>
                                          <p:spTgt spid="5128"/>
                                        </p:tgtEl>
                                        <p:attrNameLst>
                                          <p:attrName>ppt_x</p:attrName>
                                        </p:attrNameLst>
                                      </p:cBhvr>
                                      <p:tavLst>
                                        <p:tav tm="0">
                                          <p:val>
                                            <p:strVal val="0-#ppt_w/2"/>
                                          </p:val>
                                        </p:tav>
                                        <p:tav tm="100000">
                                          <p:val>
                                            <p:strVal val="#ppt_x"/>
                                          </p:val>
                                        </p:tav>
                                      </p:tavLst>
                                    </p:anim>
                                    <p:anim calcmode="lin" valueType="num">
                                      <p:cBhvr additive="base">
                                        <p:cTn id="14" dur="500" fill="hold"/>
                                        <p:tgtEl>
                                          <p:spTgt spid="512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9"/>
                                        </p:tgtEl>
                                        <p:attrNameLst>
                                          <p:attrName>style.visibility</p:attrName>
                                        </p:attrNameLst>
                                      </p:cBhvr>
                                      <p:to>
                                        <p:strVal val="visible"/>
                                      </p:to>
                                    </p:set>
                                    <p:anim calcmode="lin" valueType="num">
                                      <p:cBhvr additive="base">
                                        <p:cTn id="19" dur="500" fill="hold"/>
                                        <p:tgtEl>
                                          <p:spTgt spid="5129"/>
                                        </p:tgtEl>
                                        <p:attrNameLst>
                                          <p:attrName>ppt_x</p:attrName>
                                        </p:attrNameLst>
                                      </p:cBhvr>
                                      <p:tavLst>
                                        <p:tav tm="0">
                                          <p:val>
                                            <p:strVal val="0-#ppt_w/2"/>
                                          </p:val>
                                        </p:tav>
                                        <p:tav tm="100000">
                                          <p:val>
                                            <p:strVal val="#ppt_x"/>
                                          </p:val>
                                        </p:tav>
                                      </p:tavLst>
                                    </p:anim>
                                    <p:anim calcmode="lin" valueType="num">
                                      <p:cBhvr additive="base">
                                        <p:cTn id="20" dur="500" fill="hold"/>
                                        <p:tgtEl>
                                          <p:spTgt spid="512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32"/>
                                        </p:tgtEl>
                                        <p:attrNameLst>
                                          <p:attrName>style.visibility</p:attrName>
                                        </p:attrNameLst>
                                      </p:cBhvr>
                                      <p:to>
                                        <p:strVal val="visible"/>
                                      </p:to>
                                    </p:set>
                                    <p:anim calcmode="lin" valueType="num">
                                      <p:cBhvr additive="base">
                                        <p:cTn id="25" dur="500" fill="hold"/>
                                        <p:tgtEl>
                                          <p:spTgt spid="5132"/>
                                        </p:tgtEl>
                                        <p:attrNameLst>
                                          <p:attrName>ppt_x</p:attrName>
                                        </p:attrNameLst>
                                      </p:cBhvr>
                                      <p:tavLst>
                                        <p:tav tm="0">
                                          <p:val>
                                            <p:strVal val="0-#ppt_w/2"/>
                                          </p:val>
                                        </p:tav>
                                        <p:tav tm="100000">
                                          <p:val>
                                            <p:strVal val="#ppt_x"/>
                                          </p:val>
                                        </p:tav>
                                      </p:tavLst>
                                    </p:anim>
                                    <p:anim calcmode="lin" valueType="num">
                                      <p:cBhvr additive="base">
                                        <p:cTn id="26" dur="500" fill="hold"/>
                                        <p:tgtEl>
                                          <p:spTgt spid="513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5134"/>
                                        </p:tgtEl>
                                        <p:attrNameLst>
                                          <p:attrName>style.visibility</p:attrName>
                                        </p:attrNameLst>
                                      </p:cBhvr>
                                      <p:to>
                                        <p:strVal val="visible"/>
                                      </p:to>
                                    </p:set>
                                    <p:animEffect transition="in" filter="box(in)">
                                      <p:cBhvr>
                                        <p:cTn id="31" dur="500"/>
                                        <p:tgtEl>
                                          <p:spTgt spid="5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autoUpdateAnimBg="0"/>
      <p:bldP spid="5128" grpId="0" autoUpdateAnimBg="0"/>
      <p:bldP spid="5129" grpId="0" autoUpdateAnimBg="0"/>
      <p:bldP spid="513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descr="D:\home\twloessin\School\Pics\ziggurat_at_ur.jpg"/>
          <p:cNvPicPr>
            <a:picLocks noChangeAspect="1" noChangeArrowheads="1"/>
          </p:cNvPicPr>
          <p:nvPr/>
        </p:nvPicPr>
        <p:blipFill>
          <a:blip r:embed="rId3" cstate="print"/>
          <a:srcRect/>
          <a:stretch>
            <a:fillRect/>
          </a:stretch>
        </p:blipFill>
        <p:spPr bwMode="auto">
          <a:xfrm>
            <a:off x="0" y="7374"/>
            <a:ext cx="9144000" cy="5791200"/>
          </a:xfrm>
          <a:prstGeom prst="rect">
            <a:avLst/>
          </a:prstGeom>
          <a:noFill/>
          <a:ln w="9525">
            <a:noFill/>
            <a:miter lim="800000"/>
            <a:headEnd/>
            <a:tailEnd/>
          </a:ln>
        </p:spPr>
      </p:pic>
      <p:sp>
        <p:nvSpPr>
          <p:cNvPr id="10245" name="Text Box 5"/>
          <p:cNvSpPr txBox="1">
            <a:spLocks noChangeArrowheads="1"/>
          </p:cNvSpPr>
          <p:nvPr/>
        </p:nvSpPr>
        <p:spPr bwMode="auto">
          <a:xfrm>
            <a:off x="0" y="6126163"/>
            <a:ext cx="8702675" cy="461665"/>
          </a:xfrm>
          <a:prstGeom prst="rect">
            <a:avLst/>
          </a:prstGeom>
          <a:noFill/>
          <a:ln w="9525">
            <a:noFill/>
            <a:miter lim="800000"/>
            <a:headEnd/>
            <a:tailEnd/>
          </a:ln>
        </p:spPr>
        <p:txBody>
          <a:bodyPr>
            <a:spAutoFit/>
          </a:bodyPr>
          <a:lstStyle/>
          <a:p>
            <a:r>
              <a:rPr lang="en-US" sz="2400" u="none" dirty="0">
                <a:solidFill>
                  <a:srgbClr val="663300"/>
                </a:solidFill>
              </a:rPr>
              <a:t>THE ZIGGURAT- FIRST CITY HALL IN HUMAN HISTORY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244"/>
                                        </p:tgtEl>
                                        <p:attrNameLst>
                                          <p:attrName>style.visibility</p:attrName>
                                        </p:attrNameLst>
                                      </p:cBhvr>
                                      <p:to>
                                        <p:strVal val="visible"/>
                                      </p:to>
                                    </p:set>
                                    <p:anim calcmode="lin" valueType="num">
                                      <p:cBhvr additive="base">
                                        <p:cTn id="7" dur="500" fill="hold"/>
                                        <p:tgtEl>
                                          <p:spTgt spid="10244"/>
                                        </p:tgtEl>
                                        <p:attrNameLst>
                                          <p:attrName>ppt_x</p:attrName>
                                        </p:attrNameLst>
                                      </p:cBhvr>
                                      <p:tavLst>
                                        <p:tav tm="0">
                                          <p:val>
                                            <p:strVal val="0-#ppt_w/2"/>
                                          </p:val>
                                        </p:tav>
                                        <p:tav tm="100000">
                                          <p:val>
                                            <p:strVal val="#ppt_x"/>
                                          </p:val>
                                        </p:tav>
                                      </p:tavLst>
                                    </p:anim>
                                    <p:anim calcmode="lin" valueType="num">
                                      <p:cBhvr additive="base">
                                        <p:cTn id="8" dur="500" fill="hold"/>
                                        <p:tgtEl>
                                          <p:spTgt spid="1024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Pct val="100000"/>
                                  </p:iterate>
                                  <p:childTnLst>
                                    <p:set>
                                      <p:cBhvr>
                                        <p:cTn id="12" dur="1" fill="hold">
                                          <p:stCondLst>
                                            <p:cond delay="0"/>
                                          </p:stCondLst>
                                        </p:cTn>
                                        <p:tgtEl>
                                          <p:spTgt spid="10245"/>
                                        </p:tgtEl>
                                        <p:attrNameLst>
                                          <p:attrName>style.visibility</p:attrName>
                                        </p:attrNameLst>
                                      </p:cBhvr>
                                      <p:to>
                                        <p:strVal val="visible"/>
                                      </p:to>
                                    </p:set>
                                    <p:anim calcmode="lin" valueType="num">
                                      <p:cBhvr additive="base">
                                        <p:cTn id="13" dur="75" fill="hold"/>
                                        <p:tgtEl>
                                          <p:spTgt spid="10245"/>
                                        </p:tgtEl>
                                        <p:attrNameLst>
                                          <p:attrName>ppt_x</p:attrName>
                                        </p:attrNameLst>
                                      </p:cBhvr>
                                      <p:tavLst>
                                        <p:tav tm="0">
                                          <p:val>
                                            <p:strVal val="0-#ppt_w/2"/>
                                          </p:val>
                                        </p:tav>
                                        <p:tav tm="100000">
                                          <p:val>
                                            <p:strVal val="#ppt_x"/>
                                          </p:val>
                                        </p:tav>
                                      </p:tavLst>
                                    </p:anim>
                                    <p:anim calcmode="lin" valueType="num">
                                      <p:cBhvr additive="base">
                                        <p:cTn id="14" dur="75" fill="hold"/>
                                        <p:tgtEl>
                                          <p:spTgt spid="102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F3A41-A505-4805-BE30-11EA60A493FD}"/>
              </a:ext>
            </a:extLst>
          </p:cNvPr>
          <p:cNvSpPr>
            <a:spLocks noGrp="1"/>
          </p:cNvSpPr>
          <p:nvPr>
            <p:ph type="title"/>
          </p:nvPr>
        </p:nvSpPr>
        <p:spPr/>
        <p:txBody>
          <a:bodyPr/>
          <a:lstStyle/>
          <a:p>
            <a:r>
              <a:rPr lang="en-US" dirty="0">
                <a:solidFill>
                  <a:srgbClr val="0070C0"/>
                </a:solidFill>
              </a:rPr>
              <a:t>3. Codified Law: Code of Hammurabi </a:t>
            </a:r>
          </a:p>
        </p:txBody>
      </p:sp>
      <p:pic>
        <p:nvPicPr>
          <p:cNvPr id="6" name="Content Placeholder 5">
            <a:extLst>
              <a:ext uri="{FF2B5EF4-FFF2-40B4-BE49-F238E27FC236}">
                <a16:creationId xmlns:a16="http://schemas.microsoft.com/office/drawing/2014/main" id="{6A2D5E9A-CB30-4767-9EEC-8BDE8353E2C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38600" y="1435100"/>
            <a:ext cx="4156440" cy="2755900"/>
          </a:xfrm>
        </p:spPr>
      </p:pic>
      <p:sp>
        <p:nvSpPr>
          <p:cNvPr id="4" name="Text Placeholder 3">
            <a:extLst>
              <a:ext uri="{FF2B5EF4-FFF2-40B4-BE49-F238E27FC236}">
                <a16:creationId xmlns:a16="http://schemas.microsoft.com/office/drawing/2014/main" id="{0FD73F95-EDCF-4BB3-8067-94F2FD7F5ACB}"/>
              </a:ext>
            </a:extLst>
          </p:cNvPr>
          <p:cNvSpPr>
            <a:spLocks noGrp="1"/>
          </p:cNvSpPr>
          <p:nvPr>
            <p:ph type="body" sz="half" idx="2"/>
          </p:nvPr>
        </p:nvSpPr>
        <p:spPr/>
        <p:txBody>
          <a:bodyPr/>
          <a:lstStyle/>
          <a:p>
            <a:r>
              <a:rPr lang="en-US" sz="1800" dirty="0"/>
              <a:t>In the 18th century B.C., the Babylonian King Hammurabi fashioned a compendium of 282 laws that set standards of conduct and justice for his empire in ancient Mesopotamia. Etched on an imposing seven-and-a-half-foot diorite pillar, or stele, the commands covered everything from property rights and criminal behavior to slavery and divorce, and promised brutal punishments for all who disobeyed.</a:t>
            </a:r>
          </a:p>
        </p:txBody>
      </p:sp>
    </p:spTree>
    <p:extLst>
      <p:ext uri="{BB962C8B-B14F-4D97-AF65-F5344CB8AC3E}">
        <p14:creationId xmlns:p14="http://schemas.microsoft.com/office/powerpoint/2010/main" val="178090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3"/>
          <p:cNvSpPr txBox="1">
            <a:spLocks noChangeArrowheads="1"/>
          </p:cNvSpPr>
          <p:nvPr/>
        </p:nvSpPr>
        <p:spPr bwMode="auto">
          <a:xfrm>
            <a:off x="381000" y="381000"/>
            <a:ext cx="8169275" cy="457200"/>
          </a:xfrm>
          <a:prstGeom prst="rect">
            <a:avLst/>
          </a:prstGeom>
          <a:noFill/>
          <a:ln w="9525">
            <a:noFill/>
            <a:miter lim="800000"/>
            <a:headEnd/>
            <a:tailEnd/>
          </a:ln>
        </p:spPr>
        <p:txBody>
          <a:bodyPr>
            <a:spAutoFit/>
          </a:bodyPr>
          <a:lstStyle/>
          <a:p>
            <a:pPr algn="ctr"/>
            <a:r>
              <a:rPr lang="en-US" sz="2400" b="0" u="none" dirty="0">
                <a:solidFill>
                  <a:srgbClr val="0066FF"/>
                </a:solidFill>
              </a:rPr>
              <a:t>3. Writing in Mesopotamia</a:t>
            </a:r>
          </a:p>
        </p:txBody>
      </p:sp>
      <p:sp>
        <p:nvSpPr>
          <p:cNvPr id="19462" name="Text Box 6"/>
          <p:cNvSpPr txBox="1">
            <a:spLocks noChangeArrowheads="1"/>
          </p:cNvSpPr>
          <p:nvPr/>
        </p:nvSpPr>
        <p:spPr bwMode="auto">
          <a:xfrm>
            <a:off x="609600" y="1295400"/>
            <a:ext cx="6111875" cy="396875"/>
          </a:xfrm>
          <a:prstGeom prst="rect">
            <a:avLst/>
          </a:prstGeom>
          <a:noFill/>
          <a:ln w="9525">
            <a:noFill/>
            <a:miter lim="800000"/>
            <a:headEnd/>
            <a:tailEnd/>
          </a:ln>
        </p:spPr>
        <p:txBody>
          <a:bodyPr>
            <a:spAutoFit/>
          </a:bodyPr>
          <a:lstStyle/>
          <a:p>
            <a:r>
              <a:rPr lang="en-US" sz="2000" b="0" u="none" dirty="0"/>
              <a:t>1.  One of the first writing systems - Cuneiform</a:t>
            </a:r>
          </a:p>
        </p:txBody>
      </p:sp>
      <p:pic>
        <p:nvPicPr>
          <p:cNvPr id="19463" name="Picture 7" descr="Cuneiform Tablet">
            <a:hlinkClick r:id="rId3"/>
          </p:cNvPr>
          <p:cNvPicPr>
            <a:picLocks noChangeAspect="1" noChangeArrowheads="1"/>
          </p:cNvPicPr>
          <p:nvPr/>
        </p:nvPicPr>
        <p:blipFill>
          <a:blip r:embed="rId4" cstate="print"/>
          <a:srcRect/>
          <a:stretch>
            <a:fillRect/>
          </a:stretch>
        </p:blipFill>
        <p:spPr bwMode="auto">
          <a:xfrm>
            <a:off x="6645275" y="1786467"/>
            <a:ext cx="2209800" cy="2639483"/>
          </a:xfrm>
          <a:prstGeom prst="rect">
            <a:avLst/>
          </a:prstGeom>
          <a:noFill/>
          <a:ln w="9525">
            <a:noFill/>
            <a:miter lim="800000"/>
            <a:headEnd/>
            <a:tailEnd/>
          </a:ln>
        </p:spPr>
      </p:pic>
      <p:pic>
        <p:nvPicPr>
          <p:cNvPr id="19464" name="Picture 8" descr="http://cdli.ucla.edu/img/cdli_start.jpg"/>
          <p:cNvPicPr>
            <a:picLocks noChangeAspect="1" noChangeArrowheads="1"/>
          </p:cNvPicPr>
          <p:nvPr/>
        </p:nvPicPr>
        <p:blipFill>
          <a:blip r:embed="rId5" cstate="print"/>
          <a:srcRect/>
          <a:stretch>
            <a:fillRect/>
          </a:stretch>
        </p:blipFill>
        <p:spPr bwMode="auto">
          <a:xfrm>
            <a:off x="885825" y="2106049"/>
            <a:ext cx="2819400" cy="2184400"/>
          </a:xfrm>
          <a:prstGeom prst="rect">
            <a:avLst/>
          </a:prstGeom>
          <a:noFill/>
          <a:ln w="9525">
            <a:noFill/>
            <a:miter lim="800000"/>
            <a:headEnd/>
            <a:tailEnd/>
          </a:ln>
        </p:spPr>
      </p:pic>
      <p:sp>
        <p:nvSpPr>
          <p:cNvPr id="19465" name="Rectangle 11"/>
          <p:cNvSpPr>
            <a:spLocks noChangeArrowheads="1"/>
          </p:cNvSpPr>
          <p:nvPr/>
        </p:nvSpPr>
        <p:spPr bwMode="auto">
          <a:xfrm>
            <a:off x="4114800" y="2971800"/>
            <a:ext cx="9144000" cy="0"/>
          </a:xfrm>
          <a:prstGeom prst="rect">
            <a:avLst/>
          </a:prstGeom>
          <a:noFill/>
          <a:ln w="9525">
            <a:noFill/>
            <a:miter lim="800000"/>
            <a:headEnd/>
            <a:tailEnd/>
          </a:ln>
        </p:spPr>
        <p:txBody>
          <a:bodyPr>
            <a:spAutoFit/>
          </a:bodyPr>
          <a:lstStyle/>
          <a:p>
            <a:endParaRPr lang="en-US" dirty="0"/>
          </a:p>
        </p:txBody>
      </p:sp>
      <p:sp>
        <p:nvSpPr>
          <p:cNvPr id="19466" name="Rectangle 13"/>
          <p:cNvSpPr>
            <a:spLocks noChangeArrowheads="1"/>
          </p:cNvSpPr>
          <p:nvPr/>
        </p:nvSpPr>
        <p:spPr bwMode="auto">
          <a:xfrm>
            <a:off x="4114800" y="2971800"/>
            <a:ext cx="9144000" cy="0"/>
          </a:xfrm>
          <a:prstGeom prst="rect">
            <a:avLst/>
          </a:prstGeom>
          <a:noFill/>
          <a:ln w="9525">
            <a:noFill/>
            <a:miter lim="800000"/>
            <a:headEnd/>
            <a:tailEnd/>
          </a:ln>
        </p:spPr>
        <p:txBody>
          <a:bodyPr>
            <a:spAutoFit/>
          </a:bodyPr>
          <a:lstStyle/>
          <a:p>
            <a:endParaRPr lang="en-US" dirty="0"/>
          </a:p>
        </p:txBody>
      </p:sp>
      <p:sp>
        <p:nvSpPr>
          <p:cNvPr id="19472" name="Text Box 16"/>
          <p:cNvSpPr txBox="1">
            <a:spLocks noChangeArrowheads="1"/>
          </p:cNvSpPr>
          <p:nvPr/>
        </p:nvSpPr>
        <p:spPr bwMode="auto">
          <a:xfrm>
            <a:off x="381000" y="4724400"/>
            <a:ext cx="8474075" cy="1590675"/>
          </a:xfrm>
          <a:prstGeom prst="rect">
            <a:avLst/>
          </a:prstGeom>
          <a:noFill/>
          <a:ln w="38100" cmpd="dbl">
            <a:solidFill>
              <a:schemeClr val="tx1"/>
            </a:solidFill>
            <a:miter lim="800000"/>
            <a:headEnd/>
            <a:tailEnd/>
          </a:ln>
        </p:spPr>
        <p:txBody>
          <a:bodyPr>
            <a:spAutoFit/>
          </a:bodyPr>
          <a:lstStyle/>
          <a:p>
            <a:r>
              <a:rPr lang="en-US" sz="2400" b="0" u="none" dirty="0">
                <a:solidFill>
                  <a:srgbClr val="FF0000"/>
                </a:solidFill>
                <a:latin typeface="Arial" charset="0"/>
              </a:rPr>
              <a:t>Cylinder seals</a:t>
            </a:r>
            <a:r>
              <a:rPr lang="en-US" sz="2400" b="0" u="none" dirty="0">
                <a:solidFill>
                  <a:srgbClr val="000066"/>
                </a:solidFill>
                <a:latin typeface="Arial" charset="0"/>
              </a:rPr>
              <a:t> and their ancient impressions on administrative documents and locking devices are </a:t>
            </a:r>
          </a:p>
          <a:p>
            <a:r>
              <a:rPr lang="en-US" sz="2400" b="0" u="none" dirty="0">
                <a:solidFill>
                  <a:srgbClr val="000066"/>
                </a:solidFill>
                <a:latin typeface="Arial" charset="0"/>
              </a:rPr>
              <a:t>our richest source for a range of meaningful subject matters.</a:t>
            </a:r>
          </a:p>
          <a:p>
            <a:r>
              <a:rPr lang="en-US" sz="2400" b="0" u="none" dirty="0">
                <a:solidFill>
                  <a:srgbClr val="000066"/>
                </a:solidFill>
                <a:latin typeface="Arial" charset="0"/>
              </a:rPr>
              <a:t>A wealth of these have been discovered at Sumerian sites.</a:t>
            </a:r>
            <a:r>
              <a:rPr lang="en-US" sz="2400" b="0" u="none" dirty="0"/>
              <a:t> </a:t>
            </a:r>
          </a:p>
        </p:txBody>
      </p:sp>
      <p:pic>
        <p:nvPicPr>
          <p:cNvPr id="19474" name="Picture 18" descr="http://www.metmuseum.org/explore/First_Cities/images/135AR4.R.jpg">
            <a:hlinkClick r:id="rId6"/>
          </p:cNvPr>
          <p:cNvPicPr>
            <a:picLocks noChangeAspect="1" noChangeArrowheads="1"/>
          </p:cNvPicPr>
          <p:nvPr/>
        </p:nvPicPr>
        <p:blipFill>
          <a:blip r:embed="rId7" cstate="print"/>
          <a:srcRect/>
          <a:stretch>
            <a:fillRect/>
          </a:stretch>
        </p:blipFill>
        <p:spPr bwMode="auto">
          <a:xfrm>
            <a:off x="4114800" y="1842807"/>
            <a:ext cx="2133600" cy="2478744"/>
          </a:xfrm>
          <a:prstGeom prst="rect">
            <a:avLst/>
          </a:prstGeom>
          <a:noFill/>
          <a:ln w="9525">
            <a:noFill/>
            <a:miter lim="800000"/>
            <a:headEnd/>
            <a:tailEnd/>
          </a:ln>
        </p:spPr>
      </p:pic>
      <p:sp>
        <p:nvSpPr>
          <p:cNvPr id="19470" name="Text Box 21"/>
          <p:cNvSpPr txBox="1">
            <a:spLocks noChangeArrowheads="1"/>
          </p:cNvSpPr>
          <p:nvPr/>
        </p:nvSpPr>
        <p:spPr bwMode="auto">
          <a:xfrm>
            <a:off x="6384925" y="6613525"/>
            <a:ext cx="2759075" cy="244475"/>
          </a:xfrm>
          <a:prstGeom prst="rect">
            <a:avLst/>
          </a:prstGeom>
          <a:noFill/>
          <a:ln w="9525">
            <a:noFill/>
            <a:miter lim="800000"/>
            <a:headEnd/>
            <a:tailEnd/>
          </a:ln>
        </p:spPr>
        <p:txBody>
          <a:bodyPr>
            <a:spAutoFit/>
          </a:bodyPr>
          <a:lstStyle/>
          <a:p>
            <a:pPr algn="r"/>
            <a:r>
              <a:rPr lang="en-US" sz="1000" b="0" u="none" dirty="0">
                <a:solidFill>
                  <a:schemeClr val="bg2"/>
                </a:solidFill>
              </a:rPr>
              <a:t>PP Design of T. Loessin; Akins H.S.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0"/>
                                  </p:iterate>
                                  <p:childTnLst>
                                    <p:set>
                                      <p:cBhvr>
                                        <p:cTn id="6" dur="1" fill="hold">
                                          <p:stCondLst>
                                            <p:cond delay="0"/>
                                          </p:stCondLst>
                                        </p:cTn>
                                        <p:tgtEl>
                                          <p:spTgt spid="19462"/>
                                        </p:tgtEl>
                                        <p:attrNameLst>
                                          <p:attrName>style.visibility</p:attrName>
                                        </p:attrNameLst>
                                      </p:cBhvr>
                                      <p:to>
                                        <p:strVal val="visible"/>
                                      </p:to>
                                    </p:set>
                                    <p:anim calcmode="lin" valueType="num">
                                      <p:cBhvr additive="base">
                                        <p:cTn id="7" dur="75" fill="hold"/>
                                        <p:tgtEl>
                                          <p:spTgt spid="19462"/>
                                        </p:tgtEl>
                                        <p:attrNameLst>
                                          <p:attrName>ppt_x</p:attrName>
                                        </p:attrNameLst>
                                      </p:cBhvr>
                                      <p:tavLst>
                                        <p:tav tm="0">
                                          <p:val>
                                            <p:strVal val="0-#ppt_w/2"/>
                                          </p:val>
                                        </p:tav>
                                        <p:tav tm="100000">
                                          <p:val>
                                            <p:strVal val="#ppt_x"/>
                                          </p:val>
                                        </p:tav>
                                      </p:tavLst>
                                    </p:anim>
                                    <p:anim calcmode="lin" valueType="num">
                                      <p:cBhvr additive="base">
                                        <p:cTn id="8" dur="75" fill="hold"/>
                                        <p:tgtEl>
                                          <p:spTgt spid="1946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9464"/>
                                        </p:tgtEl>
                                        <p:attrNameLst>
                                          <p:attrName>style.visibility</p:attrName>
                                        </p:attrNameLst>
                                      </p:cBhvr>
                                      <p:to>
                                        <p:strVal val="visible"/>
                                      </p:to>
                                    </p:set>
                                    <p:anim calcmode="lin" valueType="num">
                                      <p:cBhvr additive="base">
                                        <p:cTn id="13" dur="500" fill="hold"/>
                                        <p:tgtEl>
                                          <p:spTgt spid="19464"/>
                                        </p:tgtEl>
                                        <p:attrNameLst>
                                          <p:attrName>ppt_x</p:attrName>
                                        </p:attrNameLst>
                                      </p:cBhvr>
                                      <p:tavLst>
                                        <p:tav tm="0">
                                          <p:val>
                                            <p:strVal val="0-#ppt_w/2"/>
                                          </p:val>
                                        </p:tav>
                                        <p:tav tm="100000">
                                          <p:val>
                                            <p:strVal val="#ppt_x"/>
                                          </p:val>
                                        </p:tav>
                                      </p:tavLst>
                                    </p:anim>
                                    <p:anim calcmode="lin" valueType="num">
                                      <p:cBhvr additive="base">
                                        <p:cTn id="14" dur="500" fill="hold"/>
                                        <p:tgtEl>
                                          <p:spTgt spid="1946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9463"/>
                                        </p:tgtEl>
                                        <p:attrNameLst>
                                          <p:attrName>style.visibility</p:attrName>
                                        </p:attrNameLst>
                                      </p:cBhvr>
                                      <p:to>
                                        <p:strVal val="visible"/>
                                      </p:to>
                                    </p:set>
                                    <p:anim calcmode="lin" valueType="num">
                                      <p:cBhvr additive="base">
                                        <p:cTn id="19" dur="500" fill="hold"/>
                                        <p:tgtEl>
                                          <p:spTgt spid="19463"/>
                                        </p:tgtEl>
                                        <p:attrNameLst>
                                          <p:attrName>ppt_x</p:attrName>
                                        </p:attrNameLst>
                                      </p:cBhvr>
                                      <p:tavLst>
                                        <p:tav tm="0">
                                          <p:val>
                                            <p:strVal val="0-#ppt_w/2"/>
                                          </p:val>
                                        </p:tav>
                                        <p:tav tm="100000">
                                          <p:val>
                                            <p:strVal val="#ppt_x"/>
                                          </p:val>
                                        </p:tav>
                                      </p:tavLst>
                                    </p:anim>
                                    <p:anim calcmode="lin" valueType="num">
                                      <p:cBhvr additive="base">
                                        <p:cTn id="20" dur="500" fill="hold"/>
                                        <p:tgtEl>
                                          <p:spTgt spid="1946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9474"/>
                                        </p:tgtEl>
                                        <p:attrNameLst>
                                          <p:attrName>style.visibility</p:attrName>
                                        </p:attrNameLst>
                                      </p:cBhvr>
                                      <p:to>
                                        <p:strVal val="visible"/>
                                      </p:to>
                                    </p:set>
                                    <p:anim calcmode="lin" valueType="num">
                                      <p:cBhvr additive="base">
                                        <p:cTn id="25" dur="500" fill="hold"/>
                                        <p:tgtEl>
                                          <p:spTgt spid="19474"/>
                                        </p:tgtEl>
                                        <p:attrNameLst>
                                          <p:attrName>ppt_x</p:attrName>
                                        </p:attrNameLst>
                                      </p:cBhvr>
                                      <p:tavLst>
                                        <p:tav tm="0">
                                          <p:val>
                                            <p:strVal val="0-#ppt_w/2"/>
                                          </p:val>
                                        </p:tav>
                                        <p:tav tm="100000">
                                          <p:val>
                                            <p:strVal val="#ppt_x"/>
                                          </p:val>
                                        </p:tav>
                                      </p:tavLst>
                                    </p:anim>
                                    <p:anim calcmode="lin" valueType="num">
                                      <p:cBhvr additive="base">
                                        <p:cTn id="26" dur="500" fill="hold"/>
                                        <p:tgtEl>
                                          <p:spTgt spid="1947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iterate type="lt">
                                    <p:tmPct val="100000"/>
                                  </p:iterate>
                                  <p:childTnLst>
                                    <p:set>
                                      <p:cBhvr>
                                        <p:cTn id="30" dur="1" fill="hold">
                                          <p:stCondLst>
                                            <p:cond delay="0"/>
                                          </p:stCondLst>
                                        </p:cTn>
                                        <p:tgtEl>
                                          <p:spTgt spid="19472"/>
                                        </p:tgtEl>
                                        <p:attrNameLst>
                                          <p:attrName>style.visibility</p:attrName>
                                        </p:attrNameLst>
                                      </p:cBhvr>
                                      <p:to>
                                        <p:strVal val="visible"/>
                                      </p:to>
                                    </p:set>
                                    <p:anim calcmode="lin" valueType="num">
                                      <p:cBhvr additive="base">
                                        <p:cTn id="31" dur="75" fill="hold"/>
                                        <p:tgtEl>
                                          <p:spTgt spid="19472"/>
                                        </p:tgtEl>
                                        <p:attrNameLst>
                                          <p:attrName>ppt_x</p:attrName>
                                        </p:attrNameLst>
                                      </p:cBhvr>
                                      <p:tavLst>
                                        <p:tav tm="0">
                                          <p:val>
                                            <p:strVal val="0-#ppt_w/2"/>
                                          </p:val>
                                        </p:tav>
                                        <p:tav tm="100000">
                                          <p:val>
                                            <p:strVal val="#ppt_x"/>
                                          </p:val>
                                        </p:tav>
                                      </p:tavLst>
                                    </p:anim>
                                    <p:anim calcmode="lin" valueType="num">
                                      <p:cBhvr additive="base">
                                        <p:cTn id="32" dur="75" fill="hold"/>
                                        <p:tgtEl>
                                          <p:spTgt spid="194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autoUpdateAnimBg="0"/>
      <p:bldP spid="19472"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A6716-24C4-4C73-81ED-F2A56F32E814}"/>
              </a:ext>
            </a:extLst>
          </p:cNvPr>
          <p:cNvSpPr>
            <a:spLocks noGrp="1"/>
          </p:cNvSpPr>
          <p:nvPr>
            <p:ph type="title"/>
          </p:nvPr>
        </p:nvSpPr>
        <p:spPr/>
        <p:txBody>
          <a:bodyPr/>
          <a:lstStyle/>
          <a:p>
            <a:r>
              <a:rPr lang="en-US" sz="4000" dirty="0">
                <a:solidFill>
                  <a:srgbClr val="7030A0"/>
                </a:solidFill>
              </a:rPr>
              <a:t>GILGAMESH EPIC</a:t>
            </a:r>
          </a:p>
        </p:txBody>
      </p:sp>
      <p:sp>
        <p:nvSpPr>
          <p:cNvPr id="4" name="Text Placeholder 3">
            <a:extLst>
              <a:ext uri="{FF2B5EF4-FFF2-40B4-BE49-F238E27FC236}">
                <a16:creationId xmlns:a16="http://schemas.microsoft.com/office/drawing/2014/main" id="{34D184A2-6247-4924-AE68-4596015882F8}"/>
              </a:ext>
            </a:extLst>
          </p:cNvPr>
          <p:cNvSpPr>
            <a:spLocks noGrp="1"/>
          </p:cNvSpPr>
          <p:nvPr>
            <p:ph type="body" sz="half" idx="2"/>
          </p:nvPr>
        </p:nvSpPr>
        <p:spPr/>
        <p:txBody>
          <a:bodyPr/>
          <a:lstStyle/>
          <a:p>
            <a:r>
              <a:rPr lang="en-US" sz="1800" dirty="0"/>
              <a:t>Earliest piece of literature. Established a very important precedent in the human experience. </a:t>
            </a:r>
          </a:p>
        </p:txBody>
      </p:sp>
      <p:pic>
        <p:nvPicPr>
          <p:cNvPr id="10" name="Picture Placeholder 9">
            <a:extLst>
              <a:ext uri="{FF2B5EF4-FFF2-40B4-BE49-F238E27FC236}">
                <a16:creationId xmlns:a16="http://schemas.microsoft.com/office/drawing/2014/main" id="{DA2CDD2B-85A5-4A85-AA8C-F8DBC293E7FD}"/>
              </a:ext>
            </a:extLst>
          </p:cNvPr>
          <p:cNvPicPr>
            <a:picLocks noGrp="1" noChangeAspect="1"/>
          </p:cNvPicPr>
          <p:nvPr>
            <p:ph type="pic" idx="1"/>
          </p:nvPr>
        </p:nvPicPr>
        <p:blipFill>
          <a:blip r:embed="rId3">
            <a:extLst>
              <a:ext uri="{28A0092B-C50C-407E-A947-70E740481C1C}">
                <a14:useLocalDpi xmlns:a14="http://schemas.microsoft.com/office/drawing/2010/main" val="0"/>
              </a:ext>
            </a:extLst>
          </a:blip>
          <a:srcRect t="4315" b="4315"/>
          <a:stretch>
            <a:fillRect/>
          </a:stretch>
        </p:blip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A90C0-E4E6-4FD9-AA10-BD24B0D6503F}"/>
              </a:ext>
            </a:extLst>
          </p:cNvPr>
          <p:cNvSpPr>
            <a:spLocks noGrp="1"/>
          </p:cNvSpPr>
          <p:nvPr>
            <p:ph type="title"/>
          </p:nvPr>
        </p:nvSpPr>
        <p:spPr/>
        <p:txBody>
          <a:bodyPr/>
          <a:lstStyle/>
          <a:p>
            <a:r>
              <a:rPr lang="en-US" dirty="0">
                <a:solidFill>
                  <a:srgbClr val="00B050"/>
                </a:solidFill>
              </a:rPr>
              <a:t>Mesopotamia had people perform specialized jobs</a:t>
            </a:r>
          </a:p>
        </p:txBody>
      </p:sp>
      <p:pic>
        <p:nvPicPr>
          <p:cNvPr id="6" name="Content Placeholder 5">
            <a:extLst>
              <a:ext uri="{FF2B5EF4-FFF2-40B4-BE49-F238E27FC236}">
                <a16:creationId xmlns:a16="http://schemas.microsoft.com/office/drawing/2014/main" id="{5E4C4157-7150-4B1A-B427-ED6501671B2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62400" y="1440016"/>
            <a:ext cx="4476161" cy="3352800"/>
          </a:xfrm>
        </p:spPr>
      </p:pic>
      <p:sp>
        <p:nvSpPr>
          <p:cNvPr id="4" name="Text Placeholder 3">
            <a:extLst>
              <a:ext uri="{FF2B5EF4-FFF2-40B4-BE49-F238E27FC236}">
                <a16:creationId xmlns:a16="http://schemas.microsoft.com/office/drawing/2014/main" id="{DF82C3BD-1950-4C63-8661-3E7215657C96}"/>
              </a:ext>
            </a:extLst>
          </p:cNvPr>
          <p:cNvSpPr>
            <a:spLocks noGrp="1"/>
          </p:cNvSpPr>
          <p:nvPr>
            <p:ph type="body" sz="half" idx="2"/>
          </p:nvPr>
        </p:nvSpPr>
        <p:spPr/>
        <p:txBody>
          <a:bodyPr/>
          <a:lstStyle/>
          <a:p>
            <a:r>
              <a:rPr lang="en-US" sz="3200" dirty="0"/>
              <a:t>Unlike Hunter and Gathering Man, people had specific jobs to perform with varying degree of compensation. This is as it is today. </a:t>
            </a:r>
          </a:p>
        </p:txBody>
      </p:sp>
      <p:sp>
        <p:nvSpPr>
          <p:cNvPr id="7" name="TextBox 6">
            <a:extLst>
              <a:ext uri="{FF2B5EF4-FFF2-40B4-BE49-F238E27FC236}">
                <a16:creationId xmlns:a16="http://schemas.microsoft.com/office/drawing/2014/main" id="{01154EF1-45F0-470A-A709-380A46BA2C26}"/>
              </a:ext>
            </a:extLst>
          </p:cNvPr>
          <p:cNvSpPr txBox="1"/>
          <p:nvPr/>
        </p:nvSpPr>
        <p:spPr>
          <a:xfrm>
            <a:off x="3924299" y="287798"/>
            <a:ext cx="4552361" cy="523220"/>
          </a:xfrm>
          <a:prstGeom prst="rect">
            <a:avLst/>
          </a:prstGeom>
          <a:noFill/>
        </p:spPr>
        <p:txBody>
          <a:bodyPr wrap="square" rtlCol="0">
            <a:spAutoFit/>
          </a:bodyPr>
          <a:lstStyle/>
          <a:p>
            <a:r>
              <a:rPr lang="en-US" sz="2800" u="none" dirty="0">
                <a:solidFill>
                  <a:srgbClr val="0070C0"/>
                </a:solidFill>
              </a:rPr>
              <a:t>4. SPECIALIZED JOBS </a:t>
            </a:r>
          </a:p>
        </p:txBody>
      </p:sp>
    </p:spTree>
    <p:extLst>
      <p:ext uri="{BB962C8B-B14F-4D97-AF65-F5344CB8AC3E}">
        <p14:creationId xmlns:p14="http://schemas.microsoft.com/office/powerpoint/2010/main" val="3237445189"/>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7882</TotalTime>
  <Words>688</Words>
  <Application>Microsoft Office PowerPoint</Application>
  <PresentationFormat>On-screen Show (4:3)</PresentationFormat>
  <Paragraphs>91</Paragraphs>
  <Slides>13</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Monotype Corsiva</vt:lpstr>
      <vt:lpstr>Times New Roman</vt:lpstr>
      <vt:lpstr>Default Design</vt:lpstr>
      <vt:lpstr>PowerPoint Presentation</vt:lpstr>
      <vt:lpstr>7 Criterion of Civilization </vt:lpstr>
      <vt:lpstr>PowerPoint Presentation</vt:lpstr>
      <vt:lpstr>PowerPoint Presentation</vt:lpstr>
      <vt:lpstr>PowerPoint Presentation</vt:lpstr>
      <vt:lpstr>3. Codified Law: Code of Hammurabi </vt:lpstr>
      <vt:lpstr>PowerPoint Presentation</vt:lpstr>
      <vt:lpstr>GILGAMESH EPIC</vt:lpstr>
      <vt:lpstr>Mesopotamia had people perform specialized jobs</vt:lpstr>
      <vt:lpstr>PowerPoint Presentation</vt:lpstr>
      <vt:lpstr>PowerPoint Presentation</vt:lpstr>
      <vt:lpstr>PowerPoint Presentation</vt:lpstr>
      <vt:lpstr>7 Criterion of Civilization </vt:lpstr>
    </vt:vector>
  </TitlesOfParts>
  <Company>Algodonia Industries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twloessin</dc:creator>
  <cp:lastModifiedBy>Anthony Salciccioli</cp:lastModifiedBy>
  <cp:revision>161</cp:revision>
  <cp:lastPrinted>2017-09-20T21:48:18Z</cp:lastPrinted>
  <dcterms:created xsi:type="dcterms:W3CDTF">2004-08-06T03:07:48Z</dcterms:created>
  <dcterms:modified xsi:type="dcterms:W3CDTF">2017-09-20T22:13:02Z</dcterms:modified>
</cp:coreProperties>
</file>