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3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4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4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3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6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9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6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6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9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81BB1-EE9F-473D-972F-6F3FE66E8064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C3F83-7234-4D1A-A072-9B370D07E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u="sng" dirty="0"/>
              <a:t>Class Notes: The Mole</a:t>
            </a:r>
          </a:p>
          <a:p>
            <a:r>
              <a:rPr lang="en-US" dirty="0"/>
              <a:t>Chemistry is: analyzing and measuring samples of matter</a:t>
            </a:r>
          </a:p>
          <a:p>
            <a:r>
              <a:rPr lang="en-US" dirty="0"/>
              <a:t>Three ways to measure:</a:t>
            </a:r>
          </a:p>
          <a:p>
            <a:pPr lvl="1"/>
            <a:r>
              <a:rPr lang="en-US" dirty="0"/>
              <a:t>a. Count</a:t>
            </a:r>
          </a:p>
          <a:p>
            <a:pPr lvl="1"/>
            <a:r>
              <a:rPr lang="en-US" dirty="0"/>
              <a:t>b. Mass	=mole = an amount of substance</a:t>
            </a:r>
          </a:p>
          <a:p>
            <a:pPr lvl="1"/>
            <a:r>
              <a:rPr lang="en-US" dirty="0"/>
              <a:t>c. Volume</a:t>
            </a:r>
          </a:p>
          <a:p>
            <a:r>
              <a:rPr lang="en-US" dirty="0"/>
              <a:t>The Mole = the amount of a substance with </a:t>
            </a:r>
          </a:p>
          <a:p>
            <a:pPr marL="0" indent="0">
              <a:buNone/>
            </a:pPr>
            <a:r>
              <a:rPr lang="en-US" dirty="0"/>
              <a:t>	6.02 x 10</a:t>
            </a:r>
            <a:r>
              <a:rPr lang="en-US" baseline="30000" dirty="0"/>
              <a:t>23</a:t>
            </a:r>
            <a:r>
              <a:rPr lang="en-US" dirty="0"/>
              <a:t> representative particles</a:t>
            </a:r>
          </a:p>
          <a:p>
            <a:r>
              <a:rPr lang="en-US" dirty="0"/>
              <a:t>Representative Particles = the nature of a substance’s commonly occurring unit: for elements –atoms for compounds –formula units/molecules/ions</a:t>
            </a:r>
          </a:p>
        </p:txBody>
      </p:sp>
    </p:spTree>
    <p:extLst>
      <p:ext uri="{BB962C8B-B14F-4D97-AF65-F5344CB8AC3E}">
        <p14:creationId xmlns:p14="http://schemas.microsoft.com/office/powerpoint/2010/main" val="320238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165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Atomic Mass: the mass of an atom in </a:t>
            </a:r>
            <a:r>
              <a:rPr lang="en-US" dirty="0" err="1"/>
              <a:t>amu</a:t>
            </a:r>
            <a:endParaRPr lang="en-US" dirty="0"/>
          </a:p>
          <a:p>
            <a:pPr lvl="1"/>
            <a:r>
              <a:rPr lang="en-US" dirty="0"/>
              <a:t>found on the periodic table</a:t>
            </a:r>
          </a:p>
          <a:p>
            <a:pPr lvl="1"/>
            <a:r>
              <a:rPr lang="en-US" dirty="0"/>
              <a:t>round off to two decimal places</a:t>
            </a:r>
          </a:p>
          <a:p>
            <a:r>
              <a:rPr lang="en-US" dirty="0"/>
              <a:t>Ex. C = 			H = 			O = </a:t>
            </a:r>
          </a:p>
          <a:p>
            <a:endParaRPr lang="en-US" dirty="0"/>
          </a:p>
          <a:p>
            <a:r>
              <a:rPr lang="en-US" dirty="0"/>
              <a:t>But, </a:t>
            </a:r>
            <a:r>
              <a:rPr lang="en-US" dirty="0" err="1"/>
              <a:t>amu</a:t>
            </a:r>
            <a:r>
              <a:rPr lang="en-US" dirty="0"/>
              <a:t> are difficult to measure so … </a:t>
            </a:r>
          </a:p>
          <a:p>
            <a:pPr lvl="1"/>
            <a:r>
              <a:rPr lang="en-US" dirty="0"/>
              <a:t>Gram Atomic Mass = the number of grams that is equal to the atomic mass (1 g for each </a:t>
            </a:r>
            <a:r>
              <a:rPr lang="en-US" dirty="0" err="1"/>
              <a:t>amu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** = the mass of 1 mole of atoms (6.02 x 10</a:t>
            </a:r>
            <a:r>
              <a:rPr lang="en-US" baseline="30000" dirty="0"/>
              <a:t>23</a:t>
            </a:r>
            <a:r>
              <a:rPr lang="en-US" dirty="0"/>
              <a:t>)</a:t>
            </a:r>
          </a:p>
          <a:p>
            <a:r>
              <a:rPr lang="en-US" dirty="0"/>
              <a:t>Ex. How much does one mole of  ?  weigh?</a:t>
            </a:r>
          </a:p>
          <a:p>
            <a:r>
              <a:rPr lang="en-US" dirty="0"/>
              <a:t>C = 		Mg = 		Hg = 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-228600" y="21996"/>
            <a:ext cx="937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4000" b="1" u="sng" dirty="0">
                <a:solidFill>
                  <a:prstClr val="black"/>
                </a:solidFill>
              </a:rPr>
              <a:t>Class Notes: Molar Mass and Mole                  Mass Conversions</a:t>
            </a:r>
            <a:endParaRPr lang="en-US" sz="3200" b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8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dirty="0"/>
              <a:t>*To calculate:</a:t>
            </a:r>
          </a:p>
          <a:p>
            <a:r>
              <a:rPr lang="en-US" dirty="0"/>
              <a:t>Gram formula mass (</a:t>
            </a:r>
            <a:r>
              <a:rPr lang="en-US" dirty="0" err="1"/>
              <a:t>gfm</a:t>
            </a:r>
            <a:r>
              <a:rPr lang="en-US" dirty="0"/>
              <a:t>) = add the gram atomic masses of each of the atoms in the formula of the compound; = the mass (g) of one mole of the compound</a:t>
            </a:r>
          </a:p>
          <a:p>
            <a:r>
              <a:rPr lang="en-US" dirty="0"/>
              <a:t>**gram formula mass = gram molecular mass = molar mass</a:t>
            </a:r>
          </a:p>
          <a:p>
            <a:r>
              <a:rPr lang="en-US" dirty="0"/>
              <a:t>Memorize: diatomic molecules: N</a:t>
            </a:r>
            <a:r>
              <a:rPr lang="en-US" baseline="-25000" dirty="0"/>
              <a:t>2</a:t>
            </a:r>
            <a:r>
              <a:rPr lang="en-US" dirty="0"/>
              <a:t>, O</a:t>
            </a:r>
            <a:r>
              <a:rPr lang="en-US" baseline="-25000" dirty="0"/>
              <a:t>2</a:t>
            </a:r>
            <a:r>
              <a:rPr lang="en-US" dirty="0"/>
              <a:t>, F</a:t>
            </a:r>
            <a:r>
              <a:rPr lang="en-US" baseline="-25000" dirty="0"/>
              <a:t>2</a:t>
            </a:r>
            <a:r>
              <a:rPr lang="en-US" dirty="0"/>
              <a:t>, Cl</a:t>
            </a:r>
            <a:r>
              <a:rPr lang="en-US" baseline="-25000" dirty="0"/>
              <a:t>2</a:t>
            </a:r>
            <a:r>
              <a:rPr lang="en-US" dirty="0"/>
              <a:t>, Br</a:t>
            </a:r>
            <a:r>
              <a:rPr lang="en-US" baseline="-25000" dirty="0"/>
              <a:t>2</a:t>
            </a:r>
            <a:r>
              <a:rPr lang="en-US" dirty="0"/>
              <a:t>, I</a:t>
            </a:r>
            <a:r>
              <a:rPr lang="en-US" baseline="-25000" dirty="0"/>
              <a:t>2</a:t>
            </a:r>
            <a:r>
              <a:rPr lang="en-US" dirty="0"/>
              <a:t>, H</a:t>
            </a:r>
            <a:r>
              <a:rPr lang="en-US" baseline="-25000" dirty="0"/>
              <a:t>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3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prstClr val="black"/>
                </a:solidFill>
              </a:rPr>
              <a:t>Class Notes: Molar Volume</a:t>
            </a:r>
            <a:endParaRPr lang="en-US" b="1" u="sng" dirty="0"/>
          </a:p>
          <a:p>
            <a:r>
              <a:rPr lang="en-US" dirty="0"/>
              <a:t>The volume of a mole of liquids and solids may vary but the volume of any gas is 22.4 L at STP</a:t>
            </a:r>
          </a:p>
          <a:p>
            <a:endParaRPr lang="en-US" dirty="0"/>
          </a:p>
          <a:p>
            <a:r>
              <a:rPr lang="en-US" dirty="0"/>
              <a:t>STP = standard temperature and pressure</a:t>
            </a:r>
          </a:p>
          <a:p>
            <a:r>
              <a:rPr lang="en-US" dirty="0"/>
              <a:t>	= 0°C, 1 atmosphere (760 mmHg)</a:t>
            </a:r>
          </a:p>
          <a:p>
            <a:endParaRPr lang="en-US" dirty="0"/>
          </a:p>
          <a:p>
            <a:r>
              <a:rPr lang="en-US" dirty="0"/>
              <a:t>22.4 L = 1 mole of gas at STP = the </a:t>
            </a:r>
            <a:r>
              <a:rPr lang="en-US" dirty="0" err="1"/>
              <a:t>gfm</a:t>
            </a:r>
            <a:r>
              <a:rPr lang="en-US" dirty="0"/>
              <a:t> (grams)</a:t>
            </a:r>
          </a:p>
          <a:p>
            <a:pPr marL="3657600" lvl="8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638800" y="54864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6.02 x 10</a:t>
            </a:r>
            <a:r>
              <a:rPr lang="en-US" sz="2800" baseline="30000" dirty="0"/>
              <a:t>23</a:t>
            </a:r>
            <a:r>
              <a:rPr lang="en-US" sz="2800" dirty="0"/>
              <a:t> particles</a:t>
            </a:r>
          </a:p>
        </p:txBody>
      </p:sp>
    </p:spTree>
    <p:extLst>
      <p:ext uri="{BB962C8B-B14F-4D97-AF65-F5344CB8AC3E}">
        <p14:creationId xmlns:p14="http://schemas.microsoft.com/office/powerpoint/2010/main" val="283196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1832</TotalTime>
  <Words>166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Notes: The Mole</dc:title>
  <dc:creator>Teacher</dc:creator>
  <cp:lastModifiedBy>Joseph Waeschle</cp:lastModifiedBy>
  <cp:revision>20</cp:revision>
  <dcterms:created xsi:type="dcterms:W3CDTF">2013-01-11T16:34:36Z</dcterms:created>
  <dcterms:modified xsi:type="dcterms:W3CDTF">2019-04-14T18:38:54Z</dcterms:modified>
</cp:coreProperties>
</file>