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tags/tag20.xml" ContentType="application/vnd.openxmlformats-officedocument.presentationml.tags+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4.xml" ContentType="application/vnd.openxmlformats-officedocument.presentationml.tags+xml"/>
  <Override PartName="/ppt/notesSlides/notesSlide35.xml" ContentType="application/vnd.openxmlformats-officedocument.presentationml.notesSlide+xml"/>
  <Override PartName="/ppt/tags/tag25.xml" ContentType="application/vnd.openxmlformats-officedocument.presentationml.tags+xml"/>
  <Override PartName="/ppt/notesSlides/notesSlide36.xml" ContentType="application/vnd.openxmlformats-officedocument.presentationml.notesSlide+xml"/>
  <Override PartName="/ppt/tags/tag26.xml" ContentType="application/vnd.openxmlformats-officedocument.presentationml.tags+xml"/>
  <Override PartName="/ppt/notesSlides/notesSlide37.xml" ContentType="application/vnd.openxmlformats-officedocument.presentationml.notesSlide+xml"/>
  <Override PartName="/ppt/tags/tag27.xml" ContentType="application/vnd.openxmlformats-officedocument.presentationml.tags+xml"/>
  <Override PartName="/ppt/notesSlides/notesSlide38.xml" ContentType="application/vnd.openxmlformats-officedocument.presentationml.notesSlide+xml"/>
  <Override PartName="/ppt/tags/tag28.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9.xml" ContentType="application/vnd.openxmlformats-officedocument.presentationml.tags+xml"/>
  <Override PartName="/ppt/notesSlides/notesSlide42.xml" ContentType="application/vnd.openxmlformats-officedocument.presentationml.notesSlide+xml"/>
  <Override PartName="/ppt/tags/tag30.xml" ContentType="application/vnd.openxmlformats-officedocument.presentationml.tags+xml"/>
  <Override PartName="/ppt/notesSlides/notesSlide43.xml" ContentType="application/vnd.openxmlformats-officedocument.presentationml.notesSlide+xml"/>
  <Override PartName="/ppt/tags/tag31.xml" ContentType="application/vnd.openxmlformats-officedocument.presentationml.tags+xml"/>
  <Override PartName="/ppt/notesSlides/notesSlide44.xml" ContentType="application/vnd.openxmlformats-officedocument.presentationml.notesSlide+xml"/>
  <Override PartName="/ppt/tags/tag32.xml" ContentType="application/vnd.openxmlformats-officedocument.presentationml.tags+xml"/>
  <Override PartName="/ppt/notesSlides/notesSlide45.xml" ContentType="application/vnd.openxmlformats-officedocument.presentationml.notesSlide+xml"/>
  <Override PartName="/ppt/tags/tag33.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34.xml" ContentType="application/vnd.openxmlformats-officedocument.presentationml.tags+xml"/>
  <Override PartName="/ppt/notesSlides/notesSlide48.xml" ContentType="application/vnd.openxmlformats-officedocument.presentationml.notesSlide+xml"/>
  <Override PartName="/ppt/tags/tag35.xml" ContentType="application/vnd.openxmlformats-officedocument.presentationml.tags+xml"/>
  <Override PartName="/ppt/notesSlides/notesSlide49.xml" ContentType="application/vnd.openxmlformats-officedocument.presentationml.notesSlide+xml"/>
  <Override PartName="/ppt/tags/tag36.xml" ContentType="application/vnd.openxmlformats-officedocument.presentationml.tags+xml"/>
  <Override PartName="/ppt/notesSlides/notesSlide50.xml" ContentType="application/vnd.openxmlformats-officedocument.presentationml.notesSlide+xml"/>
  <Override PartName="/ppt/tags/tag37.xml" ContentType="application/vnd.openxmlformats-officedocument.presentationml.tags+xml"/>
  <Override PartName="/ppt/notesSlides/notesSlide51.xml" ContentType="application/vnd.openxmlformats-officedocument.presentationml.notesSlide+xml"/>
  <Override PartName="/ppt/tags/tag38.xml" ContentType="application/vnd.openxmlformats-officedocument.presentationml.tags+xml"/>
  <Override PartName="/ppt/notesSlides/notesSlide52.xml" ContentType="application/vnd.openxmlformats-officedocument.presentationml.notesSlide+xml"/>
  <Override PartName="/ppt/tags/tag39.xml" ContentType="application/vnd.openxmlformats-officedocument.presentationml.tags+xml"/>
  <Override PartName="/ppt/notesSlides/notesSlide53.xml" ContentType="application/vnd.openxmlformats-officedocument.presentationml.notesSlide+xml"/>
  <Override PartName="/ppt/tags/tag40.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41.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42.xml" ContentType="application/vnd.openxmlformats-officedocument.presentationml.tags+xml"/>
  <Override PartName="/ppt/notesSlides/notesSlide58.xml" ContentType="application/vnd.openxmlformats-officedocument.presentationml.notesSlide+xml"/>
  <Override PartName="/ppt/tags/tag43.xml" ContentType="application/vnd.openxmlformats-officedocument.presentationml.tags+xml"/>
  <Override PartName="/ppt/notesSlides/notesSlide59.xml" ContentType="application/vnd.openxmlformats-officedocument.presentationml.notesSlide+xml"/>
  <Override PartName="/ppt/tags/tag44.xml" ContentType="application/vnd.openxmlformats-officedocument.presentationml.tags+xml"/>
  <Override PartName="/ppt/notesSlides/notesSlide60.xml" ContentType="application/vnd.openxmlformats-officedocument.presentationml.notesSlide+xml"/>
  <Override PartName="/ppt/tags/tag45.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Lst>
  <p:notesMasterIdLst>
    <p:notesMasterId r:id="rId75"/>
  </p:notesMasterIdLst>
  <p:handoutMasterIdLst>
    <p:handoutMasterId r:id="rId76"/>
  </p:handoutMasterIdLst>
  <p:sldIdLst>
    <p:sldId id="499" r:id="rId2"/>
    <p:sldId id="767" r:id="rId3"/>
    <p:sldId id="659" r:id="rId4"/>
    <p:sldId id="769" r:id="rId5"/>
    <p:sldId id="484" r:id="rId6"/>
    <p:sldId id="485" r:id="rId7"/>
    <p:sldId id="486" r:id="rId8"/>
    <p:sldId id="624" r:id="rId9"/>
    <p:sldId id="490" r:id="rId10"/>
    <p:sldId id="729" r:id="rId11"/>
    <p:sldId id="730" r:id="rId12"/>
    <p:sldId id="661" r:id="rId13"/>
    <p:sldId id="626" r:id="rId14"/>
    <p:sldId id="731" r:id="rId15"/>
    <p:sldId id="628" r:id="rId16"/>
    <p:sldId id="732" r:id="rId17"/>
    <p:sldId id="733" r:id="rId18"/>
    <p:sldId id="734" r:id="rId19"/>
    <p:sldId id="504" r:id="rId20"/>
    <p:sldId id="505" r:id="rId21"/>
    <p:sldId id="506" r:id="rId22"/>
    <p:sldId id="631" r:id="rId23"/>
    <p:sldId id="632" r:id="rId24"/>
    <p:sldId id="735" r:id="rId25"/>
    <p:sldId id="736" r:id="rId26"/>
    <p:sldId id="737" r:id="rId27"/>
    <p:sldId id="672" r:id="rId28"/>
    <p:sldId id="634" r:id="rId29"/>
    <p:sldId id="738" r:id="rId30"/>
    <p:sldId id="636" r:id="rId31"/>
    <p:sldId id="739" r:id="rId32"/>
    <p:sldId id="740" r:id="rId33"/>
    <p:sldId id="528" r:id="rId34"/>
    <p:sldId id="529" r:id="rId35"/>
    <p:sldId id="530" r:id="rId36"/>
    <p:sldId id="744" r:id="rId37"/>
    <p:sldId id="766" r:id="rId38"/>
    <p:sldId id="745" r:id="rId39"/>
    <p:sldId id="596" r:id="rId40"/>
    <p:sldId id="746" r:id="rId41"/>
    <p:sldId id="683" r:id="rId42"/>
    <p:sldId id="768" r:id="rId43"/>
    <p:sldId id="747" r:id="rId44"/>
    <p:sldId id="718" r:id="rId45"/>
    <p:sldId id="646" r:id="rId46"/>
    <p:sldId id="748" r:id="rId47"/>
    <p:sldId id="749" r:id="rId48"/>
    <p:sldId id="750" r:id="rId49"/>
    <p:sldId id="630" r:id="rId50"/>
    <p:sldId id="647" r:id="rId51"/>
    <p:sldId id="648" r:id="rId52"/>
    <p:sldId id="689" r:id="rId53"/>
    <p:sldId id="534" r:id="rId54"/>
    <p:sldId id="751" r:id="rId55"/>
    <p:sldId id="651" r:id="rId56"/>
    <p:sldId id="752" r:id="rId57"/>
    <p:sldId id="753" r:id="rId58"/>
    <p:sldId id="754" r:id="rId59"/>
    <p:sldId id="652" r:id="rId60"/>
    <p:sldId id="728" r:id="rId61"/>
    <p:sldId id="755" r:id="rId62"/>
    <p:sldId id="756" r:id="rId63"/>
    <p:sldId id="757" r:id="rId64"/>
    <p:sldId id="758" r:id="rId65"/>
    <p:sldId id="759" r:id="rId66"/>
    <p:sldId id="760" r:id="rId67"/>
    <p:sldId id="761" r:id="rId68"/>
    <p:sldId id="762" r:id="rId69"/>
    <p:sldId id="763" r:id="rId70"/>
    <p:sldId id="764" r:id="rId71"/>
    <p:sldId id="620" r:id="rId72"/>
    <p:sldId id="765" r:id="rId73"/>
    <p:sldId id="622" r:id="rId74"/>
  </p:sldIdLst>
  <p:sldSz cx="9144000" cy="6858000" type="screen4x3"/>
  <p:notesSz cx="7086600" cy="9296400"/>
  <p:custDataLst>
    <p:tags r:id="rId77"/>
  </p:custDataLst>
  <p:defaultTextStyle>
    <a:defPPr>
      <a:defRPr lang="en-US"/>
    </a:defPPr>
    <a:lvl1pPr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1pPr>
    <a:lvl2pPr marL="4572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2pPr>
    <a:lvl3pPr marL="9144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3pPr>
    <a:lvl4pPr marL="13716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4pPr>
    <a:lvl5pPr marL="18288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64">
          <p15:clr>
            <a:srgbClr val="A4A3A4"/>
          </p15:clr>
        </p15:guide>
        <p15:guide id="3" orient="horz" pos="3744">
          <p15:clr>
            <a:srgbClr val="A4A3A4"/>
          </p15:clr>
        </p15:guide>
        <p15:guide id="4" pos="2880">
          <p15:clr>
            <a:srgbClr val="A4A3A4"/>
          </p15:clr>
        </p15:guide>
        <p15:guide id="5" pos="624">
          <p15:clr>
            <a:srgbClr val="A4A3A4"/>
          </p15:clr>
        </p15:guide>
        <p15:guide id="6" pos="2976">
          <p15:clr>
            <a:srgbClr val="A4A3A4"/>
          </p15:clr>
        </p15:guide>
      </p15:sldGuideLst>
    </p:ext>
    <p:ext uri="{2D200454-40CA-4A62-9FC3-DE9A4176ACB9}">
      <p15:notesGuideLst xmlns:p15="http://schemas.microsoft.com/office/powerpoint/2012/main">
        <p15:guide id="1" orient="horz" pos="2928">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9AA3"/>
    <a:srgbClr val="EE6471"/>
    <a:srgbClr val="A9D8C3"/>
    <a:srgbClr val="BF0000"/>
    <a:srgbClr val="E0E9ED"/>
    <a:srgbClr val="F9F5B4"/>
    <a:srgbClr val="F4F4F4"/>
    <a:srgbClr val="073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26" autoAdjust="0"/>
    <p:restoredTop sz="91679" autoAdjust="0"/>
  </p:normalViewPr>
  <p:slideViewPr>
    <p:cSldViewPr>
      <p:cViewPr varScale="1">
        <p:scale>
          <a:sx n="68" d="100"/>
          <a:sy n="68" d="100"/>
        </p:scale>
        <p:origin x="216" y="72"/>
      </p:cViewPr>
      <p:guideLst>
        <p:guide orient="horz" pos="2160"/>
        <p:guide orient="horz" pos="864"/>
        <p:guide orient="horz" pos="3744"/>
        <p:guide pos="2880"/>
        <p:guide pos="624"/>
        <p:guide pos="2976"/>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49" d="100"/>
          <a:sy n="49" d="100"/>
        </p:scale>
        <p:origin x="-1086" y="-102"/>
      </p:cViewPr>
      <p:guideLst>
        <p:guide orient="horz" pos="2928"/>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2" name="Rectangle 2"/>
          <p:cNvSpPr>
            <a:spLocks noGrp="1" noChangeArrowheads="1"/>
          </p:cNvSpPr>
          <p:nvPr>
            <p:ph type="hdr" sz="quarter"/>
          </p:nvPr>
        </p:nvSpPr>
        <p:spPr bwMode="auto">
          <a:xfrm>
            <a:off x="0"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200">
                <a:latin typeface="Times" panose="02020603050405020304" pitchFamily="18" charset="0"/>
              </a:defRPr>
            </a:lvl1pPr>
          </a:lstStyle>
          <a:p>
            <a:endParaRPr lang="en-US" altLang="en-US"/>
          </a:p>
        </p:txBody>
      </p:sp>
      <p:sp>
        <p:nvSpPr>
          <p:cNvPr id="409603" name="Rectangle 3"/>
          <p:cNvSpPr>
            <a:spLocks noGrp="1" noChangeArrowheads="1"/>
          </p:cNvSpPr>
          <p:nvPr>
            <p:ph type="dt" sz="quarter" idx="1"/>
          </p:nvPr>
        </p:nvSpPr>
        <p:spPr bwMode="auto">
          <a:xfrm>
            <a:off x="4014788"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200">
                <a:latin typeface="Times" panose="02020603050405020304" pitchFamily="18" charset="0"/>
              </a:defRPr>
            </a:lvl1pPr>
          </a:lstStyle>
          <a:p>
            <a:endParaRPr lang="en-US" altLang="en-US"/>
          </a:p>
        </p:txBody>
      </p:sp>
      <p:sp>
        <p:nvSpPr>
          <p:cNvPr id="409604" name="Rectangle 4"/>
          <p:cNvSpPr>
            <a:spLocks noGrp="1" noChangeArrowheads="1"/>
          </p:cNvSpPr>
          <p:nvPr>
            <p:ph type="ftr" sz="quarter" idx="2"/>
          </p:nvPr>
        </p:nvSpPr>
        <p:spPr bwMode="auto">
          <a:xfrm>
            <a:off x="0"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lnSpc>
                <a:spcPct val="100000"/>
              </a:lnSpc>
              <a:spcBef>
                <a:spcPct val="0"/>
              </a:spcBef>
              <a:defRPr sz="1200">
                <a:latin typeface="Times" panose="02020603050405020304" pitchFamily="18" charset="0"/>
              </a:defRPr>
            </a:lvl1pPr>
          </a:lstStyle>
          <a:p>
            <a:endParaRPr lang="en-US" altLang="en-US"/>
          </a:p>
        </p:txBody>
      </p:sp>
      <p:sp>
        <p:nvSpPr>
          <p:cNvPr id="409605" name="Rectangle 5"/>
          <p:cNvSpPr>
            <a:spLocks noGrp="1" noChangeArrowheads="1"/>
          </p:cNvSpPr>
          <p:nvPr>
            <p:ph type="sldNum" sz="quarter" idx="3"/>
          </p:nvPr>
        </p:nvSpPr>
        <p:spPr bwMode="auto">
          <a:xfrm>
            <a:off x="4014788"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defRPr sz="1200">
                <a:latin typeface="Times" panose="02020603050405020304" pitchFamily="18" charset="0"/>
              </a:defRPr>
            </a:lvl1pPr>
          </a:lstStyle>
          <a:p>
            <a:fld id="{8385E886-0352-45A4-8AB4-20BA521F9B88}" type="slidenum">
              <a:rPr lang="en-US" altLang="en-US"/>
              <a:pPr/>
              <a:t>‹#›</a:t>
            </a:fld>
            <a:endParaRPr lang="en-US" altLang="en-US"/>
          </a:p>
        </p:txBody>
      </p:sp>
    </p:spTree>
    <p:extLst>
      <p:ext uri="{BB962C8B-B14F-4D97-AF65-F5344CB8AC3E}">
        <p14:creationId xmlns:p14="http://schemas.microsoft.com/office/powerpoint/2010/main" val="2397584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lvl1pPr defTabSz="936625" eaLnBrk="0" hangingPunct="0">
              <a:lnSpc>
                <a:spcPct val="100000"/>
              </a:lnSpc>
              <a:spcBef>
                <a:spcPct val="0"/>
              </a:spcBef>
              <a:defRPr sz="1200">
                <a:latin typeface="Times" panose="02020603050405020304" pitchFamily="18" charset="0"/>
              </a:defRPr>
            </a:lvl1pPr>
          </a:lstStyle>
          <a:p>
            <a:endParaRPr lang="en-US" altLang="en-US"/>
          </a:p>
        </p:txBody>
      </p:sp>
      <p:sp>
        <p:nvSpPr>
          <p:cNvPr id="30723" name="Rectangle 3"/>
          <p:cNvSpPr>
            <a:spLocks noGrp="1" noChangeArrowheads="1"/>
          </p:cNvSpPr>
          <p:nvPr>
            <p:ph type="dt" idx="1"/>
          </p:nvPr>
        </p:nvSpPr>
        <p:spPr bwMode="auto">
          <a:xfrm>
            <a:off x="4014788"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lvl1pPr algn="r" defTabSz="936625" eaLnBrk="0" hangingPunct="0">
              <a:lnSpc>
                <a:spcPct val="100000"/>
              </a:lnSpc>
              <a:spcBef>
                <a:spcPct val="0"/>
              </a:spcBef>
              <a:defRPr sz="1200">
                <a:latin typeface="Times" panose="02020603050405020304" pitchFamily="18" charset="0"/>
              </a:defRPr>
            </a:lvl1pPr>
          </a:lstStyle>
          <a:p>
            <a:endParaRPr lang="en-US" altLang="en-US"/>
          </a:p>
        </p:txBody>
      </p:sp>
      <p:sp>
        <p:nvSpPr>
          <p:cNvPr id="30724" name="Rectangle 4"/>
          <p:cNvSpPr>
            <a:spLocks noRot="1" noChangeArrowheads="1" noTextEdit="1"/>
          </p:cNvSpPr>
          <p:nvPr>
            <p:ph type="sldImg" idx="2"/>
          </p:nvPr>
        </p:nvSpPr>
        <p:spPr bwMode="auto">
          <a:xfrm>
            <a:off x="12192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708025" y="4416425"/>
            <a:ext cx="56705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6" name="Rectangle 6"/>
          <p:cNvSpPr>
            <a:spLocks noGrp="1" noChangeArrowheads="1"/>
          </p:cNvSpPr>
          <p:nvPr>
            <p:ph type="ftr" sz="quarter" idx="4"/>
          </p:nvPr>
        </p:nvSpPr>
        <p:spPr bwMode="auto">
          <a:xfrm>
            <a:off x="0"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b" anchorCtr="0" compatLnSpc="1">
            <a:prstTxWarp prst="textNoShape">
              <a:avLst/>
            </a:prstTxWarp>
          </a:bodyPr>
          <a:lstStyle>
            <a:lvl1pPr defTabSz="936625" eaLnBrk="0" hangingPunct="0">
              <a:lnSpc>
                <a:spcPct val="100000"/>
              </a:lnSpc>
              <a:spcBef>
                <a:spcPct val="0"/>
              </a:spcBef>
              <a:defRPr sz="1200">
                <a:latin typeface="Times" panose="02020603050405020304" pitchFamily="18" charset="0"/>
              </a:defRPr>
            </a:lvl1pPr>
          </a:lstStyle>
          <a:p>
            <a:endParaRPr lang="en-US" altLang="en-US"/>
          </a:p>
        </p:txBody>
      </p:sp>
      <p:sp>
        <p:nvSpPr>
          <p:cNvPr id="30727" name="Rectangle 7"/>
          <p:cNvSpPr>
            <a:spLocks noGrp="1" noChangeArrowheads="1"/>
          </p:cNvSpPr>
          <p:nvPr>
            <p:ph type="sldNum" sz="quarter" idx="5"/>
          </p:nvPr>
        </p:nvSpPr>
        <p:spPr bwMode="auto">
          <a:xfrm>
            <a:off x="4014788"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b" anchorCtr="0" compatLnSpc="1">
            <a:prstTxWarp prst="textNoShape">
              <a:avLst/>
            </a:prstTxWarp>
          </a:bodyPr>
          <a:lstStyle>
            <a:lvl1pPr algn="r" defTabSz="936625" eaLnBrk="0" hangingPunct="0">
              <a:lnSpc>
                <a:spcPct val="100000"/>
              </a:lnSpc>
              <a:spcBef>
                <a:spcPct val="0"/>
              </a:spcBef>
              <a:defRPr sz="1200">
                <a:latin typeface="Times" panose="02020603050405020304" pitchFamily="18" charset="0"/>
              </a:defRPr>
            </a:lvl1pPr>
          </a:lstStyle>
          <a:p>
            <a:fld id="{10D5482C-C1B4-4089-BB55-B1AAB4EF8D1B}" type="slidenum">
              <a:rPr lang="en-US" altLang="en-US"/>
              <a:pPr/>
              <a:t>‹#›</a:t>
            </a:fld>
            <a:endParaRPr lang="en-US" altLang="en-US"/>
          </a:p>
        </p:txBody>
      </p:sp>
    </p:spTree>
    <p:extLst>
      <p:ext uri="{BB962C8B-B14F-4D97-AF65-F5344CB8AC3E}">
        <p14:creationId xmlns:p14="http://schemas.microsoft.com/office/powerpoint/2010/main" val="40541225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7F080E-7DC0-414D-9E0F-88CC8A50AC91}" type="slidenum">
              <a:rPr lang="en-US" altLang="en-US"/>
              <a:pPr/>
              <a:t>1</a:t>
            </a:fld>
            <a:endParaRPr lang="en-US" altLang="en-US"/>
          </a:p>
        </p:txBody>
      </p:sp>
      <p:sp>
        <p:nvSpPr>
          <p:cNvPr id="626690" name="Rectangle 2"/>
          <p:cNvSpPr>
            <a:spLocks noRo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17536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65C11-D0F1-4DBB-B325-0C302AE45CDD}" type="slidenum">
              <a:rPr lang="en-US" altLang="en-US"/>
              <a:pPr/>
              <a:t>11</a:t>
            </a:fld>
            <a:endParaRPr lang="en-US" altLang="en-US"/>
          </a:p>
        </p:txBody>
      </p:sp>
      <p:sp>
        <p:nvSpPr>
          <p:cNvPr id="1099778" name="Rectangle 2"/>
          <p:cNvSpPr>
            <a:spLocks noRot="1" noChangeArrowheads="1" noTextEdit="1"/>
          </p:cNvSpPr>
          <p:nvPr>
            <p:ph type="sldImg"/>
          </p:nvPr>
        </p:nvSpPr>
        <p:spPr>
          <a:ln/>
        </p:spPr>
      </p:sp>
      <p:sp>
        <p:nvSpPr>
          <p:cNvPr id="1099779"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3707811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83558C-AE04-438D-A2E9-4E09B0228026}" type="slidenum">
              <a:rPr lang="en-US" altLang="en-US"/>
              <a:pPr/>
              <a:t>13</a:t>
            </a:fld>
            <a:endParaRPr lang="en-US" altLang="en-US"/>
          </a:p>
        </p:txBody>
      </p:sp>
      <p:sp>
        <p:nvSpPr>
          <p:cNvPr id="900098" name="Rectangle 2"/>
          <p:cNvSpPr>
            <a:spLocks noRot="1" noChangeArrowheads="1" noTextEdit="1"/>
          </p:cNvSpPr>
          <p:nvPr>
            <p:ph type="sldImg"/>
          </p:nvPr>
        </p:nvSpPr>
        <p:spPr>
          <a:ln/>
        </p:spPr>
      </p:sp>
      <p:sp>
        <p:nvSpPr>
          <p:cNvPr id="9000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03753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078BC-9512-43D6-BB74-014B16E79488}" type="slidenum">
              <a:rPr lang="en-US" altLang="en-US"/>
              <a:pPr/>
              <a:t>14</a:t>
            </a:fld>
            <a:endParaRPr lang="en-US" altLang="en-US"/>
          </a:p>
        </p:txBody>
      </p:sp>
      <p:sp>
        <p:nvSpPr>
          <p:cNvPr id="1101826" name="Rectangle 2"/>
          <p:cNvSpPr>
            <a:spLocks noRot="1" noChangeArrowheads="1" noTextEdit="1"/>
          </p:cNvSpPr>
          <p:nvPr>
            <p:ph type="sldImg"/>
          </p:nvPr>
        </p:nvSpPr>
        <p:spPr>
          <a:ln/>
        </p:spPr>
      </p:sp>
      <p:sp>
        <p:nvSpPr>
          <p:cNvPr id="1101827"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314485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8FEC7-8623-4571-AA44-BA8B9B0C3238}" type="slidenum">
              <a:rPr lang="en-US" altLang="en-US"/>
              <a:pPr/>
              <a:t>15</a:t>
            </a:fld>
            <a:endParaRPr lang="en-US" altLang="en-US"/>
          </a:p>
        </p:txBody>
      </p:sp>
      <p:sp>
        <p:nvSpPr>
          <p:cNvPr id="904194" name="Rectangle 2"/>
          <p:cNvSpPr>
            <a:spLocks noRot="1" noChangeArrowheads="1" noTextEdit="1"/>
          </p:cNvSpPr>
          <p:nvPr>
            <p:ph type="sldImg"/>
          </p:nvPr>
        </p:nvSpPr>
        <p:spPr>
          <a:ln/>
        </p:spPr>
      </p:sp>
      <p:sp>
        <p:nvSpPr>
          <p:cNvPr id="9041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37495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CFC53-AFEE-4B93-9CB1-E49412EDC45D}" type="slidenum">
              <a:rPr lang="en-US" altLang="en-US"/>
              <a:pPr/>
              <a:t>16</a:t>
            </a:fld>
            <a:endParaRPr lang="en-US" altLang="en-US"/>
          </a:p>
        </p:txBody>
      </p:sp>
      <p:sp>
        <p:nvSpPr>
          <p:cNvPr id="1103874" name="Rectangle 2"/>
          <p:cNvSpPr>
            <a:spLocks noRot="1" noChangeArrowheads="1" noTextEdit="1"/>
          </p:cNvSpPr>
          <p:nvPr>
            <p:ph type="sldImg"/>
          </p:nvPr>
        </p:nvSpPr>
        <p:spPr>
          <a:ln/>
        </p:spPr>
      </p:sp>
      <p:sp>
        <p:nvSpPr>
          <p:cNvPr id="1103875"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3757078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6C12D-ABC8-4656-8B28-E728DD5E0409}" type="slidenum">
              <a:rPr lang="en-US" altLang="en-US"/>
              <a:pPr/>
              <a:t>18</a:t>
            </a:fld>
            <a:endParaRPr lang="en-US" altLang="en-US"/>
          </a:p>
        </p:txBody>
      </p:sp>
      <p:sp>
        <p:nvSpPr>
          <p:cNvPr id="1106946" name="Rectangle 2"/>
          <p:cNvSpPr>
            <a:spLocks noRo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77668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0CE53-E149-4461-B36B-D2816FCB5EA5}" type="slidenum">
              <a:rPr lang="en-US" altLang="en-US"/>
              <a:pPr/>
              <a:t>19</a:t>
            </a:fld>
            <a:endParaRPr lang="en-US" altLang="en-US"/>
          </a:p>
        </p:txBody>
      </p:sp>
      <p:sp>
        <p:nvSpPr>
          <p:cNvPr id="638978" name="Rectangle 2"/>
          <p:cNvSpPr>
            <a:spLocks noRo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96257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46636-8B8A-474E-A22B-98E70FA670EF}" type="slidenum">
              <a:rPr lang="en-US" altLang="en-US"/>
              <a:pPr/>
              <a:t>20</a:t>
            </a:fld>
            <a:endParaRPr lang="en-US" altLang="en-US"/>
          </a:p>
        </p:txBody>
      </p:sp>
      <p:sp>
        <p:nvSpPr>
          <p:cNvPr id="641026" name="Rectangle 2"/>
          <p:cNvSpPr>
            <a:spLocks noRo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3000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F6981-835A-4D8C-8A4B-D677F7F7E142}" type="slidenum">
              <a:rPr lang="en-US" altLang="en-US"/>
              <a:pPr/>
              <a:t>21</a:t>
            </a:fld>
            <a:endParaRPr lang="en-US" altLang="en-US"/>
          </a:p>
        </p:txBody>
      </p:sp>
      <p:sp>
        <p:nvSpPr>
          <p:cNvPr id="643074" name="Rectangle 2"/>
          <p:cNvSpPr>
            <a:spLocks noRo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30746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A5DCC-EA98-4459-8A47-F74432C670F2}" type="slidenum">
              <a:rPr lang="en-US" altLang="en-US"/>
              <a:pPr/>
              <a:t>22</a:t>
            </a:fld>
            <a:endParaRPr lang="en-US" altLang="en-US"/>
          </a:p>
        </p:txBody>
      </p:sp>
      <p:sp>
        <p:nvSpPr>
          <p:cNvPr id="909314" name="Rectangle 2"/>
          <p:cNvSpPr>
            <a:spLocks noRo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18284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A19DB6-B178-4DFE-8B30-2FF8BFA2FB7C}" type="slidenum">
              <a:rPr lang="en-US" altLang="en-US"/>
              <a:pPr/>
              <a:t>2</a:t>
            </a:fld>
            <a:endParaRPr lang="en-US" altLang="en-US"/>
          </a:p>
        </p:txBody>
      </p:sp>
      <p:sp>
        <p:nvSpPr>
          <p:cNvPr id="1171458" name="Rectangle 2"/>
          <p:cNvSpPr>
            <a:spLocks noRot="1" noChangeArrowheads="1" noTextEdit="1"/>
          </p:cNvSpPr>
          <p:nvPr>
            <p:ph type="sldImg"/>
          </p:nvPr>
        </p:nvSpPr>
        <p:spPr>
          <a:ln/>
        </p:spPr>
      </p:sp>
      <p:sp>
        <p:nvSpPr>
          <p:cNvPr id="1171459"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1946669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0A53B-A5C3-4F7D-9418-22A5990E0963}" type="slidenum">
              <a:rPr lang="en-US" altLang="en-US"/>
              <a:pPr/>
              <a:t>23</a:t>
            </a:fld>
            <a:endParaRPr lang="en-US" altLang="en-US"/>
          </a:p>
        </p:txBody>
      </p:sp>
      <p:sp>
        <p:nvSpPr>
          <p:cNvPr id="911362" name="Rectangle 2"/>
          <p:cNvSpPr>
            <a:spLocks noRot="1" noChangeArrowheads="1" noTextEdit="1"/>
          </p:cNvSpPr>
          <p:nvPr>
            <p:ph type="sldImg"/>
          </p:nvPr>
        </p:nvSpPr>
        <p:spPr>
          <a:ln/>
        </p:spPr>
      </p:sp>
      <p:sp>
        <p:nvSpPr>
          <p:cNvPr id="911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82718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7A71E-07C9-4D4C-8FF7-A6A0B70AE6FC}" type="slidenum">
              <a:rPr lang="en-US" altLang="en-US"/>
              <a:pPr/>
              <a:t>25</a:t>
            </a:fld>
            <a:endParaRPr lang="en-US" altLang="en-US"/>
          </a:p>
        </p:txBody>
      </p:sp>
      <p:sp>
        <p:nvSpPr>
          <p:cNvPr id="1110018" name="Rectangle 2"/>
          <p:cNvSpPr>
            <a:spLocks noRot="1" noChangeArrowheads="1" noTextEdit="1"/>
          </p:cNvSpPr>
          <p:nvPr>
            <p:ph type="sldImg"/>
          </p:nvPr>
        </p:nvSpPr>
        <p:spPr>
          <a:ln/>
        </p:spPr>
      </p:sp>
      <p:sp>
        <p:nvSpPr>
          <p:cNvPr id="1110019"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1283247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87D15-D472-4DCE-A89A-75D96C2CDFF6}" type="slidenum">
              <a:rPr lang="en-US" altLang="en-US"/>
              <a:pPr/>
              <a:t>26</a:t>
            </a:fld>
            <a:endParaRPr lang="en-US" altLang="en-US"/>
          </a:p>
        </p:txBody>
      </p:sp>
      <p:sp>
        <p:nvSpPr>
          <p:cNvPr id="1112066" name="Rectangle 2"/>
          <p:cNvSpPr>
            <a:spLocks noRot="1" noChangeArrowheads="1" noTextEdit="1"/>
          </p:cNvSpPr>
          <p:nvPr>
            <p:ph type="sldImg"/>
          </p:nvPr>
        </p:nvSpPr>
        <p:spPr>
          <a:ln/>
        </p:spPr>
      </p:sp>
      <p:sp>
        <p:nvSpPr>
          <p:cNvPr id="11120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83470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1479EE-45FB-4225-A92F-B8A497CBB93B}" type="slidenum">
              <a:rPr lang="en-US" altLang="en-US"/>
              <a:pPr/>
              <a:t>28</a:t>
            </a:fld>
            <a:endParaRPr lang="en-US" altLang="en-US"/>
          </a:p>
        </p:txBody>
      </p:sp>
      <p:sp>
        <p:nvSpPr>
          <p:cNvPr id="915458" name="Rectangle 2"/>
          <p:cNvSpPr>
            <a:spLocks noRot="1" noChangeArrowheads="1" noTextEdit="1"/>
          </p:cNvSpPr>
          <p:nvPr>
            <p:ph type="sldImg"/>
          </p:nvPr>
        </p:nvSpPr>
        <p:spPr>
          <a:ln/>
        </p:spPr>
      </p:sp>
      <p:sp>
        <p:nvSpPr>
          <p:cNvPr id="915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35919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6912D0-0DFC-4664-BAE8-67E645117124}" type="slidenum">
              <a:rPr lang="en-US" altLang="en-US"/>
              <a:pPr/>
              <a:t>29</a:t>
            </a:fld>
            <a:endParaRPr lang="en-US" altLang="en-US"/>
          </a:p>
        </p:txBody>
      </p:sp>
      <p:sp>
        <p:nvSpPr>
          <p:cNvPr id="1114114" name="Rectangle 2"/>
          <p:cNvSpPr>
            <a:spLocks noRot="1" noChangeArrowheads="1" noTextEdit="1"/>
          </p:cNvSpPr>
          <p:nvPr>
            <p:ph type="sldImg"/>
          </p:nvPr>
        </p:nvSpPr>
        <p:spPr>
          <a:ln/>
        </p:spPr>
      </p:sp>
      <p:sp>
        <p:nvSpPr>
          <p:cNvPr id="11141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08664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0A9F7D-0B3F-4EB6-A84F-779422AB3BB9}" type="slidenum">
              <a:rPr lang="en-US" altLang="en-US"/>
              <a:pPr/>
              <a:t>30</a:t>
            </a:fld>
            <a:endParaRPr lang="en-US" altLang="en-US"/>
          </a:p>
        </p:txBody>
      </p:sp>
      <p:sp>
        <p:nvSpPr>
          <p:cNvPr id="921602" name="Rectangle 2"/>
          <p:cNvSpPr>
            <a:spLocks noRot="1" noChangeArrowheads="1" noTextEdit="1"/>
          </p:cNvSpPr>
          <p:nvPr>
            <p:ph type="sldImg"/>
          </p:nvPr>
        </p:nvSpPr>
        <p:spPr>
          <a:ln/>
        </p:spPr>
      </p:sp>
      <p:sp>
        <p:nvSpPr>
          <p:cNvPr id="921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09229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081CD4-1874-4280-9B0D-38DEC7A4D5D6}" type="slidenum">
              <a:rPr lang="en-US" altLang="en-US"/>
              <a:pPr/>
              <a:t>31</a:t>
            </a:fld>
            <a:endParaRPr lang="en-US" altLang="en-US"/>
          </a:p>
        </p:txBody>
      </p:sp>
      <p:sp>
        <p:nvSpPr>
          <p:cNvPr id="1116162" name="Rectangle 2"/>
          <p:cNvSpPr>
            <a:spLocks noRot="1" noChangeArrowheads="1" noTextEdit="1"/>
          </p:cNvSpPr>
          <p:nvPr>
            <p:ph type="sldImg"/>
          </p:nvPr>
        </p:nvSpPr>
        <p:spPr>
          <a:ln/>
        </p:spPr>
      </p:sp>
      <p:sp>
        <p:nvSpPr>
          <p:cNvPr id="1116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10058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D4FF2E-6967-44BC-977A-76999696CE07}" type="slidenum">
              <a:rPr lang="en-US" altLang="en-US"/>
              <a:pPr/>
              <a:t>32</a:t>
            </a:fld>
            <a:endParaRPr lang="en-US" altLang="en-US"/>
          </a:p>
        </p:txBody>
      </p:sp>
      <p:sp>
        <p:nvSpPr>
          <p:cNvPr id="1118210" name="Rectangle 2"/>
          <p:cNvSpPr>
            <a:spLocks noRot="1" noChangeArrowheads="1" noTextEdit="1"/>
          </p:cNvSpPr>
          <p:nvPr>
            <p:ph type="sldImg"/>
          </p:nvPr>
        </p:nvSpPr>
        <p:spPr>
          <a:ln/>
        </p:spPr>
      </p:sp>
      <p:sp>
        <p:nvSpPr>
          <p:cNvPr id="11182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62223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0E72C4-7B35-4972-848E-B79A4C88A8F8}" type="slidenum">
              <a:rPr lang="en-US" altLang="en-US"/>
              <a:pPr/>
              <a:t>33</a:t>
            </a:fld>
            <a:endParaRPr lang="en-US" altLang="en-US"/>
          </a:p>
        </p:txBody>
      </p:sp>
      <p:sp>
        <p:nvSpPr>
          <p:cNvPr id="688130" name="Rectangle 2"/>
          <p:cNvSpPr>
            <a:spLocks noRot="1" noChangeArrowheads="1" noTextEdit="1"/>
          </p:cNvSpPr>
          <p:nvPr>
            <p:ph type="sldImg"/>
          </p:nvPr>
        </p:nvSpPr>
        <p:spPr>
          <a:ln/>
        </p:spPr>
      </p:sp>
      <p:sp>
        <p:nvSpPr>
          <p:cNvPr id="688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82935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02053C-7E12-470B-855C-E2D22D6AF4A9}" type="slidenum">
              <a:rPr lang="en-US" altLang="en-US"/>
              <a:pPr/>
              <a:t>34</a:t>
            </a:fld>
            <a:endParaRPr lang="en-US" altLang="en-US"/>
          </a:p>
        </p:txBody>
      </p:sp>
      <p:sp>
        <p:nvSpPr>
          <p:cNvPr id="690178" name="Rectangle 2"/>
          <p:cNvSpPr>
            <a:spLocks noRot="1" noChangeArrowheads="1" noTextEdit="1"/>
          </p:cNvSpPr>
          <p:nvPr>
            <p:ph type="sldImg"/>
          </p:nvPr>
        </p:nvSpPr>
        <p:spPr>
          <a:ln/>
        </p:spPr>
      </p:sp>
      <p:sp>
        <p:nvSpPr>
          <p:cNvPr id="69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6451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50E46-7892-4158-9806-99C53C2E0342}" type="slidenum">
              <a:rPr lang="en-US" altLang="en-US"/>
              <a:pPr/>
              <a:t>4</a:t>
            </a:fld>
            <a:endParaRPr lang="en-US" altLang="en-US"/>
          </a:p>
        </p:txBody>
      </p:sp>
      <p:sp>
        <p:nvSpPr>
          <p:cNvPr id="1176578" name="Rectangle 2"/>
          <p:cNvSpPr>
            <a:spLocks noRot="1" noChangeArrowheads="1" noTextEdit="1"/>
          </p:cNvSpPr>
          <p:nvPr>
            <p:ph type="sldImg"/>
          </p:nvPr>
        </p:nvSpPr>
        <p:spPr>
          <a:ln/>
        </p:spPr>
      </p:sp>
      <p:sp>
        <p:nvSpPr>
          <p:cNvPr id="1176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4095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EBC7F-072C-407B-9BD4-00608B9D62B6}" type="slidenum">
              <a:rPr lang="en-US" altLang="en-US"/>
              <a:pPr/>
              <a:t>35</a:t>
            </a:fld>
            <a:endParaRPr lang="en-US" altLang="en-US"/>
          </a:p>
        </p:txBody>
      </p:sp>
      <p:sp>
        <p:nvSpPr>
          <p:cNvPr id="692226" name="Rectangle 2"/>
          <p:cNvSpPr>
            <a:spLocks noRot="1" noChangeArrowheads="1" noTextEdit="1"/>
          </p:cNvSpPr>
          <p:nvPr>
            <p:ph type="sldImg"/>
          </p:nvPr>
        </p:nvSpPr>
        <p:spPr>
          <a:ln/>
        </p:spPr>
      </p:sp>
      <p:sp>
        <p:nvSpPr>
          <p:cNvPr id="69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02252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16895-48FB-4CDC-9E4F-1E6F02483B82}" type="slidenum">
              <a:rPr lang="en-US" altLang="en-US"/>
              <a:pPr/>
              <a:t>36</a:t>
            </a:fld>
            <a:endParaRPr lang="en-US" altLang="en-US"/>
          </a:p>
        </p:txBody>
      </p:sp>
      <p:sp>
        <p:nvSpPr>
          <p:cNvPr id="1125378" name="Rectangle 2"/>
          <p:cNvSpPr>
            <a:spLocks noRot="1" noChangeArrowheads="1" noTextEdit="1"/>
          </p:cNvSpPr>
          <p:nvPr>
            <p:ph type="sldImg"/>
          </p:nvPr>
        </p:nvSpPr>
        <p:spPr>
          <a:ln/>
        </p:spPr>
      </p:sp>
      <p:sp>
        <p:nvSpPr>
          <p:cNvPr id="1125379"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587302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3C88E-A71D-40D6-99A6-2215BBE05563}" type="slidenum">
              <a:rPr lang="en-US" altLang="en-US"/>
              <a:pPr/>
              <a:t>38</a:t>
            </a:fld>
            <a:endParaRPr lang="en-US" altLang="en-US"/>
          </a:p>
        </p:txBody>
      </p:sp>
      <p:sp>
        <p:nvSpPr>
          <p:cNvPr id="1127426" name="Rectangle 2"/>
          <p:cNvSpPr>
            <a:spLocks noRot="1" noChangeArrowheads="1" noTextEdit="1"/>
          </p:cNvSpPr>
          <p:nvPr>
            <p:ph type="sldImg"/>
          </p:nvPr>
        </p:nvSpPr>
        <p:spPr>
          <a:ln/>
        </p:spPr>
      </p:sp>
      <p:sp>
        <p:nvSpPr>
          <p:cNvPr id="11274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30858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8E60D2-FEDC-4307-8813-EF768FAFA552}" type="slidenum">
              <a:rPr lang="en-US" altLang="en-US"/>
              <a:pPr/>
              <a:t>39</a:t>
            </a:fld>
            <a:endParaRPr lang="en-US" altLang="en-US"/>
          </a:p>
        </p:txBody>
      </p:sp>
      <p:sp>
        <p:nvSpPr>
          <p:cNvPr id="836610" name="Rectangle 2"/>
          <p:cNvSpPr>
            <a:spLocks noRot="1" noChangeArrowheads="1" noTextEdit="1"/>
          </p:cNvSpPr>
          <p:nvPr>
            <p:ph type="sldImg"/>
          </p:nvPr>
        </p:nvSpPr>
        <p:spPr>
          <a:ln/>
        </p:spPr>
      </p:sp>
      <p:sp>
        <p:nvSpPr>
          <p:cNvPr id="8366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47406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A3BE0-2065-4E9A-8B11-B02C4E1CF6BB}" type="slidenum">
              <a:rPr lang="en-US" altLang="en-US"/>
              <a:pPr/>
              <a:t>40</a:t>
            </a:fld>
            <a:endParaRPr lang="en-US" altLang="en-US"/>
          </a:p>
        </p:txBody>
      </p:sp>
      <p:sp>
        <p:nvSpPr>
          <p:cNvPr id="1129474" name="Rectangle 2"/>
          <p:cNvSpPr>
            <a:spLocks noRot="1" noChangeArrowheads="1" noTextEdit="1"/>
          </p:cNvSpPr>
          <p:nvPr>
            <p:ph type="sldImg"/>
          </p:nvPr>
        </p:nvSpPr>
        <p:spPr>
          <a:ln/>
        </p:spPr>
      </p:sp>
      <p:sp>
        <p:nvSpPr>
          <p:cNvPr id="11294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64956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B677C-B33A-49BE-AB08-A717D2E6B7FF}" type="slidenum">
              <a:rPr lang="en-US" altLang="en-US"/>
              <a:pPr/>
              <a:t>41</a:t>
            </a:fld>
            <a:endParaRPr lang="en-US" altLang="en-US"/>
          </a:p>
        </p:txBody>
      </p:sp>
      <p:sp>
        <p:nvSpPr>
          <p:cNvPr id="1002498" name="Rectangle 2"/>
          <p:cNvSpPr>
            <a:spLocks noRot="1" noChangeArrowheads="1" noTextEdit="1"/>
          </p:cNvSpPr>
          <p:nvPr>
            <p:ph type="sldImg"/>
          </p:nvPr>
        </p:nvSpPr>
        <p:spPr>
          <a:ln/>
        </p:spPr>
      </p:sp>
      <p:sp>
        <p:nvSpPr>
          <p:cNvPr id="10024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20213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F980C-16CA-4309-BA4E-5AD2AF5C1BDF}" type="slidenum">
              <a:rPr lang="en-US" altLang="en-US"/>
              <a:pPr/>
              <a:t>42</a:t>
            </a:fld>
            <a:endParaRPr lang="en-US" altLang="en-US"/>
          </a:p>
        </p:txBody>
      </p:sp>
      <p:sp>
        <p:nvSpPr>
          <p:cNvPr id="1174530" name="Rectangle 2"/>
          <p:cNvSpPr>
            <a:spLocks noRot="1" noChangeArrowheads="1" noTextEdit="1"/>
          </p:cNvSpPr>
          <p:nvPr>
            <p:ph type="sldImg"/>
          </p:nvPr>
        </p:nvSpPr>
        <p:spPr>
          <a:ln/>
        </p:spPr>
      </p:sp>
      <p:sp>
        <p:nvSpPr>
          <p:cNvPr id="1174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82686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AC73C-40C7-4416-B903-99B8C37D7AFE}" type="slidenum">
              <a:rPr lang="en-US" altLang="en-US"/>
              <a:pPr/>
              <a:t>43</a:t>
            </a:fld>
            <a:endParaRPr lang="en-US" altLang="en-US"/>
          </a:p>
        </p:txBody>
      </p:sp>
      <p:sp>
        <p:nvSpPr>
          <p:cNvPr id="1131522" name="Rectangle 2"/>
          <p:cNvSpPr>
            <a:spLocks noRot="1" noChangeArrowheads="1" noTextEdit="1"/>
          </p:cNvSpPr>
          <p:nvPr>
            <p:ph type="sldImg"/>
          </p:nvPr>
        </p:nvSpPr>
        <p:spPr>
          <a:ln/>
        </p:spPr>
      </p:sp>
      <p:sp>
        <p:nvSpPr>
          <p:cNvPr id="11315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37816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1F816-6478-4E2B-9A29-C09BB48F7149}" type="slidenum">
              <a:rPr lang="en-US" altLang="en-US"/>
              <a:pPr/>
              <a:t>44</a:t>
            </a:fld>
            <a:endParaRPr lang="en-US" altLang="en-US"/>
          </a:p>
        </p:txBody>
      </p:sp>
      <p:sp>
        <p:nvSpPr>
          <p:cNvPr id="1076226" name="Rectangle 2"/>
          <p:cNvSpPr>
            <a:spLocks noRot="1" noChangeArrowheads="1" noTextEdit="1"/>
          </p:cNvSpPr>
          <p:nvPr>
            <p:ph type="sldImg"/>
          </p:nvPr>
        </p:nvSpPr>
        <p:spPr>
          <a:ln/>
        </p:spPr>
      </p:sp>
      <p:sp>
        <p:nvSpPr>
          <p:cNvPr id="1076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2635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B7493-D7FF-4D17-A8EB-DC1F11F3F843}" type="slidenum">
              <a:rPr lang="en-US" altLang="en-US"/>
              <a:pPr/>
              <a:t>45</a:t>
            </a:fld>
            <a:endParaRPr lang="en-US" altLang="en-US"/>
          </a:p>
        </p:txBody>
      </p:sp>
      <p:sp>
        <p:nvSpPr>
          <p:cNvPr id="939010" name="Rectangle 2"/>
          <p:cNvSpPr>
            <a:spLocks noRot="1" noChangeArrowheads="1" noTextEdit="1"/>
          </p:cNvSpPr>
          <p:nvPr>
            <p:ph type="sldImg"/>
          </p:nvPr>
        </p:nvSpPr>
        <p:spPr>
          <a:ln/>
        </p:spPr>
      </p:sp>
      <p:sp>
        <p:nvSpPr>
          <p:cNvPr id="9390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65629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96594-05DC-4ABC-88FB-FCE87707355C}" type="slidenum">
              <a:rPr lang="en-US" altLang="en-US"/>
              <a:pPr/>
              <a:t>5</a:t>
            </a:fld>
            <a:endParaRPr lang="en-US" altLang="en-US"/>
          </a:p>
        </p:txBody>
      </p:sp>
      <p:sp>
        <p:nvSpPr>
          <p:cNvPr id="593922" name="Rectangle 2"/>
          <p:cNvSpPr>
            <a:spLocks noRo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94164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DC74AB-7D4A-46B4-8439-443D8DC40DB6}" type="slidenum">
              <a:rPr lang="en-US" altLang="en-US"/>
              <a:pPr/>
              <a:t>46</a:t>
            </a:fld>
            <a:endParaRPr lang="en-US" altLang="en-US"/>
          </a:p>
        </p:txBody>
      </p:sp>
      <p:sp>
        <p:nvSpPr>
          <p:cNvPr id="1133570" name="Rectangle 2"/>
          <p:cNvSpPr>
            <a:spLocks noRot="1" noChangeArrowheads="1" noTextEdit="1"/>
          </p:cNvSpPr>
          <p:nvPr>
            <p:ph type="sldImg"/>
          </p:nvPr>
        </p:nvSpPr>
        <p:spPr>
          <a:ln/>
        </p:spPr>
      </p:sp>
      <p:sp>
        <p:nvSpPr>
          <p:cNvPr id="1133571"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22016956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E31DA-42B5-48FF-9951-7E881D7CEF6D}" type="slidenum">
              <a:rPr lang="en-US" altLang="en-US"/>
              <a:pPr/>
              <a:t>48</a:t>
            </a:fld>
            <a:endParaRPr lang="en-US" altLang="en-US"/>
          </a:p>
        </p:txBody>
      </p:sp>
      <p:sp>
        <p:nvSpPr>
          <p:cNvPr id="1136642" name="Rectangle 2"/>
          <p:cNvSpPr>
            <a:spLocks noRot="1" noChangeArrowheads="1" noTextEdit="1"/>
          </p:cNvSpPr>
          <p:nvPr>
            <p:ph type="sldImg"/>
          </p:nvPr>
        </p:nvSpPr>
        <p:spPr>
          <a:ln/>
        </p:spPr>
      </p:sp>
      <p:sp>
        <p:nvSpPr>
          <p:cNvPr id="1136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92347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FBBAB5-4ED2-43BE-AA99-6DF3BC0C646E}" type="slidenum">
              <a:rPr lang="en-US" altLang="en-US"/>
              <a:pPr/>
              <a:t>49</a:t>
            </a:fld>
            <a:endParaRPr lang="en-US" altLang="en-US"/>
          </a:p>
        </p:txBody>
      </p:sp>
      <p:sp>
        <p:nvSpPr>
          <p:cNvPr id="907266" name="Rectangle 2"/>
          <p:cNvSpPr>
            <a:spLocks noRot="1" noChangeArrowheads="1" noTextEdit="1"/>
          </p:cNvSpPr>
          <p:nvPr>
            <p:ph type="sldImg"/>
          </p:nvPr>
        </p:nvSpPr>
        <p:spPr>
          <a:ln/>
        </p:spPr>
      </p:sp>
      <p:sp>
        <p:nvSpPr>
          <p:cNvPr id="907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30372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E9F2AA-DCE5-4CD6-BC50-0A131402EA33}" type="slidenum">
              <a:rPr lang="en-US" altLang="en-US"/>
              <a:pPr/>
              <a:t>50</a:t>
            </a:fld>
            <a:endParaRPr lang="en-US" altLang="en-US"/>
          </a:p>
        </p:txBody>
      </p:sp>
      <p:sp>
        <p:nvSpPr>
          <p:cNvPr id="941058" name="Rectangle 2"/>
          <p:cNvSpPr>
            <a:spLocks noRot="1" noChangeArrowheads="1" noTextEdit="1"/>
          </p:cNvSpPr>
          <p:nvPr>
            <p:ph type="sldImg"/>
          </p:nvPr>
        </p:nvSpPr>
        <p:spPr>
          <a:ln/>
        </p:spPr>
      </p:sp>
      <p:sp>
        <p:nvSpPr>
          <p:cNvPr id="9410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22035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4C1B7-9E34-4A44-A209-3A3B9EE4B448}" type="slidenum">
              <a:rPr lang="en-US" altLang="en-US"/>
              <a:pPr/>
              <a:t>51</a:t>
            </a:fld>
            <a:endParaRPr lang="en-US" altLang="en-US"/>
          </a:p>
        </p:txBody>
      </p:sp>
      <p:sp>
        <p:nvSpPr>
          <p:cNvPr id="943106" name="Rectangle 2"/>
          <p:cNvSpPr>
            <a:spLocks noRot="1" noChangeArrowheads="1" noTextEdit="1"/>
          </p:cNvSpPr>
          <p:nvPr>
            <p:ph type="sldImg"/>
          </p:nvPr>
        </p:nvSpPr>
        <p:spPr>
          <a:ln/>
        </p:spPr>
      </p:sp>
      <p:sp>
        <p:nvSpPr>
          <p:cNvPr id="943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634760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195AA-2BF3-45BB-9F43-BC43F1AB6640}" type="slidenum">
              <a:rPr lang="en-US" altLang="en-US"/>
              <a:pPr/>
              <a:t>52</a:t>
            </a:fld>
            <a:endParaRPr lang="en-US" altLang="en-US"/>
          </a:p>
        </p:txBody>
      </p:sp>
      <p:sp>
        <p:nvSpPr>
          <p:cNvPr id="1013762" name="Rectangle 2"/>
          <p:cNvSpPr>
            <a:spLocks noRot="1" noChangeArrowheads="1" noTextEdit="1"/>
          </p:cNvSpPr>
          <p:nvPr>
            <p:ph type="sldImg"/>
          </p:nvPr>
        </p:nvSpPr>
        <p:spPr>
          <a:ln/>
        </p:spPr>
      </p:sp>
      <p:sp>
        <p:nvSpPr>
          <p:cNvPr id="10137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787664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CA92A9-40D2-475E-9A83-B27E8ACC7F13}" type="slidenum">
              <a:rPr lang="en-US" altLang="en-US"/>
              <a:pPr/>
              <a:t>53</a:t>
            </a:fld>
            <a:endParaRPr lang="en-US" altLang="en-US"/>
          </a:p>
        </p:txBody>
      </p:sp>
      <p:sp>
        <p:nvSpPr>
          <p:cNvPr id="700418" name="Rectangle 2"/>
          <p:cNvSpPr>
            <a:spLocks noRot="1" noChangeArrowheads="1" noTextEdit="1"/>
          </p:cNvSpPr>
          <p:nvPr>
            <p:ph type="sldImg"/>
          </p:nvPr>
        </p:nvSpPr>
        <p:spPr>
          <a:ln/>
        </p:spPr>
      </p:sp>
      <p:sp>
        <p:nvSpPr>
          <p:cNvPr id="700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460708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E388B-E66C-4ADF-A20B-497A92FD95F1}" type="slidenum">
              <a:rPr lang="en-US" altLang="en-US"/>
              <a:pPr/>
              <a:t>54</a:t>
            </a:fld>
            <a:endParaRPr lang="en-US" altLang="en-US"/>
          </a:p>
        </p:txBody>
      </p:sp>
      <p:sp>
        <p:nvSpPr>
          <p:cNvPr id="1138690" name="Rectangle 2"/>
          <p:cNvSpPr>
            <a:spLocks noRot="1" noChangeArrowheads="1" noTextEdit="1"/>
          </p:cNvSpPr>
          <p:nvPr>
            <p:ph type="sldImg"/>
          </p:nvPr>
        </p:nvSpPr>
        <p:spPr>
          <a:ln/>
        </p:spPr>
      </p:sp>
      <p:sp>
        <p:nvSpPr>
          <p:cNvPr id="11386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09772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C9119-53AF-4F53-9123-011B3CDFC039}" type="slidenum">
              <a:rPr lang="en-US" altLang="en-US"/>
              <a:pPr/>
              <a:t>55</a:t>
            </a:fld>
            <a:endParaRPr lang="en-US" altLang="en-US"/>
          </a:p>
        </p:txBody>
      </p:sp>
      <p:sp>
        <p:nvSpPr>
          <p:cNvPr id="949250" name="Rectangle 2"/>
          <p:cNvSpPr>
            <a:spLocks noRot="1" noChangeArrowheads="1" noTextEdit="1"/>
          </p:cNvSpPr>
          <p:nvPr>
            <p:ph type="sldImg"/>
          </p:nvPr>
        </p:nvSpPr>
        <p:spPr>
          <a:ln/>
        </p:spPr>
      </p:sp>
      <p:sp>
        <p:nvSpPr>
          <p:cNvPr id="9492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17772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5E6C4-010E-4ECF-AB5E-9AB671C293CA}" type="slidenum">
              <a:rPr lang="en-US" altLang="en-US"/>
              <a:pPr/>
              <a:t>57</a:t>
            </a:fld>
            <a:endParaRPr lang="en-US" altLang="en-US"/>
          </a:p>
        </p:txBody>
      </p:sp>
      <p:sp>
        <p:nvSpPr>
          <p:cNvPr id="1141762" name="Rectangle 2"/>
          <p:cNvSpPr>
            <a:spLocks noRot="1" noChangeArrowheads="1" noTextEdit="1"/>
          </p:cNvSpPr>
          <p:nvPr>
            <p:ph type="sldImg"/>
          </p:nvPr>
        </p:nvSpPr>
        <p:spPr>
          <a:ln/>
        </p:spPr>
      </p:sp>
      <p:sp>
        <p:nvSpPr>
          <p:cNvPr id="11417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1428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02D96B-BCC8-4E66-8C49-15686E449829}" type="slidenum">
              <a:rPr lang="en-US" altLang="en-US"/>
              <a:pPr/>
              <a:t>6</a:t>
            </a:fld>
            <a:endParaRPr lang="en-US" altLang="en-US"/>
          </a:p>
        </p:txBody>
      </p:sp>
      <p:sp>
        <p:nvSpPr>
          <p:cNvPr id="595970" name="Rectangle 2"/>
          <p:cNvSpPr>
            <a:spLocks noRo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395369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FA3D57-5635-4A94-A20E-429B5AD4B2A7}" type="slidenum">
              <a:rPr lang="en-US" altLang="en-US"/>
              <a:pPr/>
              <a:t>58</a:t>
            </a:fld>
            <a:endParaRPr lang="en-US" altLang="en-US"/>
          </a:p>
        </p:txBody>
      </p:sp>
      <p:sp>
        <p:nvSpPr>
          <p:cNvPr id="1143810" name="Rectangle 2"/>
          <p:cNvSpPr>
            <a:spLocks noRot="1" noChangeArrowheads="1" noTextEdit="1"/>
          </p:cNvSpPr>
          <p:nvPr>
            <p:ph type="sldImg"/>
          </p:nvPr>
        </p:nvSpPr>
        <p:spPr>
          <a:ln/>
        </p:spPr>
      </p:sp>
      <p:sp>
        <p:nvSpPr>
          <p:cNvPr id="11438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210976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AEDA1-EF5C-4D06-9FC0-CAA908C02140}" type="slidenum">
              <a:rPr lang="en-US" altLang="en-US"/>
              <a:pPr/>
              <a:t>59</a:t>
            </a:fld>
            <a:endParaRPr lang="en-US" altLang="en-US"/>
          </a:p>
        </p:txBody>
      </p:sp>
      <p:sp>
        <p:nvSpPr>
          <p:cNvPr id="951298" name="Rectangle 2"/>
          <p:cNvSpPr>
            <a:spLocks noRot="1" noChangeArrowheads="1" noTextEdit="1"/>
          </p:cNvSpPr>
          <p:nvPr>
            <p:ph type="sldImg"/>
          </p:nvPr>
        </p:nvSpPr>
        <p:spPr>
          <a:ln/>
        </p:spPr>
      </p:sp>
      <p:sp>
        <p:nvSpPr>
          <p:cNvPr id="951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110840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5DC66E-456F-4D83-B5E2-FF9A63CD7093}" type="slidenum">
              <a:rPr lang="en-US" altLang="en-US"/>
              <a:pPr/>
              <a:t>60</a:t>
            </a:fld>
            <a:endParaRPr lang="en-US" altLang="en-US"/>
          </a:p>
        </p:txBody>
      </p:sp>
      <p:sp>
        <p:nvSpPr>
          <p:cNvPr id="1095682" name="Rectangle 2"/>
          <p:cNvSpPr>
            <a:spLocks noRot="1" noChangeArrowheads="1" noTextEdit="1"/>
          </p:cNvSpPr>
          <p:nvPr>
            <p:ph type="sldImg"/>
          </p:nvPr>
        </p:nvSpPr>
        <p:spPr>
          <a:ln/>
        </p:spPr>
      </p:sp>
      <p:sp>
        <p:nvSpPr>
          <p:cNvPr id="10956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204415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22BCF3-09F3-4213-87F1-2D98AC86E1EC}" type="slidenum">
              <a:rPr lang="en-US" altLang="en-US"/>
              <a:pPr/>
              <a:t>61</a:t>
            </a:fld>
            <a:endParaRPr lang="en-US" altLang="en-US"/>
          </a:p>
        </p:txBody>
      </p:sp>
      <p:sp>
        <p:nvSpPr>
          <p:cNvPr id="1145858" name="Rectangle 2"/>
          <p:cNvSpPr>
            <a:spLocks noRot="1" noChangeArrowheads="1" noTextEdit="1"/>
          </p:cNvSpPr>
          <p:nvPr>
            <p:ph type="sldImg"/>
          </p:nvPr>
        </p:nvSpPr>
        <p:spPr>
          <a:ln/>
        </p:spPr>
      </p:sp>
      <p:sp>
        <p:nvSpPr>
          <p:cNvPr id="1145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559095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5CC20-70E7-4DB5-81E7-F67B9E592FD2}" type="slidenum">
              <a:rPr lang="en-US" altLang="en-US"/>
              <a:pPr/>
              <a:t>62</a:t>
            </a:fld>
            <a:endParaRPr lang="en-US" altLang="en-US"/>
          </a:p>
        </p:txBody>
      </p:sp>
      <p:sp>
        <p:nvSpPr>
          <p:cNvPr id="1147906" name="Rectangle 2"/>
          <p:cNvSpPr>
            <a:spLocks noRot="1" noChangeArrowheads="1" noTextEdit="1"/>
          </p:cNvSpPr>
          <p:nvPr>
            <p:ph type="sldImg"/>
          </p:nvPr>
        </p:nvSpPr>
        <p:spPr>
          <a:ln/>
        </p:spPr>
      </p:sp>
      <p:sp>
        <p:nvSpPr>
          <p:cNvPr id="11479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643375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1EC835-E414-475D-9445-725A88F82B41}" type="slidenum">
              <a:rPr lang="en-US" altLang="en-US"/>
              <a:pPr/>
              <a:t>63</a:t>
            </a:fld>
            <a:endParaRPr lang="en-US" altLang="en-US"/>
          </a:p>
        </p:txBody>
      </p:sp>
      <p:sp>
        <p:nvSpPr>
          <p:cNvPr id="1149954" name="Rectangle 2"/>
          <p:cNvSpPr>
            <a:spLocks noRot="1" noChangeArrowheads="1" noTextEdit="1"/>
          </p:cNvSpPr>
          <p:nvPr>
            <p:ph type="sldImg"/>
          </p:nvPr>
        </p:nvSpPr>
        <p:spPr>
          <a:ln/>
        </p:spPr>
      </p:sp>
      <p:sp>
        <p:nvSpPr>
          <p:cNvPr id="1149955"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427912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AD247-B59C-474C-A2D3-4080FF1FD016}" type="slidenum">
              <a:rPr lang="en-US" altLang="en-US"/>
              <a:pPr/>
              <a:t>64</a:t>
            </a:fld>
            <a:endParaRPr lang="en-US" altLang="en-US"/>
          </a:p>
        </p:txBody>
      </p:sp>
      <p:sp>
        <p:nvSpPr>
          <p:cNvPr id="1152002" name="Rectangle 2"/>
          <p:cNvSpPr>
            <a:spLocks noRot="1" noChangeArrowheads="1" noTextEdit="1"/>
          </p:cNvSpPr>
          <p:nvPr>
            <p:ph type="sldImg"/>
          </p:nvPr>
        </p:nvSpPr>
        <p:spPr>
          <a:ln/>
        </p:spPr>
      </p:sp>
      <p:sp>
        <p:nvSpPr>
          <p:cNvPr id="11520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89969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5DE9A5-B25C-458E-BD0E-1AF0788CF788}" type="slidenum">
              <a:rPr lang="en-US" altLang="en-US"/>
              <a:pPr/>
              <a:t>65</a:t>
            </a:fld>
            <a:endParaRPr lang="en-US" altLang="en-US"/>
          </a:p>
        </p:txBody>
      </p:sp>
      <p:sp>
        <p:nvSpPr>
          <p:cNvPr id="1154050" name="Rectangle 2"/>
          <p:cNvSpPr>
            <a:spLocks noRot="1" noChangeArrowheads="1" noTextEdit="1"/>
          </p:cNvSpPr>
          <p:nvPr>
            <p:ph type="sldImg"/>
          </p:nvPr>
        </p:nvSpPr>
        <p:spPr>
          <a:ln/>
        </p:spPr>
      </p:sp>
      <p:sp>
        <p:nvSpPr>
          <p:cNvPr id="11540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283900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00B72-81AD-4296-B441-7C7A65E06758}" type="slidenum">
              <a:rPr lang="en-US" altLang="en-US"/>
              <a:pPr/>
              <a:t>67</a:t>
            </a:fld>
            <a:endParaRPr lang="en-US" altLang="en-US"/>
          </a:p>
        </p:txBody>
      </p:sp>
      <p:sp>
        <p:nvSpPr>
          <p:cNvPr id="1157122" name="Rectangle 2"/>
          <p:cNvSpPr>
            <a:spLocks noRot="1" noChangeArrowheads="1" noTextEdit="1"/>
          </p:cNvSpPr>
          <p:nvPr>
            <p:ph type="sldImg"/>
          </p:nvPr>
        </p:nvSpPr>
        <p:spPr>
          <a:ln/>
        </p:spPr>
      </p:sp>
      <p:sp>
        <p:nvSpPr>
          <p:cNvPr id="1157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528721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34770-B4D4-41A1-9D8E-D0A53FF3A175}" type="slidenum">
              <a:rPr lang="en-US" altLang="en-US"/>
              <a:pPr/>
              <a:t>68</a:t>
            </a:fld>
            <a:endParaRPr lang="en-US" altLang="en-US"/>
          </a:p>
        </p:txBody>
      </p:sp>
      <p:sp>
        <p:nvSpPr>
          <p:cNvPr id="1159170" name="Rectangle 2"/>
          <p:cNvSpPr>
            <a:spLocks noRot="1" noChangeArrowheads="1" noTextEdit="1"/>
          </p:cNvSpPr>
          <p:nvPr>
            <p:ph type="sldImg"/>
          </p:nvPr>
        </p:nvSpPr>
        <p:spPr>
          <a:ln/>
        </p:spPr>
      </p:sp>
      <p:sp>
        <p:nvSpPr>
          <p:cNvPr id="1159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45055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52D7A7-5C70-44B2-8877-E940D0D40141}" type="slidenum">
              <a:rPr lang="en-US" altLang="en-US"/>
              <a:pPr/>
              <a:t>7</a:t>
            </a:fld>
            <a:endParaRPr lang="en-US" altLang="en-US"/>
          </a:p>
        </p:txBody>
      </p:sp>
      <p:sp>
        <p:nvSpPr>
          <p:cNvPr id="598018" name="Rectangle 2"/>
          <p:cNvSpPr>
            <a:spLocks noRot="1" noChangeArrowheads="1" noTextEdit="1"/>
          </p:cNvSpPr>
          <p:nvPr>
            <p:ph type="sldImg"/>
          </p:nvPr>
        </p:nvSpPr>
        <p:spPr>
          <a:ln/>
        </p:spPr>
      </p:sp>
      <p:sp>
        <p:nvSpPr>
          <p:cNvPr id="5980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551341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ABA15C-E4CD-4101-94F1-43E2466BBD8B}" type="slidenum">
              <a:rPr lang="en-US" altLang="en-US"/>
              <a:pPr/>
              <a:t>69</a:t>
            </a:fld>
            <a:endParaRPr lang="en-US" altLang="en-US"/>
          </a:p>
        </p:txBody>
      </p:sp>
      <p:sp>
        <p:nvSpPr>
          <p:cNvPr id="1161218" name="Rectangle 2"/>
          <p:cNvSpPr>
            <a:spLocks noRot="1" noChangeArrowheads="1" noTextEdit="1"/>
          </p:cNvSpPr>
          <p:nvPr>
            <p:ph type="sldImg"/>
          </p:nvPr>
        </p:nvSpPr>
        <p:spPr>
          <a:ln/>
        </p:spPr>
      </p:sp>
      <p:sp>
        <p:nvSpPr>
          <p:cNvPr id="1161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252770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36C77B-1D4A-46B6-9CB9-7975871E0770}" type="slidenum">
              <a:rPr lang="en-US" altLang="en-US"/>
              <a:pPr/>
              <a:t>70</a:t>
            </a:fld>
            <a:endParaRPr lang="en-US" altLang="en-US"/>
          </a:p>
        </p:txBody>
      </p:sp>
      <p:sp>
        <p:nvSpPr>
          <p:cNvPr id="1163266" name="Rectangle 2"/>
          <p:cNvSpPr>
            <a:spLocks noRot="1" noChangeArrowheads="1" noTextEdit="1"/>
          </p:cNvSpPr>
          <p:nvPr>
            <p:ph type="sldImg"/>
          </p:nvPr>
        </p:nvSpPr>
        <p:spPr>
          <a:ln/>
        </p:spPr>
      </p:sp>
      <p:sp>
        <p:nvSpPr>
          <p:cNvPr id="1163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086581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8748D1-BC75-42FB-BAF2-4A52BEA10CA5}" type="slidenum">
              <a:rPr lang="en-US" altLang="en-US"/>
              <a:pPr/>
              <a:t>71</a:t>
            </a:fld>
            <a:endParaRPr lang="en-US" altLang="en-US"/>
          </a:p>
        </p:txBody>
      </p:sp>
      <p:sp>
        <p:nvSpPr>
          <p:cNvPr id="887810" name="Rectangle 2"/>
          <p:cNvSpPr>
            <a:spLocks noRot="1" noChangeArrowheads="1" noTextEdit="1"/>
          </p:cNvSpPr>
          <p:nvPr>
            <p:ph type="sldImg"/>
          </p:nvPr>
        </p:nvSpPr>
        <p:spPr>
          <a:ln/>
        </p:spPr>
      </p:sp>
      <p:sp>
        <p:nvSpPr>
          <p:cNvPr id="887811"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28639229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79D5E-58E4-499C-8B77-89DFB2D307DE}" type="slidenum">
              <a:rPr lang="en-US" altLang="en-US"/>
              <a:pPr/>
              <a:t>73</a:t>
            </a:fld>
            <a:endParaRPr lang="en-US" altLang="en-US"/>
          </a:p>
        </p:txBody>
      </p:sp>
      <p:sp>
        <p:nvSpPr>
          <p:cNvPr id="891906" name="Rectangle 2"/>
          <p:cNvSpPr>
            <a:spLocks noRot="1" noChangeArrowheads="1" noTextEdit="1"/>
          </p:cNvSpPr>
          <p:nvPr>
            <p:ph type="sldImg"/>
          </p:nvPr>
        </p:nvSpPr>
        <p:spPr>
          <a:ln/>
        </p:spPr>
      </p:sp>
      <p:sp>
        <p:nvSpPr>
          <p:cNvPr id="891907"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1552779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7C060-4500-470E-A489-C9B661DFE03A}" type="slidenum">
              <a:rPr lang="en-US" altLang="en-US"/>
              <a:pPr/>
              <a:t>8</a:t>
            </a:fld>
            <a:endParaRPr lang="en-US" altLang="en-US"/>
          </a:p>
        </p:txBody>
      </p:sp>
      <p:sp>
        <p:nvSpPr>
          <p:cNvPr id="896002" name="Rectangle 2"/>
          <p:cNvSpPr>
            <a:spLocks noRot="1" noChangeArrowheads="1" noTextEdit="1"/>
          </p:cNvSpPr>
          <p:nvPr>
            <p:ph type="sldImg"/>
          </p:nvPr>
        </p:nvSpPr>
        <p:spPr>
          <a:ln/>
        </p:spPr>
      </p:sp>
      <p:sp>
        <p:nvSpPr>
          <p:cNvPr id="8960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65916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86814-8D90-4E7C-B75F-CED28EB7056A}" type="slidenum">
              <a:rPr lang="en-US" altLang="en-US"/>
              <a:pPr/>
              <a:t>9</a:t>
            </a:fld>
            <a:endParaRPr lang="en-US" altLang="en-US"/>
          </a:p>
        </p:txBody>
      </p:sp>
      <p:sp>
        <p:nvSpPr>
          <p:cNvPr id="606210" name="Rectangle 2"/>
          <p:cNvSpPr>
            <a:spLocks noRot="1"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50405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9E7BB-9814-41E9-89A7-BE6A35DD4A2A}" type="slidenum">
              <a:rPr lang="en-US" altLang="en-US"/>
              <a:pPr/>
              <a:t>10</a:t>
            </a:fld>
            <a:endParaRPr lang="en-US" altLang="en-US"/>
          </a:p>
        </p:txBody>
      </p:sp>
      <p:sp>
        <p:nvSpPr>
          <p:cNvPr id="1097730" name="Rectangle 2"/>
          <p:cNvSpPr>
            <a:spLocks noRot="1" noChangeArrowheads="1" noTextEdit="1"/>
          </p:cNvSpPr>
          <p:nvPr>
            <p:ph type="sldImg"/>
          </p:nvPr>
        </p:nvSpPr>
        <p:spPr>
          <a:ln/>
        </p:spPr>
      </p:sp>
      <p:sp>
        <p:nvSpPr>
          <p:cNvPr id="1097731"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3962714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7990379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59200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40705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80970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81905511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2088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145273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219090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3775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544975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4149775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5471" name="Text Box 15"/>
          <p:cNvSpPr txBox="1">
            <a:spLocks noChangeArrowheads="1"/>
          </p:cNvSpPr>
          <p:nvPr/>
        </p:nvSpPr>
        <p:spPr bwMode="auto">
          <a:xfrm>
            <a:off x="76200" y="0"/>
            <a:ext cx="4953000" cy="393700"/>
          </a:xfrm>
          <a:prstGeom prst="rect">
            <a:avLst/>
          </a:prstGeom>
          <a:noFill/>
          <a:ln>
            <a:noFill/>
          </a:ln>
          <a:effectLst/>
          <a:extLst>
            <a:ext uri="{909E8E84-426E-40DD-AFC4-6F175D3DCCD1}">
              <a14:hiddenFill xmlns:a14="http://schemas.microsoft.com/office/drawing/2010/main">
                <a:solidFill>
                  <a:srgbClr val="E2F4FE">
                    <a:alpha val="41000"/>
                  </a:srgbClr>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33363" indent="-233363" eaLnBrk="0" hangingPunct="0">
              <a:spcBef>
                <a:spcPct val="0"/>
              </a:spcBef>
              <a:defRPr sz="2400">
                <a:solidFill>
                  <a:schemeClr val="tx1"/>
                </a:solidFill>
                <a:latin typeface="Times" panose="02020603050405020304" pitchFamily="18" charset="0"/>
              </a:defRPr>
            </a:lvl1pPr>
            <a:lvl2pPr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pPr>
            <a:r>
              <a:rPr lang="en-US" altLang="en-US" sz="1800" b="1">
                <a:solidFill>
                  <a:schemeClr val="bg1"/>
                </a:solidFill>
                <a:latin typeface="Arial" panose="020B0604020202020204" pitchFamily="34" charset="0"/>
              </a:rPr>
              <a:t>Social Cognition</a:t>
            </a:r>
            <a:endParaRPr lang="en-US" altLang="en-US" b="1">
              <a:solidFill>
                <a:schemeClr val="bg1"/>
              </a:solidFill>
            </a:endParaRPr>
          </a:p>
        </p:txBody>
      </p:sp>
      <p:sp>
        <p:nvSpPr>
          <p:cNvPr id="275480" name="Rectangle 24">
            <a:hlinkClick r:id="" action="ppaction://hlinkshowjump?jump=previousslide"/>
          </p:cNvPr>
          <p:cNvSpPr>
            <a:spLocks noChangeArrowheads="1"/>
          </p:cNvSpPr>
          <p:nvPr/>
        </p:nvSpPr>
        <p:spPr bwMode="auto">
          <a:xfrm>
            <a:off x="2286000" y="6172200"/>
            <a:ext cx="9906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1" name="Rectangle 25">
            <a:hlinkClick r:id="" action="ppaction://hlinkshowjump?jump=nextslide"/>
          </p:cNvPr>
          <p:cNvSpPr>
            <a:spLocks noChangeArrowheads="1"/>
          </p:cNvSpPr>
          <p:nvPr/>
        </p:nvSpPr>
        <p:spPr bwMode="auto">
          <a:xfrm>
            <a:off x="3352800" y="6172200"/>
            <a:ext cx="8382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2" name="Rectangle 26">
            <a:hlinkClick r:id="" action="ppaction://hlinkshowjump?jump=firstslide"/>
          </p:cNvPr>
          <p:cNvSpPr>
            <a:spLocks noChangeArrowheads="1"/>
          </p:cNvSpPr>
          <p:nvPr/>
        </p:nvSpPr>
        <p:spPr bwMode="auto">
          <a:xfrm>
            <a:off x="4267200" y="6172200"/>
            <a:ext cx="16002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3" name="Rectangle 27">
            <a:hlinkClick r:id="" action="ppaction://hlinkshowjump?jump=endshow"/>
          </p:cNvPr>
          <p:cNvSpPr>
            <a:spLocks noChangeArrowheads="1"/>
          </p:cNvSpPr>
          <p:nvPr/>
        </p:nvSpPr>
        <p:spPr bwMode="auto">
          <a:xfrm>
            <a:off x="5943600" y="6172200"/>
            <a:ext cx="9144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6" name="Text Box 30"/>
          <p:cNvSpPr txBox="1">
            <a:spLocks noChangeArrowheads="1"/>
          </p:cNvSpPr>
          <p:nvPr/>
        </p:nvSpPr>
        <p:spPr bwMode="auto">
          <a:xfrm>
            <a:off x="152400" y="6630988"/>
            <a:ext cx="7772400" cy="227012"/>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800">
                <a:solidFill>
                  <a:schemeClr val="bg1"/>
                </a:solidFill>
              </a:rPr>
              <a:t>Original Content Copyright  by HOLT McDougal. Additions and changes to the original content are the responsibility of the instructor.</a:t>
            </a:r>
            <a:endParaRPr lang="en-US" altLang="en-US" sz="2400">
              <a:latin typeface="Times"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nLst>
      <p:par>
        <p:cTn id="1" dur="indefinite" restart="never" nodeType="tmRoot"/>
      </p:par>
    </p:tnLst>
  </p:timing>
  <p:txStyles>
    <p:titleStyle>
      <a:lvl1pPr algn="ctr" rtl="0" fontAlgn="base">
        <a:spcBef>
          <a:spcPct val="0"/>
        </a:spcBef>
        <a:spcAft>
          <a:spcPct val="0"/>
        </a:spcAft>
        <a:defRPr sz="2800" b="1" kern="1200">
          <a:solidFill>
            <a:schemeClr val="tx2"/>
          </a:solidFill>
          <a:latin typeface="+mj-lt"/>
          <a:ea typeface="+mj-ea"/>
          <a:cs typeface="+mj-cs"/>
        </a:defRPr>
      </a:lvl1pPr>
      <a:lvl2pPr algn="ctr" rtl="0" fontAlgn="base">
        <a:spcBef>
          <a:spcPct val="0"/>
        </a:spcBef>
        <a:spcAft>
          <a:spcPct val="0"/>
        </a:spcAft>
        <a:defRPr sz="2800" b="1">
          <a:solidFill>
            <a:schemeClr val="tx2"/>
          </a:solidFill>
          <a:latin typeface="Arial" panose="020B0604020202020204" pitchFamily="34" charset="0"/>
        </a:defRPr>
      </a:lvl2pPr>
      <a:lvl3pPr algn="ctr" rtl="0" fontAlgn="base">
        <a:spcBef>
          <a:spcPct val="0"/>
        </a:spcBef>
        <a:spcAft>
          <a:spcPct val="0"/>
        </a:spcAft>
        <a:defRPr sz="2800" b="1">
          <a:solidFill>
            <a:schemeClr val="tx2"/>
          </a:solidFill>
          <a:latin typeface="Arial" panose="020B0604020202020204" pitchFamily="34" charset="0"/>
        </a:defRPr>
      </a:lvl3pPr>
      <a:lvl4pPr algn="ctr" rtl="0" fontAlgn="base">
        <a:spcBef>
          <a:spcPct val="0"/>
        </a:spcBef>
        <a:spcAft>
          <a:spcPct val="0"/>
        </a:spcAft>
        <a:defRPr sz="2800" b="1">
          <a:solidFill>
            <a:schemeClr val="tx2"/>
          </a:solidFill>
          <a:latin typeface="Arial" panose="020B0604020202020204" pitchFamily="34" charset="0"/>
        </a:defRPr>
      </a:lvl4pPr>
      <a:lvl5pPr algn="ctr" rtl="0" fontAlgn="base">
        <a:spcBef>
          <a:spcPct val="0"/>
        </a:spcBef>
        <a:spcAft>
          <a:spcPct val="0"/>
        </a:spcAft>
        <a:defRPr sz="2800" b="1">
          <a:solidFill>
            <a:schemeClr val="tx2"/>
          </a:solidFill>
          <a:latin typeface="Arial" panose="020B0604020202020204" pitchFamily="34" charset="0"/>
        </a:defRPr>
      </a:lvl5pPr>
      <a:lvl6pPr marL="457200" algn="ctr" rtl="0" fontAlgn="base">
        <a:spcBef>
          <a:spcPct val="0"/>
        </a:spcBef>
        <a:spcAft>
          <a:spcPct val="0"/>
        </a:spcAft>
        <a:defRPr sz="2800" b="1">
          <a:solidFill>
            <a:schemeClr val="tx2"/>
          </a:solidFill>
          <a:latin typeface="Arial" panose="020B0604020202020204" pitchFamily="34" charset="0"/>
        </a:defRPr>
      </a:lvl6pPr>
      <a:lvl7pPr marL="914400" algn="ctr" rtl="0" fontAlgn="base">
        <a:spcBef>
          <a:spcPct val="0"/>
        </a:spcBef>
        <a:spcAft>
          <a:spcPct val="0"/>
        </a:spcAft>
        <a:defRPr sz="2800" b="1">
          <a:solidFill>
            <a:schemeClr val="tx2"/>
          </a:solidFill>
          <a:latin typeface="Arial" panose="020B0604020202020204" pitchFamily="34" charset="0"/>
        </a:defRPr>
      </a:lvl7pPr>
      <a:lvl8pPr marL="1371600" algn="ctr" rtl="0" fontAlgn="base">
        <a:spcBef>
          <a:spcPct val="0"/>
        </a:spcBef>
        <a:spcAft>
          <a:spcPct val="0"/>
        </a:spcAft>
        <a:defRPr sz="2800" b="1">
          <a:solidFill>
            <a:schemeClr val="tx2"/>
          </a:solidFill>
          <a:latin typeface="Arial" panose="020B0604020202020204" pitchFamily="34" charset="0"/>
        </a:defRPr>
      </a:lvl8pPr>
      <a:lvl9pPr marL="1828800" algn="ctr" rtl="0" fontAlgn="base">
        <a:spcBef>
          <a:spcPct val="0"/>
        </a:spcBef>
        <a:spcAft>
          <a:spcPct val="0"/>
        </a:spcAft>
        <a:defRPr sz="28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2.xml"/><Relationship Id="rId7" Type="http://schemas.openxmlformats.org/officeDocument/2006/relationships/slide" Target="slide4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7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5.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5.jpeg"/><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ifs/ch20/psych_ch20_if.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31.xml"/><Relationship Id="rId5" Type="http://schemas.openxmlformats.org/officeDocument/2006/relationships/image" Target="../media/image17.jpeg"/><Relationship Id="rId4" Type="http://schemas.openxmlformats.org/officeDocument/2006/relationships/image" Target="../media/image16.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17.jpeg"/><Relationship Id="rId4" Type="http://schemas.openxmlformats.org/officeDocument/2006/relationships/image" Target="../media/image19.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5.jpeg"/><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Text Box 2"/>
          <p:cNvSpPr txBox="1">
            <a:spLocks noChangeArrowheads="1"/>
          </p:cNvSpPr>
          <p:nvPr/>
        </p:nvSpPr>
        <p:spPr bwMode="auto">
          <a:xfrm>
            <a:off x="990600" y="762000"/>
            <a:ext cx="7010400" cy="4929188"/>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en-US" sz="3000" b="1">
                <a:solidFill>
                  <a:srgbClr val="073499"/>
                </a:solidFill>
              </a:rPr>
              <a:t>Chapter 20: Social Cognition</a:t>
            </a:r>
          </a:p>
          <a:p>
            <a:pPr algn="ctr">
              <a:spcBef>
                <a:spcPct val="50000"/>
              </a:spcBef>
            </a:pPr>
            <a:endParaRPr lang="en-US" altLang="en-US" sz="1000"/>
          </a:p>
          <a:p>
            <a:pPr>
              <a:spcBef>
                <a:spcPct val="50000"/>
              </a:spcBef>
            </a:pPr>
            <a:r>
              <a:rPr lang="en-US" altLang="en-US" sz="2400" b="1"/>
              <a:t>Case Study:</a:t>
            </a:r>
            <a:r>
              <a:rPr lang="en-US" altLang="en-US" sz="2400"/>
              <a:t> </a:t>
            </a:r>
            <a:r>
              <a:rPr lang="en-US" altLang="en-US" sz="2400">
                <a:hlinkClick r:id="rId3" action="ppaction://hlinksldjump"/>
              </a:rPr>
              <a:t>Shaping the Black Experience</a:t>
            </a:r>
            <a:endParaRPr lang="en-US" altLang="en-US" sz="2400"/>
          </a:p>
          <a:p>
            <a:pPr>
              <a:spcBef>
                <a:spcPct val="50000"/>
              </a:spcBef>
            </a:pPr>
            <a:r>
              <a:rPr lang="en-US" altLang="en-US" sz="2400" b="1"/>
              <a:t>Section 1:</a:t>
            </a:r>
            <a:r>
              <a:rPr lang="en-US" altLang="en-US" sz="2400"/>
              <a:t> </a:t>
            </a:r>
            <a:r>
              <a:rPr lang="en-US" altLang="en-US" sz="2400">
                <a:hlinkClick r:id="rId4" action="ppaction://hlinksldjump"/>
              </a:rPr>
              <a:t>Attitudes</a:t>
            </a:r>
            <a:endParaRPr lang="en-US" altLang="en-US" sz="2400"/>
          </a:p>
          <a:p>
            <a:pPr>
              <a:spcBef>
                <a:spcPct val="50000"/>
              </a:spcBef>
            </a:pPr>
            <a:r>
              <a:rPr lang="en-US" altLang="en-US" sz="2400" b="1"/>
              <a:t>Section 2:</a:t>
            </a:r>
            <a:r>
              <a:rPr lang="en-US" altLang="en-US" sz="2400"/>
              <a:t> </a:t>
            </a:r>
            <a:r>
              <a:rPr lang="en-US" altLang="en-US" sz="2400">
                <a:hlinkClick r:id="rId5" action="ppaction://hlinksldjump"/>
              </a:rPr>
              <a:t>Persuasion</a:t>
            </a:r>
            <a:endParaRPr lang="en-US" altLang="en-US" sz="2400"/>
          </a:p>
          <a:p>
            <a:pPr>
              <a:spcBef>
                <a:spcPct val="50000"/>
              </a:spcBef>
            </a:pPr>
            <a:r>
              <a:rPr lang="en-US" altLang="en-US" sz="2400" b="1"/>
              <a:t>Section 3:</a:t>
            </a:r>
            <a:r>
              <a:rPr lang="en-US" altLang="en-US" sz="2400"/>
              <a:t> </a:t>
            </a:r>
            <a:r>
              <a:rPr lang="en-US" altLang="en-US" sz="2400">
                <a:hlinkClick r:id="rId6" action="ppaction://hlinksldjump"/>
              </a:rPr>
              <a:t>Prejudice</a:t>
            </a:r>
            <a:endParaRPr lang="en-US" altLang="en-US" sz="2400"/>
          </a:p>
          <a:p>
            <a:pPr>
              <a:spcBef>
                <a:spcPct val="50000"/>
              </a:spcBef>
            </a:pPr>
            <a:r>
              <a:rPr lang="en-US" altLang="en-US" sz="2400" b="1"/>
              <a:t>Section 4:</a:t>
            </a:r>
            <a:r>
              <a:rPr lang="en-US" altLang="en-US" sz="2400"/>
              <a:t> </a:t>
            </a:r>
            <a:r>
              <a:rPr lang="en-US" altLang="en-US" sz="2400">
                <a:hlinkClick r:id="rId7" action="ppaction://hlinksldjump"/>
              </a:rPr>
              <a:t>Social Perception</a:t>
            </a:r>
            <a:endParaRPr lang="en-US" altLang="en-US" sz="2400"/>
          </a:p>
          <a:p>
            <a:pPr>
              <a:spcBef>
                <a:spcPct val="50000"/>
              </a:spcBef>
            </a:pPr>
            <a:r>
              <a:rPr lang="en-US" altLang="en-US" sz="2400" b="1"/>
              <a:t>Section 5:</a:t>
            </a:r>
            <a:r>
              <a:rPr lang="en-US" altLang="en-US" sz="2400"/>
              <a:t> </a:t>
            </a:r>
            <a:r>
              <a:rPr lang="en-US" altLang="en-US" sz="2400">
                <a:hlinkClick r:id="rId8" action="ppaction://hlinksldjump"/>
              </a:rPr>
              <a:t>Interpersonal Attraction</a:t>
            </a:r>
            <a:endParaRPr lang="en-US" altLang="en-US" sz="2400"/>
          </a:p>
          <a:p>
            <a:pPr>
              <a:spcBef>
                <a:spcPct val="50000"/>
              </a:spcBef>
            </a:pPr>
            <a:r>
              <a:rPr lang="en-US" altLang="en-US" sz="2400" b="1"/>
              <a:t>Experiment:</a:t>
            </a:r>
            <a:r>
              <a:rPr lang="en-US" altLang="en-US" sz="2400"/>
              <a:t> </a:t>
            </a:r>
            <a:r>
              <a:rPr lang="en-US" altLang="en-US" sz="2400">
                <a:hlinkClick r:id="rId9" action="ppaction://hlinksldjump"/>
              </a:rPr>
              <a:t>Applying What You’ve Learned</a:t>
            </a:r>
            <a:endParaRPr lang="en-US" altLang="en-US" sz="240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96707" name="Group 3"/>
          <p:cNvGrpSpPr>
            <a:grpSpLocks/>
          </p:cNvGrpSpPr>
          <p:nvPr/>
        </p:nvGrpSpPr>
        <p:grpSpPr bwMode="auto">
          <a:xfrm>
            <a:off x="457200" y="1219200"/>
            <a:ext cx="4038600" cy="4572000"/>
            <a:chOff x="288" y="2166"/>
            <a:chExt cx="2448" cy="1338"/>
          </a:xfrm>
        </p:grpSpPr>
        <p:sp>
          <p:nvSpPr>
            <p:cNvPr id="1096708" name="Text Box 4"/>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Learning by reinforcement</a:t>
              </a:r>
            </a:p>
            <a:p>
              <a:pPr eaLnBrk="1" hangingPunct="1">
                <a:spcBef>
                  <a:spcPct val="20000"/>
                </a:spcBef>
                <a:buFontTx/>
                <a:buChar char="•"/>
              </a:pPr>
              <a:r>
                <a:rPr lang="en-US" altLang="en-US" sz="2000">
                  <a:latin typeface="Arial" panose="020B0604020202020204" pitchFamily="34" charset="0"/>
                </a:rPr>
                <a:t>Parents who believe that it is important to share may praise, or reinforce, a child who shares a toy with a friend.</a:t>
              </a:r>
            </a:p>
            <a:p>
              <a:pPr eaLnBrk="1" hangingPunct="1">
                <a:spcBef>
                  <a:spcPct val="20000"/>
                </a:spcBef>
                <a:buFontTx/>
                <a:buChar char="•"/>
              </a:pPr>
              <a:r>
                <a:rPr lang="en-US" altLang="en-US" sz="2000">
                  <a:latin typeface="Arial" panose="020B0604020202020204" pitchFamily="34" charset="0"/>
                </a:rPr>
                <a:t>Child acquires an attitude about the importance of sharing.</a:t>
              </a:r>
            </a:p>
          </p:txBody>
        </p:sp>
        <p:sp>
          <p:nvSpPr>
            <p:cNvPr id="1096709" name="Text Box 5"/>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Conditioning</a:t>
              </a:r>
              <a:endParaRPr lang="en-US" altLang="en-US" sz="2000" b="1">
                <a:latin typeface="Arial" panose="020B0604020202020204" pitchFamily="34" charset="0"/>
              </a:endParaRPr>
            </a:p>
          </p:txBody>
        </p:sp>
      </p:grpSp>
      <p:sp>
        <p:nvSpPr>
          <p:cNvPr id="1096710"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How Attitudes Develop</a:t>
            </a:r>
            <a:endParaRPr lang="en-US" altLang="en-US">
              <a:solidFill>
                <a:srgbClr val="FFCC00"/>
              </a:solidFill>
            </a:endParaRPr>
          </a:p>
        </p:txBody>
      </p:sp>
      <p:grpSp>
        <p:nvGrpSpPr>
          <p:cNvPr id="1096711" name="Group 7"/>
          <p:cNvGrpSpPr>
            <a:grpSpLocks/>
          </p:cNvGrpSpPr>
          <p:nvPr/>
        </p:nvGrpSpPr>
        <p:grpSpPr bwMode="auto">
          <a:xfrm>
            <a:off x="4648200" y="1219200"/>
            <a:ext cx="4038600" cy="4572000"/>
            <a:chOff x="288" y="2166"/>
            <a:chExt cx="2448" cy="1338"/>
          </a:xfrm>
        </p:grpSpPr>
        <p:sp>
          <p:nvSpPr>
            <p:cNvPr id="1096712" name="Text Box 8"/>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Teens may observe that classmates who dress, talk, or act in certain ways seem to be admired by their peers.</a:t>
              </a:r>
            </a:p>
            <a:p>
              <a:pPr eaLnBrk="1" hangingPunct="1">
                <a:spcBef>
                  <a:spcPct val="20000"/>
                </a:spcBef>
                <a:buFontTx/>
                <a:buChar char="•"/>
              </a:pPr>
              <a:r>
                <a:rPr lang="en-US" altLang="en-US" sz="2000">
                  <a:latin typeface="Arial" panose="020B0604020202020204" pitchFamily="34" charset="0"/>
                </a:rPr>
                <a:t>Teen acquires attitude about these behaviors and may mimic them.</a:t>
              </a:r>
            </a:p>
            <a:p>
              <a:pPr eaLnBrk="1" hangingPunct="1">
                <a:spcBef>
                  <a:spcPct val="20000"/>
                </a:spcBef>
                <a:buFontTx/>
                <a:buChar char="•"/>
              </a:pPr>
              <a:r>
                <a:rPr lang="en-US" altLang="en-US" sz="2000">
                  <a:latin typeface="Arial" panose="020B0604020202020204" pitchFamily="34" charset="0"/>
                </a:rPr>
                <a:t>Commercial advertising often relies on observational learning in order to sell products.</a:t>
              </a:r>
            </a:p>
          </p:txBody>
        </p:sp>
        <p:sp>
          <p:nvSpPr>
            <p:cNvPr id="1096713" name="Text Box 9"/>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Observational Learning</a:t>
              </a:r>
              <a:endParaRPr lang="en-US" altLang="en-US" sz="2000" b="1">
                <a:latin typeface="Arial" panose="020B0604020202020204" pitchFamily="34" charset="0"/>
              </a:endParaRPr>
            </a:p>
          </p:txBody>
        </p:sp>
      </p:grpSp>
      <p:sp>
        <p:nvSpPr>
          <p:cNvPr id="1096714" name="AutoShape 10"/>
          <p:cNvSpPr>
            <a:spLocks noChangeArrowheads="1"/>
          </p:cNvSpPr>
          <p:nvPr/>
        </p:nvSpPr>
        <p:spPr bwMode="auto">
          <a:xfrm flipH="1" flipV="1">
            <a:off x="4191000" y="5562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96707"/>
                                        </p:tgtEl>
                                        <p:attrNameLst>
                                          <p:attrName>style.visibility</p:attrName>
                                        </p:attrNameLst>
                                      </p:cBhvr>
                                      <p:to>
                                        <p:strVal val="visible"/>
                                      </p:to>
                                    </p:set>
                                    <p:animEffect transition="in" filter="wipe(left)">
                                      <p:cBhvr>
                                        <p:cTn id="7" dur="500"/>
                                        <p:tgtEl>
                                          <p:spTgt spid="1096707"/>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967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96714"/>
                                        </p:tgtEl>
                                        <p:attrNameLst>
                                          <p:attrName>style.visibility</p:attrName>
                                        </p:attrNameLst>
                                      </p:cBhvr>
                                      <p:to>
                                        <p:strVal val="hidden"/>
                                      </p:to>
                                    </p:set>
                                  </p:childTnLst>
                                </p:cTn>
                              </p:par>
                            </p:childTnLst>
                          </p:cTn>
                        </p:par>
                        <p:par>
                          <p:cTn id="15" fill="hold" nodeType="afterGroup">
                            <p:stCondLst>
                              <p:cond delay="0"/>
                            </p:stCondLst>
                            <p:childTnLst>
                              <p:par>
                                <p:cTn id="16" presetID="22" presetClass="entr" presetSubtype="8" fill="hold" nodeType="afterEffect">
                                  <p:stCondLst>
                                    <p:cond delay="0"/>
                                  </p:stCondLst>
                                  <p:childTnLst>
                                    <p:set>
                                      <p:cBhvr>
                                        <p:cTn id="17" dur="1" fill="hold">
                                          <p:stCondLst>
                                            <p:cond delay="0"/>
                                          </p:stCondLst>
                                        </p:cTn>
                                        <p:tgtEl>
                                          <p:spTgt spid="1096711"/>
                                        </p:tgtEl>
                                        <p:attrNameLst>
                                          <p:attrName>style.visibility</p:attrName>
                                        </p:attrNameLst>
                                      </p:cBhvr>
                                      <p:to>
                                        <p:strVal val="visible"/>
                                      </p:to>
                                    </p:set>
                                    <p:animEffect transition="in" filter="wipe(left)">
                                      <p:cBhvr>
                                        <p:cTn id="18" dur="500"/>
                                        <p:tgtEl>
                                          <p:spTgt spid="1096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714" grpId="0" animBg="1"/>
      <p:bldP spid="1096714"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98761" name="Group 1033"/>
          <p:cNvGrpSpPr>
            <a:grpSpLocks/>
          </p:cNvGrpSpPr>
          <p:nvPr/>
        </p:nvGrpSpPr>
        <p:grpSpPr bwMode="auto">
          <a:xfrm>
            <a:off x="457200" y="1135063"/>
            <a:ext cx="4038600" cy="4884737"/>
            <a:chOff x="288" y="715"/>
            <a:chExt cx="2544" cy="3077"/>
          </a:xfrm>
        </p:grpSpPr>
        <p:sp>
          <p:nvSpPr>
            <p:cNvPr id="1098755" name="Text Box 1027"/>
            <p:cNvSpPr txBox="1">
              <a:spLocks noChangeArrowheads="1"/>
            </p:cNvSpPr>
            <p:nvPr/>
          </p:nvSpPr>
          <p:spPr bwMode="auto">
            <a:xfrm>
              <a:off x="288" y="1008"/>
              <a:ext cx="2544" cy="278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b="1">
                  <a:latin typeface="Arial" panose="020B0604020202020204" pitchFamily="34" charset="0"/>
                </a:rPr>
                <a:t>Cognitive evaluation:</a:t>
              </a:r>
              <a:r>
                <a:rPr lang="en-US" altLang="en-US" sz="2000">
                  <a:latin typeface="Arial" panose="020B0604020202020204" pitchFamily="34" charset="0"/>
                </a:rPr>
                <a:t> evaluating evidence and forming beliefs on the basis of these evaluations.</a:t>
              </a:r>
            </a:p>
            <a:p>
              <a:pPr eaLnBrk="1" hangingPunct="1">
                <a:spcBef>
                  <a:spcPct val="20000"/>
                </a:spcBef>
                <a:buFontTx/>
                <a:buChar char="•"/>
              </a:pPr>
              <a:r>
                <a:rPr lang="en-US" altLang="en-US" sz="2000">
                  <a:latin typeface="Arial" panose="020B0604020202020204" pitchFamily="34" charset="0"/>
                </a:rPr>
                <a:t>Part of the process is to examine data carefully.</a:t>
              </a:r>
            </a:p>
            <a:p>
              <a:pPr eaLnBrk="1" hangingPunct="1">
                <a:spcBef>
                  <a:spcPct val="20000"/>
                </a:spcBef>
              </a:pPr>
              <a:r>
                <a:rPr lang="en-US" altLang="en-US" sz="2000">
                  <a:latin typeface="Arial" panose="020B0604020202020204" pitchFamily="34" charset="0"/>
                </a:rPr>
                <a:t>		- Bias</a:t>
              </a:r>
            </a:p>
            <a:p>
              <a:pPr eaLnBrk="1" hangingPunct="1">
                <a:spcBef>
                  <a:spcPct val="20000"/>
                </a:spcBef>
              </a:pPr>
              <a:r>
                <a:rPr lang="en-US" altLang="en-US" sz="2000">
                  <a:latin typeface="Arial" panose="020B0604020202020204" pitchFamily="34" charset="0"/>
                </a:rPr>
                <a:t>		- What is gained</a:t>
              </a:r>
            </a:p>
            <a:p>
              <a:pPr eaLnBrk="1" hangingPunct="1">
                <a:spcBef>
                  <a:spcPct val="20000"/>
                </a:spcBef>
                <a:buFontTx/>
                <a:buChar char="•"/>
              </a:pPr>
              <a:r>
                <a:rPr lang="en-US" altLang="en-US" sz="2000">
                  <a:latin typeface="Arial" panose="020B0604020202020204" pitchFamily="34" charset="0"/>
                </a:rPr>
                <a:t>People are especially likely to evaluate evidence when they will have to justify their choice.</a:t>
              </a:r>
            </a:p>
          </p:txBody>
        </p:sp>
        <p:sp>
          <p:nvSpPr>
            <p:cNvPr id="1098756" name="Text Box 1028"/>
            <p:cNvSpPr txBox="1">
              <a:spLocks noChangeArrowheads="1"/>
            </p:cNvSpPr>
            <p:nvPr/>
          </p:nvSpPr>
          <p:spPr bwMode="auto">
            <a:xfrm>
              <a:off x="288" y="715"/>
              <a:ext cx="2544" cy="293"/>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Cognitive Evaluation</a:t>
              </a:r>
              <a:endParaRPr lang="en-US" altLang="en-US" sz="2000" b="1">
                <a:latin typeface="Arial" panose="020B0604020202020204" pitchFamily="34" charset="0"/>
              </a:endParaRPr>
            </a:p>
          </p:txBody>
        </p:sp>
      </p:grpSp>
      <p:sp>
        <p:nvSpPr>
          <p:cNvPr id="1098757" name="Rectangle 1029"/>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How Attitudes Develop</a:t>
            </a:r>
            <a:endParaRPr lang="en-US" altLang="en-US">
              <a:solidFill>
                <a:srgbClr val="FFCC00"/>
              </a:solidFill>
            </a:endParaRPr>
          </a:p>
        </p:txBody>
      </p:sp>
      <p:grpSp>
        <p:nvGrpSpPr>
          <p:cNvPr id="1098762" name="Group 1034"/>
          <p:cNvGrpSpPr>
            <a:grpSpLocks/>
          </p:cNvGrpSpPr>
          <p:nvPr/>
        </p:nvGrpSpPr>
        <p:grpSpPr bwMode="auto">
          <a:xfrm>
            <a:off x="4572000" y="1143000"/>
            <a:ext cx="4114800" cy="4229100"/>
            <a:chOff x="2880" y="720"/>
            <a:chExt cx="2592" cy="2664"/>
          </a:xfrm>
        </p:grpSpPr>
        <p:sp>
          <p:nvSpPr>
            <p:cNvPr id="1098759" name="Text Box 1031"/>
            <p:cNvSpPr txBox="1">
              <a:spLocks noChangeArrowheads="1"/>
            </p:cNvSpPr>
            <p:nvPr/>
          </p:nvSpPr>
          <p:spPr bwMode="auto">
            <a:xfrm>
              <a:off x="2880" y="1008"/>
              <a:ext cx="2544" cy="23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b="1">
                  <a:latin typeface="Arial" panose="020B0604020202020204" pitchFamily="34" charset="0"/>
                </a:rPr>
                <a:t>Cognitive anchors:</a:t>
              </a:r>
              <a:r>
                <a:rPr lang="en-US" altLang="en-US" sz="2000">
                  <a:latin typeface="Arial" panose="020B0604020202020204" pitchFamily="34" charset="0"/>
                </a:rPr>
                <a:t> persistent beliefs that shape the ways in which a person sees the world and interprets events. Often they are the person’s earliest attitudes.</a:t>
              </a:r>
            </a:p>
            <a:p>
              <a:pPr eaLnBrk="1" hangingPunct="1">
                <a:spcBef>
                  <a:spcPct val="20000"/>
                </a:spcBef>
                <a:buFontTx/>
                <a:buChar char="•"/>
              </a:pPr>
              <a:r>
                <a:rPr lang="en-US" altLang="en-US" sz="2000">
                  <a:latin typeface="Arial" panose="020B0604020202020204" pitchFamily="34" charset="0"/>
                </a:rPr>
                <a:t>People who hold on to cognitive anchors for decades rarely adopt significantly new attitudes.</a:t>
              </a:r>
            </a:p>
          </p:txBody>
        </p:sp>
        <p:sp>
          <p:nvSpPr>
            <p:cNvPr id="1098760" name="Text Box 1032"/>
            <p:cNvSpPr txBox="1">
              <a:spLocks noChangeArrowheads="1"/>
            </p:cNvSpPr>
            <p:nvPr/>
          </p:nvSpPr>
          <p:spPr bwMode="auto">
            <a:xfrm>
              <a:off x="2928" y="720"/>
              <a:ext cx="254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Cognitive Anchors</a:t>
              </a:r>
              <a:endParaRPr lang="en-US" altLang="en-US" sz="2000" b="1">
                <a:latin typeface="Arial" panose="020B0604020202020204" pitchFamily="34" charset="0"/>
              </a:endParaRPr>
            </a:p>
          </p:txBody>
        </p:sp>
      </p:grpSp>
      <p:sp>
        <p:nvSpPr>
          <p:cNvPr id="1098763" name="AutoShape 1035"/>
          <p:cNvSpPr>
            <a:spLocks noChangeArrowheads="1"/>
          </p:cNvSpPr>
          <p:nvPr/>
        </p:nvSpPr>
        <p:spPr bwMode="auto">
          <a:xfrm flipH="1" flipV="1">
            <a:off x="4191000" y="57912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98761"/>
                                        </p:tgtEl>
                                        <p:attrNameLst>
                                          <p:attrName>style.visibility</p:attrName>
                                        </p:attrNameLst>
                                      </p:cBhvr>
                                      <p:to>
                                        <p:strVal val="visible"/>
                                      </p:to>
                                    </p:set>
                                    <p:animEffect transition="in" filter="wipe(left)">
                                      <p:cBhvr>
                                        <p:cTn id="7" dur="500"/>
                                        <p:tgtEl>
                                          <p:spTgt spid="1098761"/>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987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98763"/>
                                        </p:tgtEl>
                                        <p:attrNameLst>
                                          <p:attrName>style.visibility</p:attrName>
                                        </p:attrNameLst>
                                      </p:cBhvr>
                                      <p:to>
                                        <p:strVal val="hidden"/>
                                      </p:to>
                                    </p:set>
                                  </p:childTnLst>
                                </p:cTn>
                              </p:par>
                            </p:childTnLst>
                          </p:cTn>
                        </p:par>
                        <p:par>
                          <p:cTn id="15" fill="hold" nodeType="afterGroup">
                            <p:stCondLst>
                              <p:cond delay="0"/>
                            </p:stCondLst>
                            <p:childTnLst>
                              <p:par>
                                <p:cTn id="16" presetID="22" presetClass="entr" presetSubtype="8" fill="hold" nodeType="afterEffect">
                                  <p:stCondLst>
                                    <p:cond delay="0"/>
                                  </p:stCondLst>
                                  <p:childTnLst>
                                    <p:set>
                                      <p:cBhvr>
                                        <p:cTn id="17" dur="1" fill="hold">
                                          <p:stCondLst>
                                            <p:cond delay="0"/>
                                          </p:stCondLst>
                                        </p:cTn>
                                        <p:tgtEl>
                                          <p:spTgt spid="1098762"/>
                                        </p:tgtEl>
                                        <p:attrNameLst>
                                          <p:attrName>style.visibility</p:attrName>
                                        </p:attrNameLst>
                                      </p:cBhvr>
                                      <p:to>
                                        <p:strVal val="visible"/>
                                      </p:to>
                                    </p:set>
                                    <p:animEffect transition="in" filter="wipe(left)">
                                      <p:cBhvr>
                                        <p:cTn id="18" dur="500"/>
                                        <p:tgtEl>
                                          <p:spTgt spid="1098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63" grpId="0" animBg="1"/>
      <p:bldP spid="109876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6661" name="Picture 1029" descr="psych_5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609600"/>
            <a:ext cx="2895600"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966661"/>
                                        </p:tgtEl>
                                        <p:attrNameLst>
                                          <p:attrName>style.visibility</p:attrName>
                                        </p:attrNameLst>
                                      </p:cBhvr>
                                      <p:to>
                                        <p:strVal val="visible"/>
                                      </p:to>
                                    </p:set>
                                    <p:animEffect transition="in" filter="fade">
                                      <p:cBhvr>
                                        <p:cTn id="7" dur="1000"/>
                                        <p:tgtEl>
                                          <p:spTgt spid="966661"/>
                                        </p:tgtEl>
                                      </p:cBhvr>
                                    </p:animEffect>
                                    <p:anim calcmode="lin" valueType="num">
                                      <p:cBhvr>
                                        <p:cTn id="8" dur="1000" fill="hold"/>
                                        <p:tgtEl>
                                          <p:spTgt spid="966661"/>
                                        </p:tgtEl>
                                        <p:attrNameLst>
                                          <p:attrName>ppt_x</p:attrName>
                                        </p:attrNameLst>
                                      </p:cBhvr>
                                      <p:tavLst>
                                        <p:tav tm="0">
                                          <p:val>
                                            <p:strVal val="#ppt_x"/>
                                          </p:val>
                                        </p:tav>
                                        <p:tav tm="100000">
                                          <p:val>
                                            <p:strVal val="#ppt_x"/>
                                          </p:val>
                                        </p:tav>
                                      </p:tavLst>
                                    </p:anim>
                                    <p:anim calcmode="lin" valueType="num">
                                      <p:cBhvr>
                                        <p:cTn id="9" dur="1000" fill="hold"/>
                                        <p:tgtEl>
                                          <p:spTgt spid="9666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899075" name="Rectangle 3"/>
          <p:cNvSpPr>
            <a:spLocks noChangeArrowheads="1"/>
          </p:cNvSpPr>
          <p:nvPr/>
        </p:nvSpPr>
        <p:spPr bwMode="auto">
          <a:xfrm>
            <a:off x="457200" y="3733800"/>
            <a:ext cx="8229600" cy="1524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two of the following: conditioning, observational learning, cognitive evaluation, use of cognitive anchors</a:t>
            </a:r>
          </a:p>
        </p:txBody>
      </p:sp>
      <p:sp>
        <p:nvSpPr>
          <p:cNvPr id="899076" name="Rectangle 4"/>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Identify Main Ideas</a:t>
            </a:r>
          </a:p>
          <a:p>
            <a:pPr>
              <a:lnSpc>
                <a:spcPct val="100000"/>
              </a:lnSpc>
              <a:spcBef>
                <a:spcPct val="0"/>
              </a:spcBef>
              <a:spcAft>
                <a:spcPct val="30000"/>
              </a:spcAft>
            </a:pPr>
            <a:r>
              <a:rPr lang="en-US" altLang="en-US"/>
              <a:t>What are two of the four ways that people’s attitudes develop?</a:t>
            </a:r>
          </a:p>
        </p:txBody>
      </p:sp>
      <p:sp>
        <p:nvSpPr>
          <p:cNvPr id="89907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899078" name="AutoShape 6"/>
          <p:cNvSpPr>
            <a:spLocks noChangeArrowheads="1"/>
          </p:cNvSpPr>
          <p:nvPr/>
        </p:nvSpPr>
        <p:spPr bwMode="auto">
          <a:xfrm flipH="1" flipV="1">
            <a:off x="8458200" y="35052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9907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899075"/>
                                        </p:tgtEl>
                                        <p:attrNameLst>
                                          <p:attrName>style.visibility</p:attrName>
                                        </p:attrNameLst>
                                      </p:cBhvr>
                                      <p:to>
                                        <p:strVal val="visible"/>
                                      </p:to>
                                    </p:set>
                                    <p:animEffect transition="in" filter="wipe(up)">
                                      <p:cBhvr>
                                        <p:cTn id="10" dur="500"/>
                                        <p:tgtEl>
                                          <p:spTgt spid="899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075" grpId="0" animBg="1"/>
      <p:bldP spid="89907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0802" name="Text Box 2"/>
          <p:cNvSpPr txBox="1">
            <a:spLocks noChangeArrowheads="1"/>
          </p:cNvSpPr>
          <p:nvPr/>
        </p:nvSpPr>
        <p:spPr bwMode="auto">
          <a:xfrm>
            <a:off x="381000" y="1143000"/>
            <a:ext cx="8305800" cy="18288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a:latin typeface="Arial" panose="020B0604020202020204" pitchFamily="34" charset="0"/>
              </a:rPr>
              <a:t>Definition of attitudes suggests that people’s behaviors are always consistent with their attitudes.</a:t>
            </a:r>
          </a:p>
          <a:p>
            <a:pPr eaLnBrk="1" hangingPunct="1">
              <a:lnSpc>
                <a:spcPct val="120000"/>
              </a:lnSpc>
              <a:spcBef>
                <a:spcPct val="20000"/>
              </a:spcBef>
            </a:pPr>
            <a:r>
              <a:rPr lang="en-US" altLang="en-US">
                <a:latin typeface="Arial" panose="020B0604020202020204" pitchFamily="34" charset="0"/>
              </a:rPr>
              <a:t>However, people often behave in ways that contradict their attitudes.</a:t>
            </a:r>
            <a:endParaRPr lang="en-US" altLang="en-US" sz="2200">
              <a:latin typeface="Arial" panose="020B0604020202020204" pitchFamily="34" charset="0"/>
            </a:endParaRPr>
          </a:p>
        </p:txBody>
      </p:sp>
      <p:grpSp>
        <p:nvGrpSpPr>
          <p:cNvPr id="1100813" name="Group 13"/>
          <p:cNvGrpSpPr>
            <a:grpSpLocks/>
          </p:cNvGrpSpPr>
          <p:nvPr/>
        </p:nvGrpSpPr>
        <p:grpSpPr bwMode="auto">
          <a:xfrm>
            <a:off x="381000" y="3124200"/>
            <a:ext cx="4267200" cy="3048000"/>
            <a:chOff x="240" y="1968"/>
            <a:chExt cx="2688" cy="1920"/>
          </a:xfrm>
        </p:grpSpPr>
        <p:sp>
          <p:nvSpPr>
            <p:cNvPr id="1100804" name="Text Box 4"/>
            <p:cNvSpPr txBox="1">
              <a:spLocks noChangeArrowheads="1"/>
            </p:cNvSpPr>
            <p:nvPr/>
          </p:nvSpPr>
          <p:spPr bwMode="auto">
            <a:xfrm>
              <a:off x="240" y="2304"/>
              <a:ext cx="2688" cy="158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Behavior in accordance with attitudes is more common if a behavior is tied to an attitude.</a:t>
              </a:r>
            </a:p>
            <a:p>
              <a:pPr eaLnBrk="1" hangingPunct="1">
                <a:spcBef>
                  <a:spcPct val="20000"/>
                </a:spcBef>
                <a:buFontTx/>
                <a:buChar char="•"/>
              </a:pPr>
              <a:r>
                <a:rPr lang="en-US" altLang="en-US" sz="2000">
                  <a:latin typeface="Arial" panose="020B0604020202020204" pitchFamily="34" charset="0"/>
                </a:rPr>
                <a:t>Strong attitudes are better predictors of behavior than weak.</a:t>
              </a:r>
            </a:p>
            <a:p>
              <a:pPr eaLnBrk="1" hangingPunct="1">
                <a:spcBef>
                  <a:spcPct val="20000"/>
                </a:spcBef>
                <a:buFontTx/>
                <a:buChar char="•"/>
              </a:pPr>
              <a:r>
                <a:rPr lang="en-US" altLang="en-US" sz="2000">
                  <a:latin typeface="Arial" panose="020B0604020202020204" pitchFamily="34" charset="0"/>
                </a:rPr>
                <a:t>More likely when people are aware of their attitudes.</a:t>
              </a:r>
            </a:p>
          </p:txBody>
        </p:sp>
        <p:sp>
          <p:nvSpPr>
            <p:cNvPr id="1100805" name="Text Box 5"/>
            <p:cNvSpPr txBox="1">
              <a:spLocks noChangeArrowheads="1"/>
            </p:cNvSpPr>
            <p:nvPr/>
          </p:nvSpPr>
          <p:spPr bwMode="auto">
            <a:xfrm>
              <a:off x="240" y="1968"/>
              <a:ext cx="2688" cy="336"/>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When Behavior Follows Attitudes</a:t>
              </a:r>
            </a:p>
          </p:txBody>
        </p:sp>
      </p:grpSp>
      <p:sp>
        <p:nvSpPr>
          <p:cNvPr id="1100806"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Attitudes and Behavior</a:t>
            </a:r>
            <a:endParaRPr lang="en-US" altLang="en-US">
              <a:solidFill>
                <a:srgbClr val="FFCC00"/>
              </a:solidFill>
            </a:endParaRPr>
          </a:p>
        </p:txBody>
      </p:sp>
      <p:grpSp>
        <p:nvGrpSpPr>
          <p:cNvPr id="1100807" name="Group 7"/>
          <p:cNvGrpSpPr>
            <a:grpSpLocks/>
          </p:cNvGrpSpPr>
          <p:nvPr/>
        </p:nvGrpSpPr>
        <p:grpSpPr bwMode="auto">
          <a:xfrm>
            <a:off x="4724400" y="3124200"/>
            <a:ext cx="4114800" cy="2667000"/>
            <a:chOff x="288" y="2166"/>
            <a:chExt cx="2448" cy="1338"/>
          </a:xfrm>
        </p:grpSpPr>
        <p:sp>
          <p:nvSpPr>
            <p:cNvPr id="1100808" name="Text Box 8"/>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Attitudes are likely to follow behavior when people begin to behave in ways that conflict with their attitudes.</a:t>
              </a:r>
            </a:p>
            <a:p>
              <a:pPr eaLnBrk="1" hangingPunct="1">
                <a:spcBef>
                  <a:spcPct val="20000"/>
                </a:spcBef>
                <a:buFontTx/>
                <a:buChar char="•"/>
              </a:pPr>
              <a:r>
                <a:rPr lang="en-US" altLang="en-US" sz="2000" i="1">
                  <a:latin typeface="Arial" panose="020B0604020202020204" pitchFamily="34" charset="0"/>
                </a:rPr>
                <a:t>Dissonance</a:t>
              </a:r>
              <a:r>
                <a:rPr lang="en-US" altLang="en-US" sz="2000">
                  <a:latin typeface="Arial" panose="020B0604020202020204" pitchFamily="34" charset="0"/>
                </a:rPr>
                <a:t> arises from conflict between attitudes and behavior.</a:t>
              </a:r>
            </a:p>
          </p:txBody>
        </p:sp>
        <p:sp>
          <p:nvSpPr>
            <p:cNvPr id="1100809" name="Text Box 9"/>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When Attitudes Follow Behavior</a:t>
              </a:r>
              <a:endParaRPr lang="en-US" altLang="en-US" sz="2000" b="1">
                <a:latin typeface="Arial" panose="020B0604020202020204" pitchFamily="34" charset="0"/>
              </a:endParaRPr>
            </a:p>
          </p:txBody>
        </p:sp>
      </p:grpSp>
      <p:sp>
        <p:nvSpPr>
          <p:cNvPr id="1100810" name="AutoShape 10"/>
          <p:cNvSpPr>
            <a:spLocks noChangeArrowheads="1"/>
          </p:cNvSpPr>
          <p:nvPr/>
        </p:nvSpPr>
        <p:spPr bwMode="auto">
          <a:xfrm flipH="1" flipV="1">
            <a:off x="8458200" y="30972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00811" name="AutoShape 11"/>
          <p:cNvSpPr>
            <a:spLocks noChangeArrowheads="1"/>
          </p:cNvSpPr>
          <p:nvPr/>
        </p:nvSpPr>
        <p:spPr bwMode="auto">
          <a:xfrm flipH="1" flipV="1">
            <a:off x="4343400" y="5943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0081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1100813"/>
                                        </p:tgtEl>
                                        <p:attrNameLst>
                                          <p:attrName>style.visibility</p:attrName>
                                        </p:attrNameLst>
                                      </p:cBhvr>
                                      <p:to>
                                        <p:strVal val="visible"/>
                                      </p:to>
                                    </p:set>
                                    <p:animEffect transition="in" filter="wipe(left)">
                                      <p:cBhvr>
                                        <p:cTn id="10" dur="500"/>
                                        <p:tgtEl>
                                          <p:spTgt spid="1100813"/>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10081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100811"/>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1100807"/>
                                        </p:tgtEl>
                                        <p:attrNameLst>
                                          <p:attrName>style.visibility</p:attrName>
                                        </p:attrNameLst>
                                      </p:cBhvr>
                                      <p:to>
                                        <p:strVal val="visible"/>
                                      </p:to>
                                    </p:set>
                                    <p:animEffect transition="in" filter="wipe(left)">
                                      <p:cBhvr>
                                        <p:cTn id="21" dur="500"/>
                                        <p:tgtEl>
                                          <p:spTgt spid="1100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0810" grpId="0" animBg="1"/>
      <p:bldP spid="1100811" grpId="0" animBg="1"/>
      <p:bldP spid="11008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03171" name="Rectangle 3"/>
          <p:cNvSpPr>
            <a:spLocks noChangeArrowheads="1"/>
          </p:cNvSpPr>
          <p:nvPr/>
        </p:nvSpPr>
        <p:spPr bwMode="auto">
          <a:xfrm>
            <a:off x="457200" y="3733800"/>
            <a:ext cx="8229600" cy="10668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Attitudes often guide behaviors, but behaviors can contradict attitudes.</a:t>
            </a:r>
          </a:p>
        </p:txBody>
      </p:sp>
      <p:sp>
        <p:nvSpPr>
          <p:cNvPr id="903172" name="Rectangle 4"/>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Recall</a:t>
            </a:r>
          </a:p>
          <a:p>
            <a:pPr>
              <a:lnSpc>
                <a:spcPct val="100000"/>
              </a:lnSpc>
              <a:spcBef>
                <a:spcPct val="0"/>
              </a:spcBef>
              <a:spcAft>
                <a:spcPct val="30000"/>
              </a:spcAft>
            </a:pPr>
            <a:r>
              <a:rPr lang="en-US" altLang="en-US"/>
              <a:t>How do attitudes and behavior shape one another?</a:t>
            </a:r>
          </a:p>
        </p:txBody>
      </p:sp>
      <p:sp>
        <p:nvSpPr>
          <p:cNvPr id="903173"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03174" name="AutoShape 6"/>
          <p:cNvSpPr>
            <a:spLocks noChangeArrowheads="1"/>
          </p:cNvSpPr>
          <p:nvPr/>
        </p:nvSpPr>
        <p:spPr bwMode="auto">
          <a:xfrm flipH="1" flipV="1">
            <a:off x="8458200" y="35052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03174"/>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03171"/>
                                        </p:tgtEl>
                                        <p:attrNameLst>
                                          <p:attrName>style.visibility</p:attrName>
                                        </p:attrNameLst>
                                      </p:cBhvr>
                                      <p:to>
                                        <p:strVal val="visible"/>
                                      </p:to>
                                    </p:set>
                                    <p:animEffect transition="in" filter="wipe(up)">
                                      <p:cBhvr>
                                        <p:cTn id="10" dur="500"/>
                                        <p:tgtEl>
                                          <p:spTgt spid="903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71" grpId="0" animBg="1"/>
      <p:bldP spid="90317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2850" name="Text Box 2"/>
          <p:cNvSpPr txBox="1">
            <a:spLocks noChangeArrowheads="1"/>
          </p:cNvSpPr>
          <p:nvPr/>
        </p:nvSpPr>
        <p:spPr bwMode="auto">
          <a:xfrm>
            <a:off x="457200" y="1143000"/>
            <a:ext cx="8229600" cy="14478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sz="2000" b="1">
                <a:solidFill>
                  <a:srgbClr val="BF0000"/>
                </a:solidFill>
                <a:latin typeface="Arial" panose="020B0604020202020204" pitchFamily="34" charset="0"/>
              </a:rPr>
              <a:t>Attitudes and Achievement</a:t>
            </a:r>
          </a:p>
          <a:p>
            <a:pPr eaLnBrk="1" hangingPunct="1">
              <a:lnSpc>
                <a:spcPct val="120000"/>
              </a:lnSpc>
              <a:spcBef>
                <a:spcPct val="20000"/>
              </a:spcBef>
            </a:pPr>
            <a:r>
              <a:rPr lang="en-US" altLang="en-US" sz="1800">
                <a:latin typeface="Arial" panose="020B0604020202020204" pitchFamily="34" charset="0"/>
              </a:rPr>
              <a:t>How do you feel about school? According to a recent study, your attitude and behavior can have a direct impact on your academic achievement.</a:t>
            </a:r>
          </a:p>
        </p:txBody>
      </p:sp>
      <p:sp>
        <p:nvSpPr>
          <p:cNvPr id="1102851" name="Rectangle 3"/>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Current Research in Psychology</a:t>
            </a:r>
            <a:endParaRPr lang="en-US" altLang="en-US">
              <a:solidFill>
                <a:srgbClr val="FFCC00"/>
              </a:solidFill>
            </a:endParaRPr>
          </a:p>
        </p:txBody>
      </p:sp>
      <p:sp>
        <p:nvSpPr>
          <p:cNvPr id="1102852" name="Text Box 4"/>
          <p:cNvSpPr txBox="1">
            <a:spLocks noChangeArrowheads="1"/>
          </p:cNvSpPr>
          <p:nvPr/>
        </p:nvSpPr>
        <p:spPr bwMode="auto">
          <a:xfrm>
            <a:off x="457200" y="2743200"/>
            <a:ext cx="4038600" cy="29718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buFontTx/>
              <a:buChar char="•"/>
            </a:pPr>
            <a:r>
              <a:rPr lang="en-US" altLang="en-US" sz="1800">
                <a:latin typeface="Arial" panose="020B0604020202020204" pitchFamily="34" charset="0"/>
              </a:rPr>
              <a:t>Researchers looked at students’ engagement in school, or their level of participation and interest, and at students’ own view of their academic success.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Study demonstrated that those who were more engaged and had a more positive view of their abilities achieved greater academic success.</a:t>
            </a:r>
          </a:p>
        </p:txBody>
      </p:sp>
      <p:sp>
        <p:nvSpPr>
          <p:cNvPr id="1102853" name="Text Box 5"/>
          <p:cNvSpPr txBox="1">
            <a:spLocks noChangeArrowheads="1"/>
          </p:cNvSpPr>
          <p:nvPr/>
        </p:nvSpPr>
        <p:spPr bwMode="auto">
          <a:xfrm>
            <a:off x="4648200" y="2819400"/>
            <a:ext cx="4038600" cy="2895600"/>
          </a:xfrm>
          <a:prstGeom prst="rect">
            <a:avLst/>
          </a:prstGeom>
          <a:noFill/>
          <a:ln>
            <a:noFill/>
          </a:ln>
          <a:effectLst/>
          <a:extLst>
            <a:ext uri="{909E8E84-426E-40DD-AFC4-6F175D3DCCD1}">
              <a14:hiddenFill xmlns:a14="http://schemas.microsoft.com/office/drawing/2010/main">
                <a:solidFill>
                  <a:srgbClr val="E0E9E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buFontTx/>
              <a:buChar char="•"/>
            </a:pPr>
            <a:r>
              <a:rPr lang="en-US" altLang="en-US" sz="1800">
                <a:latin typeface="Arial" panose="020B0604020202020204" pitchFamily="34" charset="0"/>
              </a:rPr>
              <a:t>These two traits are closely linked.</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High expectations and clearly defined rules also help student achievement.</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Activities that encourage interaction result in more engaged students.</a:t>
            </a:r>
          </a:p>
          <a:p>
            <a:pPr eaLnBrk="1" hangingPunct="1">
              <a:lnSpc>
                <a:spcPct val="100000"/>
              </a:lnSpc>
              <a:spcBef>
                <a:spcPct val="20000"/>
              </a:spcBef>
              <a:spcAft>
                <a:spcPct val="25000"/>
              </a:spcAft>
            </a:pPr>
            <a:endParaRPr lang="en-US" altLang="en-US" sz="1800">
              <a:latin typeface="Arial" panose="020B0604020202020204" pitchFamily="34" charset="0"/>
            </a:endParaRPr>
          </a:p>
        </p:txBody>
      </p:sp>
      <p:sp>
        <p:nvSpPr>
          <p:cNvPr id="1102854" name="AutoShape 6"/>
          <p:cNvSpPr>
            <a:spLocks noChangeArrowheads="1"/>
          </p:cNvSpPr>
          <p:nvPr/>
        </p:nvSpPr>
        <p:spPr bwMode="auto">
          <a:xfrm flipH="1" flipV="1">
            <a:off x="8458200" y="26527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02855" name="AutoShape 7"/>
          <p:cNvSpPr>
            <a:spLocks noChangeArrowheads="1"/>
          </p:cNvSpPr>
          <p:nvPr/>
        </p:nvSpPr>
        <p:spPr bwMode="auto">
          <a:xfrm flipH="1" flipV="1">
            <a:off x="4191000" y="5486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02854"/>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102852"/>
                                        </p:tgtEl>
                                        <p:attrNameLst>
                                          <p:attrName>style.visibility</p:attrName>
                                        </p:attrNameLst>
                                      </p:cBhvr>
                                      <p:to>
                                        <p:strVal val="visible"/>
                                      </p:to>
                                    </p:set>
                                    <p:animEffect transition="in" filter="wipe(left)">
                                      <p:cBhvr>
                                        <p:cTn id="10" dur="500"/>
                                        <p:tgtEl>
                                          <p:spTgt spid="1102852"/>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10285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102855"/>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1102853"/>
                                        </p:tgtEl>
                                        <p:attrNameLst>
                                          <p:attrName>style.visibility</p:attrName>
                                        </p:attrNameLst>
                                      </p:cBhvr>
                                      <p:to>
                                        <p:strVal val="visible"/>
                                      </p:to>
                                    </p:set>
                                    <p:animEffect transition="in" filter="wipe(left)">
                                      <p:cBhvr>
                                        <p:cTn id="21" dur="500"/>
                                        <p:tgtEl>
                                          <p:spTgt spid="1102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852" grpId="0" animBg="1"/>
      <p:bldP spid="1102853" grpId="0"/>
      <p:bldP spid="1102854" grpId="0" animBg="1"/>
      <p:bldP spid="1102855" grpId="0" animBg="1"/>
      <p:bldP spid="110285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4901" name="Picture 5" descr="psych_5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143000"/>
            <a:ext cx="5867400" cy="4159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1104901"/>
                                        </p:tgtEl>
                                        <p:attrNameLst>
                                          <p:attrName>style.visibility</p:attrName>
                                        </p:attrNameLst>
                                      </p:cBhvr>
                                      <p:to>
                                        <p:strVal val="visible"/>
                                      </p:to>
                                    </p:set>
                                    <p:animEffect transition="in" filter="blinds(vertical)">
                                      <p:cBhvr>
                                        <p:cTn id="7" dur="1000"/>
                                        <p:tgtEl>
                                          <p:spTgt spid="1104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ChangeArrowheads="1"/>
          </p:cNvSpPr>
          <p:nvPr/>
        </p:nvSpPr>
        <p:spPr bwMode="auto">
          <a:xfrm>
            <a:off x="457200" y="1447800"/>
            <a:ext cx="8229600" cy="3276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Thinking Critically</a:t>
            </a:r>
            <a:endParaRPr lang="en-US" altLang="en-US" sz="2800" b="1"/>
          </a:p>
          <a:p>
            <a:pPr algn="l">
              <a:lnSpc>
                <a:spcPct val="100000"/>
              </a:lnSpc>
              <a:spcBef>
                <a:spcPct val="0"/>
              </a:spcBef>
              <a:spcAft>
                <a:spcPct val="30000"/>
              </a:spcAft>
              <a:buFontTx/>
              <a:buChar char="•"/>
            </a:pPr>
            <a:r>
              <a:rPr lang="en-US" altLang="en-US" sz="2400"/>
              <a:t>How can schools instill in students an attitude of belief in their academic abilities?</a:t>
            </a:r>
          </a:p>
          <a:p>
            <a:pPr algn="l">
              <a:lnSpc>
                <a:spcPct val="100000"/>
              </a:lnSpc>
              <a:spcBef>
                <a:spcPct val="0"/>
              </a:spcBef>
              <a:spcAft>
                <a:spcPct val="30000"/>
              </a:spcAft>
              <a:buFontTx/>
              <a:buChar char="•"/>
            </a:pPr>
            <a:r>
              <a:rPr lang="en-US" altLang="en-US" sz="2400"/>
              <a:t>Which of the two factors examined in the study do you think is more important to academic achievement? Why?</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37955" name="Rectangle 3"/>
          <p:cNvSpPr>
            <a:spLocks noChangeArrowheads="1"/>
          </p:cNvSpPr>
          <p:nvPr/>
        </p:nvSpPr>
        <p:spPr bwMode="auto">
          <a:xfrm>
            <a:off x="457200" y="1828800"/>
            <a:ext cx="8229600" cy="35814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Persuasion</a:t>
            </a:r>
          </a:p>
          <a:p>
            <a:pPr algn="l">
              <a:lnSpc>
                <a:spcPct val="100000"/>
              </a:lnSpc>
              <a:spcBef>
                <a:spcPct val="0"/>
              </a:spcBef>
              <a:spcAft>
                <a:spcPct val="30000"/>
              </a:spcAft>
              <a:buFontTx/>
              <a:buChar char="•"/>
            </a:pPr>
            <a:r>
              <a:rPr lang="en-US" altLang="en-US" sz="2400"/>
              <a:t>Persuasion is the direct attempt to influence others’ attitudes.</a:t>
            </a:r>
          </a:p>
          <a:p>
            <a:pPr algn="l">
              <a:lnSpc>
                <a:spcPct val="100000"/>
              </a:lnSpc>
              <a:spcBef>
                <a:spcPct val="0"/>
              </a:spcBef>
              <a:spcAft>
                <a:spcPct val="30000"/>
              </a:spcAft>
              <a:buFontTx/>
              <a:buChar char="•"/>
            </a:pPr>
            <a:r>
              <a:rPr lang="en-US" altLang="en-US" sz="2400"/>
              <a:t>People can be persuaded via the central route, using evidence and logic, or via the peripheral route, using positive and negative associations and cues.</a:t>
            </a:r>
          </a:p>
        </p:txBody>
      </p:sp>
      <p:sp>
        <p:nvSpPr>
          <p:cNvPr id="637956"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2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37955"/>
                                        </p:tgtEl>
                                        <p:attrNameLst>
                                          <p:attrName>style.visibility</p:attrName>
                                        </p:attrNameLst>
                                      </p:cBhvr>
                                      <p:to>
                                        <p:strVal val="visible"/>
                                      </p:to>
                                    </p:set>
                                    <p:animEffect transition="in" filter="wipe(up)">
                                      <p:cBhvr>
                                        <p:cTn id="7" dur="1000"/>
                                        <p:tgtEl>
                                          <p:spTgt spid="637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0434" name="Text Box 2"/>
          <p:cNvSpPr txBox="1">
            <a:spLocks noChangeArrowheads="1"/>
          </p:cNvSpPr>
          <p:nvPr/>
        </p:nvSpPr>
        <p:spPr bwMode="auto">
          <a:xfrm>
            <a:off x="381000" y="1143000"/>
            <a:ext cx="8229600" cy="49530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a:latin typeface="Arial" panose="020B0604020202020204" pitchFamily="34" charset="0"/>
              </a:rPr>
              <a:t>W.E.B. Du Bois was an influential African American educator and writer who was born just five years after the Emancipation Proclamation. In 1903 Du Bois published a classic work titled </a:t>
            </a:r>
            <a:r>
              <a:rPr lang="en-US" altLang="en-US" i="1">
                <a:latin typeface="Arial" panose="020B0604020202020204" pitchFamily="34" charset="0"/>
              </a:rPr>
              <a:t>The Souls of Black Folk</a:t>
            </a:r>
            <a:r>
              <a:rPr lang="en-US" altLang="en-US">
                <a:latin typeface="Arial" panose="020B0604020202020204" pitchFamily="34" charset="0"/>
              </a:rPr>
              <a:t>. The book describes the experiences of Du Bois and others as they grew up in the segregated American society. Nearly 100 years later, Neil de Grasse Tyson wrote of his experiences as a leading expert in his field, and how that experience was shaped by being an African American. Both writers challenged stereotypes and proved that black scholars have much to contribute to American society. </a:t>
            </a:r>
            <a:endParaRPr lang="en-US" altLang="en-US" i="1">
              <a:latin typeface="Arial" panose="020B0604020202020204" pitchFamily="34" charset="0"/>
            </a:endParaRPr>
          </a:p>
        </p:txBody>
      </p:sp>
      <p:sp>
        <p:nvSpPr>
          <p:cNvPr id="1170435" name="Rectangle 3"/>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Case Study: Shaping the Black Experience</a:t>
            </a:r>
            <a:endParaRPr lang="en-US" altLang="en-US">
              <a:solidFill>
                <a:srgbClr val="FFCC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40003" name="Rectangle 3"/>
          <p:cNvSpPr>
            <a:spLocks noChangeArrowheads="1"/>
          </p:cNvSpPr>
          <p:nvPr/>
        </p:nvSpPr>
        <p:spPr bwMode="auto">
          <a:xfrm>
            <a:off x="457200" y="3429000"/>
            <a:ext cx="8229600" cy="20574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What are the main methods of persuasion?</a:t>
            </a:r>
          </a:p>
          <a:p>
            <a:pPr algn="l">
              <a:lnSpc>
                <a:spcPct val="100000"/>
              </a:lnSpc>
              <a:spcBef>
                <a:spcPct val="0"/>
              </a:spcBef>
              <a:spcAft>
                <a:spcPct val="30000"/>
              </a:spcAft>
              <a:buFontTx/>
              <a:buChar char="•"/>
            </a:pPr>
            <a:r>
              <a:rPr lang="en-US" altLang="en-US" sz="2000"/>
              <a:t>How do the message and the messenger relate to persuasion?</a:t>
            </a:r>
          </a:p>
          <a:p>
            <a:pPr algn="l">
              <a:lnSpc>
                <a:spcPct val="100000"/>
              </a:lnSpc>
              <a:spcBef>
                <a:spcPct val="0"/>
              </a:spcBef>
              <a:spcAft>
                <a:spcPct val="30000"/>
              </a:spcAft>
              <a:buFontTx/>
              <a:buChar char="•"/>
            </a:pPr>
            <a:r>
              <a:rPr lang="en-US" altLang="en-US" sz="2000"/>
              <a:t>How do the situation and the audience affect persuasion?</a:t>
            </a:r>
          </a:p>
          <a:p>
            <a:pPr algn="l">
              <a:lnSpc>
                <a:spcPct val="100000"/>
              </a:lnSpc>
              <a:spcBef>
                <a:spcPct val="0"/>
              </a:spcBef>
              <a:spcAft>
                <a:spcPct val="30000"/>
              </a:spcAft>
              <a:buFontTx/>
              <a:buChar char="•"/>
            </a:pPr>
            <a:r>
              <a:rPr lang="en-US" altLang="en-US" sz="2000"/>
              <a:t>How can one resist persuasive messages?</a:t>
            </a:r>
          </a:p>
        </p:txBody>
      </p:sp>
      <p:sp>
        <p:nvSpPr>
          <p:cNvPr id="640004" name="Rectangle 4"/>
          <p:cNvSpPr>
            <a:spLocks noChangeArrowheads="1"/>
          </p:cNvSpPr>
          <p:nvPr/>
        </p:nvSpPr>
        <p:spPr bwMode="auto">
          <a:xfrm>
            <a:off x="457200" y="16764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People use a range of persuasive techniques to try to change other people’s attitudes. These techniques can be direct, relying on logic or evidence, or indirect, relying on emotions or perception.</a:t>
            </a:r>
          </a:p>
        </p:txBody>
      </p:sp>
      <p:sp>
        <p:nvSpPr>
          <p:cNvPr id="640005" name="Rectangle 5"/>
          <p:cNvSpPr>
            <a:spLocks noChangeArrowheads="1"/>
          </p:cNvSpPr>
          <p:nvPr/>
        </p:nvSpPr>
        <p:spPr bwMode="auto">
          <a:xfrm>
            <a:off x="381000" y="6096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Persuasion</a:t>
            </a:r>
            <a:endParaRPr lang="en-US" altLang="en-US">
              <a:solidFill>
                <a:srgbClr val="FFCC00"/>
              </a:solidFill>
            </a:endParaRPr>
          </a:p>
        </p:txBody>
      </p:sp>
      <p:sp>
        <p:nvSpPr>
          <p:cNvPr id="640006" name="AutoShape 6"/>
          <p:cNvSpPr>
            <a:spLocks noChangeArrowheads="1"/>
          </p:cNvSpPr>
          <p:nvPr/>
        </p:nvSpPr>
        <p:spPr bwMode="auto">
          <a:xfrm flipH="1" flipV="1">
            <a:off x="8458200" y="3352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40006"/>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40003"/>
                                        </p:tgtEl>
                                        <p:attrNameLst>
                                          <p:attrName>style.visibility</p:attrName>
                                        </p:attrNameLst>
                                      </p:cBhvr>
                                      <p:to>
                                        <p:strVal val="visible"/>
                                      </p:to>
                                    </p:set>
                                    <p:animEffect transition="in" filter="wipe(up)">
                                      <p:cBhvr>
                                        <p:cTn id="10" dur="500"/>
                                        <p:tgtEl>
                                          <p:spTgt spid="640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3" grpId="0" animBg="1"/>
      <p:bldP spid="64000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pic>
        <p:nvPicPr>
          <p:cNvPr id="642053" name="Picture 5" descr="psych_5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0363" y="762000"/>
            <a:ext cx="6827837" cy="4956175"/>
          </a:xfrm>
          <a:prstGeom prst="rect">
            <a:avLst/>
          </a:prstGeom>
          <a:noFill/>
          <a:extLst>
            <a:ext uri="{909E8E84-426E-40DD-AFC4-6F175D3DCCD1}">
              <a14:hiddenFill xmlns:a14="http://schemas.microsoft.com/office/drawing/2010/main">
                <a:solidFill>
                  <a:srgbClr val="FFFFFF"/>
                </a:solidFill>
              </a14:hiddenFill>
            </a:ext>
          </a:extLst>
        </p:spPr>
      </p:pic>
      <p:pic>
        <p:nvPicPr>
          <p:cNvPr id="642055" name="Picture 7" descr="psych_close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
        <p:nvSpPr>
          <p:cNvPr id="642056" name="Text Box 8"/>
          <p:cNvSpPr txBox="1">
            <a:spLocks noChangeArrowheads="1"/>
          </p:cNvSpPr>
          <p:nvPr/>
        </p:nvSpPr>
        <p:spPr bwMode="auto">
          <a:xfrm>
            <a:off x="762000" y="2838450"/>
            <a:ext cx="3733800" cy="895350"/>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What face do you want the world to see?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42053"/>
                                        </p:tgtEl>
                                        <p:attrNameLst>
                                          <p:attrName>style.visibility</p:attrName>
                                        </p:attrNameLst>
                                      </p:cBhvr>
                                      <p:to>
                                        <p:strVal val="visible"/>
                                      </p:to>
                                    </p:set>
                                    <p:anim calcmode="lin" valueType="num">
                                      <p:cBhvr additive="base">
                                        <p:cTn id="7" dur="1000" fill="hold"/>
                                        <p:tgtEl>
                                          <p:spTgt spid="642053"/>
                                        </p:tgtEl>
                                        <p:attrNameLst>
                                          <p:attrName>ppt_x</p:attrName>
                                        </p:attrNameLst>
                                      </p:cBhvr>
                                      <p:tavLst>
                                        <p:tav tm="0">
                                          <p:val>
                                            <p:strVal val="1+#ppt_w/2"/>
                                          </p:val>
                                        </p:tav>
                                        <p:tav tm="100000">
                                          <p:val>
                                            <p:strVal val="#ppt_x"/>
                                          </p:val>
                                        </p:tav>
                                      </p:tavLst>
                                    </p:anim>
                                    <p:anim calcmode="lin" valueType="num">
                                      <p:cBhvr additive="base">
                                        <p:cTn id="8" dur="1000" fill="hold"/>
                                        <p:tgtEl>
                                          <p:spTgt spid="64205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42056"/>
                                        </p:tgtEl>
                                        <p:attrNameLst>
                                          <p:attrName>style.visibility</p:attrName>
                                        </p:attrNameLst>
                                      </p:cBhvr>
                                      <p:to>
                                        <p:strVal val="visible"/>
                                      </p:to>
                                    </p:set>
                                    <p:animEffect transition="in" filter="wipe(left)">
                                      <p:cBhvr>
                                        <p:cTn id="12" dur="500"/>
                                        <p:tgtEl>
                                          <p:spTgt spid="64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08291" name="Rectangle 3"/>
          <p:cNvSpPr>
            <a:spLocks noChangeArrowheads="1"/>
          </p:cNvSpPr>
          <p:nvPr/>
        </p:nvSpPr>
        <p:spPr bwMode="auto">
          <a:xfrm>
            <a:off x="457200" y="1371600"/>
            <a:ext cx="8229600" cy="28194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b="1"/>
              <a:t>Persuasion:</a:t>
            </a:r>
            <a:r>
              <a:rPr lang="en-US" altLang="en-US" sz="2000"/>
              <a:t> a direct attempt to influence other people’s attitudes or views.</a:t>
            </a:r>
          </a:p>
          <a:p>
            <a:pPr algn="l">
              <a:lnSpc>
                <a:spcPct val="100000"/>
              </a:lnSpc>
              <a:spcBef>
                <a:spcPct val="0"/>
              </a:spcBef>
              <a:spcAft>
                <a:spcPct val="30000"/>
              </a:spcAft>
              <a:buFontTx/>
              <a:buChar char="•"/>
            </a:pPr>
            <a:r>
              <a:rPr lang="en-US" altLang="en-US" sz="2000"/>
              <a:t>Two basic ways to persuade people:</a:t>
            </a:r>
          </a:p>
          <a:p>
            <a:pPr lvl="1" algn="l">
              <a:lnSpc>
                <a:spcPct val="100000"/>
              </a:lnSpc>
              <a:spcBef>
                <a:spcPct val="0"/>
              </a:spcBef>
              <a:spcAft>
                <a:spcPct val="30000"/>
              </a:spcAft>
              <a:buFontTx/>
              <a:buChar char="–"/>
            </a:pPr>
            <a:r>
              <a:rPr lang="en-US" altLang="en-US" sz="2000" b="1"/>
              <a:t>Central route:</a:t>
            </a:r>
            <a:r>
              <a:rPr lang="en-US" altLang="en-US" sz="1800"/>
              <a:t> use evidence and logical arguments to persuade people</a:t>
            </a:r>
          </a:p>
          <a:p>
            <a:pPr lvl="1" algn="l">
              <a:lnSpc>
                <a:spcPct val="100000"/>
              </a:lnSpc>
              <a:spcBef>
                <a:spcPct val="0"/>
              </a:spcBef>
              <a:spcAft>
                <a:spcPct val="30000"/>
              </a:spcAft>
              <a:buFontTx/>
              <a:buChar char="–"/>
            </a:pPr>
            <a:r>
              <a:rPr lang="en-US" altLang="en-US" sz="2000" b="1"/>
              <a:t>Peripheral route:</a:t>
            </a:r>
            <a:r>
              <a:rPr lang="en-US" altLang="en-US" sz="1800"/>
              <a:t> attempts to associate objects, people, or events with positive or negative cues</a:t>
            </a:r>
          </a:p>
          <a:p>
            <a:pPr algn="l">
              <a:lnSpc>
                <a:spcPct val="100000"/>
              </a:lnSpc>
              <a:spcBef>
                <a:spcPct val="0"/>
              </a:spcBef>
              <a:spcAft>
                <a:spcPct val="30000"/>
              </a:spcAft>
              <a:buFontTx/>
              <a:buChar char="•"/>
            </a:pPr>
            <a:r>
              <a:rPr lang="en-US" altLang="en-US" sz="2000"/>
              <a:t>The most persuasive messages use both routes.</a:t>
            </a:r>
          </a:p>
        </p:txBody>
      </p:sp>
      <p:sp>
        <p:nvSpPr>
          <p:cNvPr id="908292"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Methods of Persuasion</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08291"/>
                                        </p:tgtEl>
                                        <p:attrNameLst>
                                          <p:attrName>style.visibility</p:attrName>
                                        </p:attrNameLst>
                                      </p:cBhvr>
                                      <p:to>
                                        <p:strVal val="visible"/>
                                      </p:to>
                                    </p:set>
                                    <p:animEffect transition="in" filter="wipe(up)">
                                      <p:cBhvr>
                                        <p:cTn id="7" dur="1000"/>
                                        <p:tgtEl>
                                          <p:spTgt spid="908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10339" name="Rectangle 3"/>
          <p:cNvSpPr>
            <a:spLocks noChangeArrowheads="1"/>
          </p:cNvSpPr>
          <p:nvPr/>
        </p:nvSpPr>
        <p:spPr bwMode="auto">
          <a:xfrm>
            <a:off x="457200" y="3733800"/>
            <a:ext cx="8229600" cy="1219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using evidence and logical arguments to persuade people</a:t>
            </a:r>
          </a:p>
        </p:txBody>
      </p:sp>
      <p:sp>
        <p:nvSpPr>
          <p:cNvPr id="910340" name="Rectangle 4"/>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Recall</a:t>
            </a:r>
          </a:p>
          <a:p>
            <a:pPr>
              <a:lnSpc>
                <a:spcPct val="100000"/>
              </a:lnSpc>
              <a:spcBef>
                <a:spcPct val="0"/>
              </a:spcBef>
              <a:spcAft>
                <a:spcPct val="30000"/>
              </a:spcAft>
            </a:pPr>
            <a:r>
              <a:rPr lang="en-US" altLang="en-US"/>
              <a:t>What are the two central routes of persuasion?</a:t>
            </a:r>
          </a:p>
        </p:txBody>
      </p:sp>
      <p:sp>
        <p:nvSpPr>
          <p:cNvPr id="910341"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10342" name="AutoShape 6"/>
          <p:cNvSpPr>
            <a:spLocks noChangeArrowheads="1"/>
          </p:cNvSpPr>
          <p:nvPr/>
        </p:nvSpPr>
        <p:spPr bwMode="auto">
          <a:xfrm flipH="1" flipV="1">
            <a:off x="8458200" y="35052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1034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10339"/>
                                        </p:tgtEl>
                                        <p:attrNameLst>
                                          <p:attrName>style.visibility</p:attrName>
                                        </p:attrNameLst>
                                      </p:cBhvr>
                                      <p:to>
                                        <p:strVal val="visible"/>
                                      </p:to>
                                    </p:set>
                                    <p:animEffect transition="in" filter="wipe(up)">
                                      <p:cBhvr>
                                        <p:cTn id="10" dur="500"/>
                                        <p:tgtEl>
                                          <p:spTgt spid="910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39" grpId="0" animBg="1"/>
      <p:bldP spid="9103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7973" name="Picture 5" descr="psych_5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7375" y="762000"/>
            <a:ext cx="5410200"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07973"/>
                                        </p:tgtEl>
                                        <p:attrNameLst>
                                          <p:attrName>style.visibility</p:attrName>
                                        </p:attrNameLst>
                                      </p:cBhvr>
                                      <p:to>
                                        <p:strVal val="visible"/>
                                      </p:to>
                                    </p:set>
                                    <p:animEffect transition="in" filter="dissolve">
                                      <p:cBhvr>
                                        <p:cTn id="7" dur="1000"/>
                                        <p:tgtEl>
                                          <p:spTgt spid="1107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8994" name="Text Box 2"/>
          <p:cNvSpPr txBox="1">
            <a:spLocks noChangeArrowheads="1"/>
          </p:cNvSpPr>
          <p:nvPr/>
        </p:nvSpPr>
        <p:spPr bwMode="auto">
          <a:xfrm>
            <a:off x="457200" y="1143000"/>
            <a:ext cx="8229600" cy="13716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sz="2200">
                <a:latin typeface="Arial" panose="020B0604020202020204" pitchFamily="34" charset="0"/>
              </a:rPr>
              <a:t>In the central route, the message itself is most important. In the peripheral route, the message is important, but it does not stand alone. The messenger also plays an important role.</a:t>
            </a:r>
          </a:p>
        </p:txBody>
      </p:sp>
      <p:grpSp>
        <p:nvGrpSpPr>
          <p:cNvPr id="1108995" name="Group 3"/>
          <p:cNvGrpSpPr>
            <a:grpSpLocks/>
          </p:cNvGrpSpPr>
          <p:nvPr/>
        </p:nvGrpSpPr>
        <p:grpSpPr bwMode="auto">
          <a:xfrm>
            <a:off x="457200" y="2667000"/>
            <a:ext cx="4038600" cy="3048000"/>
            <a:chOff x="288" y="2166"/>
            <a:chExt cx="2448" cy="1338"/>
          </a:xfrm>
        </p:grpSpPr>
        <p:sp>
          <p:nvSpPr>
            <p:cNvPr id="1108996" name="Text Box 4"/>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Repeated exposure to a stimulus eventually results in a more favorable attitude toward that stimulus.</a:t>
              </a:r>
            </a:p>
            <a:p>
              <a:pPr eaLnBrk="1" hangingPunct="1">
                <a:spcBef>
                  <a:spcPct val="20000"/>
                </a:spcBef>
                <a:buFontTx/>
                <a:buChar char="•"/>
              </a:pPr>
              <a:r>
                <a:rPr lang="en-US" altLang="en-US" sz="2000">
                  <a:latin typeface="Arial" panose="020B0604020202020204" pitchFamily="34" charset="0"/>
                </a:rPr>
                <a:t>Advertisers and others use repetition to create positive reactions to their products.</a:t>
              </a:r>
            </a:p>
          </p:txBody>
        </p:sp>
        <p:sp>
          <p:nvSpPr>
            <p:cNvPr id="1108997" name="Text Box 5"/>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Repetition</a:t>
              </a:r>
              <a:endParaRPr lang="en-US" altLang="en-US" sz="2000" b="1">
                <a:latin typeface="Arial" panose="020B0604020202020204" pitchFamily="34" charset="0"/>
              </a:endParaRPr>
            </a:p>
          </p:txBody>
        </p:sp>
      </p:grpSp>
      <p:sp>
        <p:nvSpPr>
          <p:cNvPr id="1108998"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Message and Messenger</a:t>
            </a:r>
            <a:endParaRPr lang="en-US" altLang="en-US">
              <a:solidFill>
                <a:srgbClr val="FFCC00"/>
              </a:solidFill>
            </a:endParaRPr>
          </a:p>
        </p:txBody>
      </p:sp>
      <p:grpSp>
        <p:nvGrpSpPr>
          <p:cNvPr id="1108999" name="Group 7"/>
          <p:cNvGrpSpPr>
            <a:grpSpLocks/>
          </p:cNvGrpSpPr>
          <p:nvPr/>
        </p:nvGrpSpPr>
        <p:grpSpPr bwMode="auto">
          <a:xfrm>
            <a:off x="4648200" y="2667000"/>
            <a:ext cx="4038600" cy="3048000"/>
            <a:chOff x="288" y="2166"/>
            <a:chExt cx="2448" cy="1338"/>
          </a:xfrm>
        </p:grpSpPr>
        <p:sp>
          <p:nvSpPr>
            <p:cNvPr id="1109000" name="Text Box 8"/>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b="1">
                  <a:latin typeface="Arial" panose="020B0604020202020204" pitchFamily="34" charset="0"/>
                </a:rPr>
                <a:t>Two-sided arguments:</a:t>
              </a:r>
              <a:r>
                <a:rPr lang="en-US" altLang="en-US" sz="2000">
                  <a:latin typeface="Arial" panose="020B0604020202020204" pitchFamily="34" charset="0"/>
                </a:rPr>
                <a:t> the messenger presents not only his or her side of the argument but also the opposition’s side to discredit the opposition’s view.</a:t>
              </a:r>
            </a:p>
            <a:p>
              <a:pPr eaLnBrk="1" hangingPunct="1">
                <a:spcBef>
                  <a:spcPct val="20000"/>
                </a:spcBef>
                <a:buFontTx/>
                <a:buChar char="•"/>
              </a:pPr>
              <a:r>
                <a:rPr lang="en-US" altLang="en-US" sz="2000">
                  <a:latin typeface="Arial" panose="020B0604020202020204" pitchFamily="34" charset="0"/>
                </a:rPr>
                <a:t>Admitting weakness can make an argument more believable.</a:t>
              </a:r>
            </a:p>
          </p:txBody>
        </p:sp>
        <p:sp>
          <p:nvSpPr>
            <p:cNvPr id="1109001" name="Text Box 9"/>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Two-Sided Arguments</a:t>
              </a:r>
              <a:endParaRPr lang="en-US" altLang="en-US" sz="2000" b="1">
                <a:latin typeface="Arial" panose="020B0604020202020204" pitchFamily="34" charset="0"/>
              </a:endParaRPr>
            </a:p>
          </p:txBody>
        </p:sp>
      </p:grpSp>
      <p:sp>
        <p:nvSpPr>
          <p:cNvPr id="1109002" name="AutoShape 10"/>
          <p:cNvSpPr>
            <a:spLocks noChangeArrowheads="1"/>
          </p:cNvSpPr>
          <p:nvPr/>
        </p:nvSpPr>
        <p:spPr bwMode="auto">
          <a:xfrm flipH="1" flipV="1">
            <a:off x="8458200" y="2590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09003" name="AutoShape 11"/>
          <p:cNvSpPr>
            <a:spLocks noChangeArrowheads="1"/>
          </p:cNvSpPr>
          <p:nvPr/>
        </p:nvSpPr>
        <p:spPr bwMode="auto">
          <a:xfrm flipH="1" flipV="1">
            <a:off x="4191000" y="5486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0900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1108995"/>
                                        </p:tgtEl>
                                        <p:attrNameLst>
                                          <p:attrName>style.visibility</p:attrName>
                                        </p:attrNameLst>
                                      </p:cBhvr>
                                      <p:to>
                                        <p:strVal val="visible"/>
                                      </p:to>
                                    </p:set>
                                    <p:animEffect transition="in" filter="wipe(left)">
                                      <p:cBhvr>
                                        <p:cTn id="10" dur="500"/>
                                        <p:tgtEl>
                                          <p:spTgt spid="1108995"/>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10900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109003"/>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1108999"/>
                                        </p:tgtEl>
                                        <p:attrNameLst>
                                          <p:attrName>style.visibility</p:attrName>
                                        </p:attrNameLst>
                                      </p:cBhvr>
                                      <p:to>
                                        <p:strVal val="visible"/>
                                      </p:to>
                                    </p:set>
                                    <p:animEffect transition="in" filter="wipe(left)">
                                      <p:cBhvr>
                                        <p:cTn id="21" dur="500"/>
                                        <p:tgtEl>
                                          <p:spTgt spid="1108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9002" grpId="0" animBg="1"/>
      <p:bldP spid="1109003" grpId="0" animBg="1"/>
      <p:bldP spid="1109003"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1042" name="Text Box 1026"/>
          <p:cNvSpPr txBox="1">
            <a:spLocks noChangeArrowheads="1"/>
          </p:cNvSpPr>
          <p:nvPr/>
        </p:nvSpPr>
        <p:spPr bwMode="auto">
          <a:xfrm>
            <a:off x="457200" y="762000"/>
            <a:ext cx="8229600" cy="19050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eaLnBrk="0" hangingPunct="0">
              <a:spcBef>
                <a:spcPct val="0"/>
              </a:spcBef>
              <a:defRPr sz="2400">
                <a:solidFill>
                  <a:schemeClr val="tx1"/>
                </a:solidFill>
                <a:latin typeface="Times" panose="02020603050405020304" pitchFamily="18" charset="0"/>
              </a:defRPr>
            </a:lvl1pPr>
            <a:lvl2pPr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b="1">
                <a:solidFill>
                  <a:srgbClr val="BF0000"/>
                </a:solidFill>
                <a:latin typeface="Arial" panose="020B0604020202020204" pitchFamily="34" charset="0"/>
              </a:rPr>
              <a:t>Emotional Appeals</a:t>
            </a:r>
            <a:endParaRPr lang="en-US" altLang="en-US" b="1">
              <a:latin typeface="Arial" panose="020B0604020202020204" pitchFamily="34" charset="0"/>
            </a:endParaRPr>
          </a:p>
          <a:p>
            <a:pPr>
              <a:lnSpc>
                <a:spcPct val="100000"/>
              </a:lnSpc>
              <a:spcBef>
                <a:spcPct val="20000"/>
              </a:spcBef>
              <a:spcAft>
                <a:spcPct val="25000"/>
              </a:spcAft>
              <a:buFontTx/>
              <a:buChar char="•"/>
            </a:pPr>
            <a:r>
              <a:rPr lang="en-US" altLang="en-US" sz="2000" b="1">
                <a:latin typeface="Arial" panose="020B0604020202020204" pitchFamily="34" charset="0"/>
                <a:cs typeface="Arial" panose="020B0604020202020204" pitchFamily="34" charset="0"/>
              </a:rPr>
              <a:t>Emotional appeals:</a:t>
            </a:r>
            <a:r>
              <a:rPr lang="en-US" altLang="en-US" sz="2000">
                <a:latin typeface="Arial" panose="020B0604020202020204" pitchFamily="34" charset="0"/>
                <a:cs typeface="Arial" panose="020B0604020202020204" pitchFamily="34" charset="0"/>
              </a:rPr>
              <a:t> arouse such feelings as loyalty, admiration, desire, jealousy, or fear rather than by convincing through evidence and logic.</a:t>
            </a:r>
          </a:p>
          <a:p>
            <a:pPr>
              <a:lnSpc>
                <a:spcPct val="100000"/>
              </a:lnSpc>
              <a:spcBef>
                <a:spcPct val="20000"/>
              </a:spcBef>
              <a:spcAft>
                <a:spcPct val="25000"/>
              </a:spcAft>
              <a:buFontTx/>
              <a:buChar char="•"/>
            </a:pPr>
            <a:r>
              <a:rPr lang="en-US" altLang="en-US" sz="2000">
                <a:latin typeface="Arial" panose="020B0604020202020204" pitchFamily="34" charset="0"/>
                <a:cs typeface="Arial" panose="020B0604020202020204" pitchFamily="34" charset="0"/>
              </a:rPr>
              <a:t>A peripheral route</a:t>
            </a:r>
          </a:p>
        </p:txBody>
      </p:sp>
      <p:sp>
        <p:nvSpPr>
          <p:cNvPr id="1111043" name="Text Box 1027"/>
          <p:cNvSpPr txBox="1">
            <a:spLocks noChangeArrowheads="1"/>
          </p:cNvSpPr>
          <p:nvPr/>
        </p:nvSpPr>
        <p:spPr bwMode="auto">
          <a:xfrm>
            <a:off x="457200" y="2667000"/>
            <a:ext cx="8229600" cy="12192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eaLnBrk="0" hangingPunct="0">
              <a:spcBef>
                <a:spcPct val="0"/>
              </a:spcBef>
              <a:defRPr sz="2400">
                <a:solidFill>
                  <a:schemeClr val="tx1"/>
                </a:solidFill>
                <a:latin typeface="Times" panose="02020603050405020304" pitchFamily="18" charset="0"/>
              </a:defRPr>
            </a:lvl1pPr>
            <a:lvl2pPr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100000"/>
              </a:lnSpc>
              <a:spcBef>
                <a:spcPct val="20000"/>
              </a:spcBef>
              <a:spcAft>
                <a:spcPct val="25000"/>
              </a:spcAft>
            </a:pPr>
            <a:r>
              <a:rPr lang="en-US" altLang="en-US" b="1">
                <a:solidFill>
                  <a:srgbClr val="BF0000"/>
                </a:solidFill>
                <a:latin typeface="Arial" panose="020B0604020202020204" pitchFamily="34" charset="0"/>
              </a:rPr>
              <a:t>Glittering Generalities</a:t>
            </a:r>
            <a:endParaRPr lang="en-US" altLang="en-US" b="1">
              <a:latin typeface="Arial" panose="020B0604020202020204" pitchFamily="34" charset="0"/>
            </a:endParaRPr>
          </a:p>
          <a:p>
            <a:pPr>
              <a:lnSpc>
                <a:spcPct val="100000"/>
              </a:lnSpc>
              <a:spcBef>
                <a:spcPct val="20000"/>
              </a:spcBef>
              <a:spcAft>
                <a:spcPct val="25000"/>
              </a:spcAft>
              <a:buFontTx/>
              <a:buChar char="•"/>
            </a:pPr>
            <a:r>
              <a:rPr lang="en-US" altLang="en-US" sz="2000">
                <a:latin typeface="Arial" panose="020B0604020202020204" pitchFamily="34" charset="0"/>
                <a:cs typeface="Arial" panose="020B0604020202020204" pitchFamily="34" charset="0"/>
              </a:rPr>
              <a:t>Use of vaguely positive words and images without citing specific evidence or promises</a:t>
            </a:r>
          </a:p>
        </p:txBody>
      </p:sp>
      <p:sp>
        <p:nvSpPr>
          <p:cNvPr id="1111044" name="Text Box 1028"/>
          <p:cNvSpPr txBox="1">
            <a:spLocks noChangeArrowheads="1"/>
          </p:cNvSpPr>
          <p:nvPr/>
        </p:nvSpPr>
        <p:spPr bwMode="auto">
          <a:xfrm>
            <a:off x="457200" y="3886200"/>
            <a:ext cx="8229600" cy="2209800"/>
          </a:xfrm>
          <a:prstGeom prst="rect">
            <a:avLst/>
          </a:prstGeom>
          <a:solidFill>
            <a:srgbClr val="A9D8C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eaLnBrk="0" hangingPunct="0">
              <a:spcBef>
                <a:spcPct val="0"/>
              </a:spcBef>
              <a:defRPr sz="2400">
                <a:solidFill>
                  <a:schemeClr val="tx1"/>
                </a:solidFill>
                <a:latin typeface="Times" panose="02020603050405020304" pitchFamily="18" charset="0"/>
              </a:defRPr>
            </a:lvl1pPr>
            <a:lvl2pPr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100000"/>
              </a:lnSpc>
              <a:spcBef>
                <a:spcPct val="20000"/>
              </a:spcBef>
              <a:spcAft>
                <a:spcPct val="25000"/>
              </a:spcAft>
            </a:pPr>
            <a:r>
              <a:rPr lang="en-US" altLang="en-US" b="1">
                <a:solidFill>
                  <a:srgbClr val="BF0000"/>
                </a:solidFill>
                <a:latin typeface="Arial" panose="020B0604020202020204" pitchFamily="34" charset="0"/>
              </a:rPr>
              <a:t>Role of the Messenger</a:t>
            </a:r>
            <a:r>
              <a:rPr lang="en-US" altLang="en-US" sz="3200">
                <a:latin typeface="Arial" panose="020B0604020202020204" pitchFamily="34" charset="0"/>
              </a:rPr>
              <a:t> </a:t>
            </a:r>
          </a:p>
          <a:p>
            <a:pPr>
              <a:lnSpc>
                <a:spcPct val="100000"/>
              </a:lnSpc>
              <a:spcBef>
                <a:spcPct val="20000"/>
              </a:spcBef>
              <a:spcAft>
                <a:spcPct val="25000"/>
              </a:spcAft>
              <a:buFontTx/>
              <a:buChar char="•"/>
            </a:pPr>
            <a:r>
              <a:rPr lang="en-US" altLang="en-US" sz="2000">
                <a:latin typeface="Arial" panose="020B0604020202020204" pitchFamily="34" charset="0"/>
              </a:rPr>
              <a:t>Some people are more persuasive: those who are experts, trustworthy, physically attractive, or similar to their audience in ethnicity, age, and other physical characteristics.</a:t>
            </a:r>
            <a:endParaRPr lang="en-US" altLang="en-US" sz="2000">
              <a:latin typeface="Arial" panose="020B0604020202020204" pitchFamily="34" charset="0"/>
              <a:cs typeface="Arial" panose="020B0604020202020204" pitchFamily="34" charset="0"/>
            </a:endParaRPr>
          </a:p>
          <a:p>
            <a:pPr>
              <a:lnSpc>
                <a:spcPct val="100000"/>
              </a:lnSpc>
              <a:spcBef>
                <a:spcPct val="20000"/>
              </a:spcBef>
              <a:spcAft>
                <a:spcPct val="25000"/>
              </a:spcAft>
              <a:buFontTx/>
              <a:buChar char="•"/>
            </a:pPr>
            <a:r>
              <a:rPr lang="en-US" altLang="en-US" sz="2000">
                <a:latin typeface="Arial" panose="020B0604020202020204" pitchFamily="34" charset="0"/>
                <a:cs typeface="Arial" panose="020B0604020202020204" pitchFamily="34" charset="0"/>
              </a:rPr>
              <a:t>Messengers who stand to gain from the effort are less believable.</a:t>
            </a:r>
          </a:p>
        </p:txBody>
      </p:sp>
      <p:sp>
        <p:nvSpPr>
          <p:cNvPr id="1111045" name="AutoShape 1029"/>
          <p:cNvSpPr>
            <a:spLocks noChangeArrowheads="1"/>
          </p:cNvSpPr>
          <p:nvPr/>
        </p:nvSpPr>
        <p:spPr bwMode="auto">
          <a:xfrm flipH="1" flipV="1">
            <a:off x="8458200" y="27432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11046" name="AutoShape 1030"/>
          <p:cNvSpPr>
            <a:spLocks noChangeArrowheads="1"/>
          </p:cNvSpPr>
          <p:nvPr/>
        </p:nvSpPr>
        <p:spPr bwMode="auto">
          <a:xfrm flipH="1" flipV="1">
            <a:off x="8458200" y="3962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11045"/>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111043"/>
                                        </p:tgtEl>
                                        <p:attrNameLst>
                                          <p:attrName>style.visibility</p:attrName>
                                        </p:attrNameLst>
                                      </p:cBhvr>
                                      <p:to>
                                        <p:strVal val="visible"/>
                                      </p:to>
                                    </p:set>
                                    <p:animEffect transition="in" filter="wipe(up)">
                                      <p:cBhvr>
                                        <p:cTn id="10" dur="500"/>
                                        <p:tgtEl>
                                          <p:spTgt spid="1111043"/>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11104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111046"/>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1" fill="hold" grpId="0" nodeType="afterEffect">
                                  <p:stCondLst>
                                    <p:cond delay="0"/>
                                  </p:stCondLst>
                                  <p:childTnLst>
                                    <p:set>
                                      <p:cBhvr>
                                        <p:cTn id="20" dur="1" fill="hold">
                                          <p:stCondLst>
                                            <p:cond delay="0"/>
                                          </p:stCondLst>
                                        </p:cTn>
                                        <p:tgtEl>
                                          <p:spTgt spid="1111044"/>
                                        </p:tgtEl>
                                        <p:attrNameLst>
                                          <p:attrName>style.visibility</p:attrName>
                                        </p:attrNameLst>
                                      </p:cBhvr>
                                      <p:to>
                                        <p:strVal val="visible"/>
                                      </p:to>
                                    </p:set>
                                    <p:animEffect transition="in" filter="wipe(up)">
                                      <p:cBhvr>
                                        <p:cTn id="21" dur="500"/>
                                        <p:tgtEl>
                                          <p:spTgt spid="1111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1043" grpId="0" animBg="1"/>
      <p:bldP spid="1111044" grpId="0" animBg="1"/>
      <p:bldP spid="1111045" grpId="0" animBg="1"/>
      <p:bldP spid="1111046" grpId="0" animBg="1"/>
      <p:bldP spid="111104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4069" name="Picture 5" descr="psych_5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13" y="787400"/>
            <a:ext cx="7924800" cy="500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84069"/>
                                        </p:tgtEl>
                                        <p:attrNameLst>
                                          <p:attrName>style.visibility</p:attrName>
                                        </p:attrNameLst>
                                      </p:cBhvr>
                                      <p:to>
                                        <p:strVal val="visible"/>
                                      </p:to>
                                    </p:set>
                                    <p:animEffect transition="in" filter="randombar(horizontal)">
                                      <p:cBhvr>
                                        <p:cTn id="7" dur="1000"/>
                                        <p:tgtEl>
                                          <p:spTgt spid="984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14435" name="Rectangle 3"/>
          <p:cNvSpPr>
            <a:spLocks noChangeArrowheads="1"/>
          </p:cNvSpPr>
          <p:nvPr/>
        </p:nvSpPr>
        <p:spPr bwMode="auto">
          <a:xfrm>
            <a:off x="457200" y="3733800"/>
            <a:ext cx="8229600" cy="609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peripheral route messages</a:t>
            </a:r>
          </a:p>
        </p:txBody>
      </p:sp>
      <p:sp>
        <p:nvSpPr>
          <p:cNvPr id="914436" name="Rectangle 4"/>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Describe </a:t>
            </a:r>
          </a:p>
          <a:p>
            <a:pPr>
              <a:lnSpc>
                <a:spcPct val="100000"/>
              </a:lnSpc>
              <a:spcBef>
                <a:spcPct val="0"/>
              </a:spcBef>
              <a:spcAft>
                <a:spcPct val="30000"/>
              </a:spcAft>
            </a:pPr>
            <a:r>
              <a:rPr lang="en-US" altLang="en-US"/>
              <a:t>In what kind of persuasion is the messenger important?</a:t>
            </a:r>
          </a:p>
        </p:txBody>
      </p:sp>
      <p:sp>
        <p:nvSpPr>
          <p:cNvPr id="91443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14438" name="AutoShape 6"/>
          <p:cNvSpPr>
            <a:spLocks noChangeArrowheads="1"/>
          </p:cNvSpPr>
          <p:nvPr/>
        </p:nvSpPr>
        <p:spPr bwMode="auto">
          <a:xfrm flipH="1" flipV="1">
            <a:off x="8458200" y="35052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1443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14435"/>
                                        </p:tgtEl>
                                        <p:attrNameLst>
                                          <p:attrName>style.visibility</p:attrName>
                                        </p:attrNameLst>
                                      </p:cBhvr>
                                      <p:to>
                                        <p:strVal val="visible"/>
                                      </p:to>
                                    </p:set>
                                    <p:animEffect transition="in" filter="wipe(up)">
                                      <p:cBhvr>
                                        <p:cTn id="10" dur="500"/>
                                        <p:tgtEl>
                                          <p:spTgt spid="914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4435" grpId="0" animBg="1"/>
      <p:bldP spid="9144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113091" name="Rectangle 3"/>
          <p:cNvSpPr>
            <a:spLocks noChangeArrowheads="1"/>
          </p:cNvSpPr>
          <p:nvPr/>
        </p:nvSpPr>
        <p:spPr bwMode="auto">
          <a:xfrm>
            <a:off x="457200" y="1143000"/>
            <a:ext cx="8229600" cy="2133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a:t>When a person is in a good mood, he or she is less likely to evaluate messages carefully.</a:t>
            </a:r>
          </a:p>
          <a:p>
            <a:pPr algn="l">
              <a:lnSpc>
                <a:spcPct val="100000"/>
              </a:lnSpc>
              <a:spcBef>
                <a:spcPct val="0"/>
              </a:spcBef>
              <a:spcAft>
                <a:spcPct val="30000"/>
              </a:spcAft>
              <a:buFontTx/>
              <a:buChar char="•"/>
            </a:pPr>
            <a:r>
              <a:rPr lang="en-US" altLang="en-US" sz="2000"/>
              <a:t>Most messages are aimed at a specific audience.</a:t>
            </a:r>
          </a:p>
          <a:p>
            <a:pPr algn="l">
              <a:lnSpc>
                <a:spcPct val="100000"/>
              </a:lnSpc>
              <a:spcBef>
                <a:spcPct val="0"/>
              </a:spcBef>
              <a:spcAft>
                <a:spcPct val="30000"/>
              </a:spcAft>
              <a:buFontTx/>
              <a:buChar char="•"/>
            </a:pPr>
            <a:r>
              <a:rPr lang="en-US" altLang="en-US" sz="2000"/>
              <a:t>Differences in audience can affect the best way to deliver a message to be the most persuasive.</a:t>
            </a:r>
          </a:p>
        </p:txBody>
      </p:sp>
      <p:sp>
        <p:nvSpPr>
          <p:cNvPr id="1113092"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Situation and Audience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13091"/>
                                        </p:tgtEl>
                                        <p:attrNameLst>
                                          <p:attrName>style.visibility</p:attrName>
                                        </p:attrNameLst>
                                      </p:cBhvr>
                                      <p:to>
                                        <p:strVal val="visible"/>
                                      </p:to>
                                    </p:set>
                                    <p:animEffect transition="in" filter="wipe(up)">
                                      <p:cBhvr>
                                        <p:cTn id="7" dur="1000"/>
                                        <p:tgtEl>
                                          <p:spTgt spid="111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30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3589" name="Picture 1029" descr="psych_5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85800"/>
            <a:ext cx="3532188" cy="4572000"/>
          </a:xfrm>
          <a:prstGeom prst="rect">
            <a:avLst/>
          </a:prstGeom>
          <a:noFill/>
          <a:extLst>
            <a:ext uri="{909E8E84-426E-40DD-AFC4-6F175D3DCCD1}">
              <a14:hiddenFill xmlns:a14="http://schemas.microsoft.com/office/drawing/2010/main">
                <a:solidFill>
                  <a:srgbClr val="FFFFFF"/>
                </a:solidFill>
              </a14:hiddenFill>
            </a:ext>
          </a:extLst>
        </p:spPr>
      </p:pic>
      <p:pic>
        <p:nvPicPr>
          <p:cNvPr id="963590" name="Picture 1030" descr="psych_5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3725" y="2286000"/>
            <a:ext cx="4206875" cy="3665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63589"/>
                                        </p:tgtEl>
                                        <p:attrNameLst>
                                          <p:attrName>style.visibility</p:attrName>
                                        </p:attrNameLst>
                                      </p:cBhvr>
                                      <p:to>
                                        <p:strVal val="visible"/>
                                      </p:to>
                                    </p:set>
                                    <p:animEffect transition="in" filter="fade">
                                      <p:cBhvr>
                                        <p:cTn id="7" dur="1000"/>
                                        <p:tgtEl>
                                          <p:spTgt spid="963589"/>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963590"/>
                                        </p:tgtEl>
                                        <p:attrNameLst>
                                          <p:attrName>style.visibility</p:attrName>
                                        </p:attrNameLst>
                                      </p:cBhvr>
                                      <p:to>
                                        <p:strVal val="visible"/>
                                      </p:to>
                                    </p:set>
                                    <p:animEffect transition="in" filter="fade">
                                      <p:cBhvr>
                                        <p:cTn id="11" dur="1000"/>
                                        <p:tgtEl>
                                          <p:spTgt spid="963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20579" name="Rectangle 3"/>
          <p:cNvSpPr>
            <a:spLocks noChangeArrowheads="1"/>
          </p:cNvSpPr>
          <p:nvPr/>
        </p:nvSpPr>
        <p:spPr bwMode="auto">
          <a:xfrm>
            <a:off x="457200" y="3886200"/>
            <a:ext cx="8229600" cy="1219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messages tailored to audience more persuasive</a:t>
            </a:r>
          </a:p>
        </p:txBody>
      </p:sp>
      <p:sp>
        <p:nvSpPr>
          <p:cNvPr id="920580" name="Rectangle 4"/>
          <p:cNvSpPr>
            <a:spLocks noChangeArrowheads="1"/>
          </p:cNvSpPr>
          <p:nvPr/>
        </p:nvSpPr>
        <p:spPr bwMode="auto">
          <a:xfrm>
            <a:off x="457200" y="1447800"/>
            <a:ext cx="8229600" cy="22860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Describe</a:t>
            </a:r>
          </a:p>
          <a:p>
            <a:pPr>
              <a:lnSpc>
                <a:spcPct val="100000"/>
              </a:lnSpc>
              <a:spcBef>
                <a:spcPct val="0"/>
              </a:spcBef>
              <a:spcAft>
                <a:spcPct val="30000"/>
              </a:spcAft>
            </a:pPr>
            <a:r>
              <a:rPr lang="en-US" altLang="en-US"/>
              <a:t>How might the use of the situation and the audience easily be combined to aid in persuasion?</a:t>
            </a:r>
          </a:p>
        </p:txBody>
      </p:sp>
      <p:sp>
        <p:nvSpPr>
          <p:cNvPr id="920581"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20582" name="AutoShape 6"/>
          <p:cNvSpPr>
            <a:spLocks noChangeArrowheads="1"/>
          </p:cNvSpPr>
          <p:nvPr/>
        </p:nvSpPr>
        <p:spPr bwMode="auto">
          <a:xfrm flipH="1" flipV="1">
            <a:off x="8458200" y="3810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2058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20579"/>
                                        </p:tgtEl>
                                        <p:attrNameLst>
                                          <p:attrName>style.visibility</p:attrName>
                                        </p:attrNameLst>
                                      </p:cBhvr>
                                      <p:to>
                                        <p:strVal val="visible"/>
                                      </p:to>
                                    </p:set>
                                    <p:animEffect transition="in" filter="wipe(up)">
                                      <p:cBhvr>
                                        <p:cTn id="10" dur="500"/>
                                        <p:tgtEl>
                                          <p:spTgt spid="920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79" grpId="0" animBg="1"/>
      <p:bldP spid="92058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115139" name="Rectangle 3"/>
          <p:cNvSpPr>
            <a:spLocks noChangeArrowheads="1"/>
          </p:cNvSpPr>
          <p:nvPr/>
        </p:nvSpPr>
        <p:spPr bwMode="auto">
          <a:xfrm>
            <a:off x="457200" y="1600200"/>
            <a:ext cx="8229600" cy="2590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b="1"/>
              <a:t>Sales resistance:</a:t>
            </a:r>
            <a:r>
              <a:rPr lang="en-US" altLang="en-US" sz="2000"/>
              <a:t> having no trouble turning down requests to buy products or services. </a:t>
            </a:r>
          </a:p>
          <a:p>
            <a:pPr algn="l">
              <a:lnSpc>
                <a:spcPct val="100000"/>
              </a:lnSpc>
              <a:spcBef>
                <a:spcPct val="0"/>
              </a:spcBef>
              <a:spcAft>
                <a:spcPct val="30000"/>
              </a:spcAft>
              <a:buFontTx/>
              <a:buChar char="•"/>
            </a:pPr>
            <a:r>
              <a:rPr lang="en-US" altLang="en-US" sz="2000"/>
              <a:t>People without sales resistance find it difficult to refuse a sales pitch or other types of requests.</a:t>
            </a:r>
          </a:p>
          <a:p>
            <a:pPr algn="l">
              <a:lnSpc>
                <a:spcPct val="100000"/>
              </a:lnSpc>
              <a:spcBef>
                <a:spcPct val="0"/>
              </a:spcBef>
              <a:spcAft>
                <a:spcPct val="30000"/>
              </a:spcAft>
              <a:buFontTx/>
              <a:buChar char="•"/>
            </a:pPr>
            <a:r>
              <a:rPr lang="en-US" altLang="en-US" sz="2000"/>
              <a:t>Two factors may affect sales resistance: self-esteem and social anxiety.</a:t>
            </a:r>
          </a:p>
        </p:txBody>
      </p:sp>
      <p:sp>
        <p:nvSpPr>
          <p:cNvPr id="1115140"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Resisting Persuasive Messages</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15139"/>
                                        </p:tgtEl>
                                        <p:attrNameLst>
                                          <p:attrName>style.visibility</p:attrName>
                                        </p:attrNameLst>
                                      </p:cBhvr>
                                      <p:to>
                                        <p:strVal val="visible"/>
                                      </p:to>
                                    </p:set>
                                    <p:animEffect transition="in" filter="wipe(up)">
                                      <p:cBhvr>
                                        <p:cTn id="7" dur="1000"/>
                                        <p:tgtEl>
                                          <p:spTgt spid="1115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51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1026"/>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117187" name="Rectangle 1027"/>
          <p:cNvSpPr>
            <a:spLocks noChangeArrowheads="1"/>
          </p:cNvSpPr>
          <p:nvPr/>
        </p:nvSpPr>
        <p:spPr bwMode="auto">
          <a:xfrm>
            <a:off x="457200" y="3962400"/>
            <a:ext cx="8229600" cy="1219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People with low self-esteem find it difficult to say no.</a:t>
            </a:r>
          </a:p>
        </p:txBody>
      </p:sp>
      <p:sp>
        <p:nvSpPr>
          <p:cNvPr id="1117188" name="Rectangle 1028"/>
          <p:cNvSpPr>
            <a:spLocks noChangeArrowheads="1"/>
          </p:cNvSpPr>
          <p:nvPr/>
        </p:nvSpPr>
        <p:spPr bwMode="auto">
          <a:xfrm>
            <a:off x="457200" y="1447800"/>
            <a:ext cx="8229600" cy="22860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Identify Main Ideas</a:t>
            </a:r>
          </a:p>
          <a:p>
            <a:pPr>
              <a:lnSpc>
                <a:spcPct val="100000"/>
              </a:lnSpc>
              <a:spcBef>
                <a:spcPct val="0"/>
              </a:spcBef>
              <a:spcAft>
                <a:spcPct val="30000"/>
              </a:spcAft>
            </a:pPr>
            <a:r>
              <a:rPr lang="en-US" altLang="en-US"/>
              <a:t>How is self-esteem related to sales resistance?</a:t>
            </a:r>
          </a:p>
        </p:txBody>
      </p:sp>
      <p:sp>
        <p:nvSpPr>
          <p:cNvPr id="1117189" name="Rectangle 1029"/>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1117190" name="AutoShape 1030"/>
          <p:cNvSpPr>
            <a:spLocks noChangeArrowheads="1"/>
          </p:cNvSpPr>
          <p:nvPr/>
        </p:nvSpPr>
        <p:spPr bwMode="auto">
          <a:xfrm flipH="1" flipV="1">
            <a:off x="8458200" y="3810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1719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117187"/>
                                        </p:tgtEl>
                                        <p:attrNameLst>
                                          <p:attrName>style.visibility</p:attrName>
                                        </p:attrNameLst>
                                      </p:cBhvr>
                                      <p:to>
                                        <p:strVal val="visible"/>
                                      </p:to>
                                    </p:set>
                                    <p:animEffect transition="in" filter="wipe(up)">
                                      <p:cBhvr>
                                        <p:cTn id="10" dur="500"/>
                                        <p:tgtEl>
                                          <p:spTgt spid="1117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187" grpId="0" animBg="1"/>
      <p:bldP spid="111719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87107" name="Rectangle 3"/>
          <p:cNvSpPr>
            <a:spLocks noChangeArrowheads="1"/>
          </p:cNvSpPr>
          <p:nvPr/>
        </p:nvSpPr>
        <p:spPr bwMode="auto">
          <a:xfrm>
            <a:off x="457200" y="1752600"/>
            <a:ext cx="8229600" cy="3276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Prejudice</a:t>
            </a:r>
          </a:p>
          <a:p>
            <a:pPr algn="l">
              <a:lnSpc>
                <a:spcPct val="100000"/>
              </a:lnSpc>
              <a:spcBef>
                <a:spcPct val="0"/>
              </a:spcBef>
              <a:spcAft>
                <a:spcPct val="30000"/>
              </a:spcAft>
              <a:buFontTx/>
              <a:buChar char="•"/>
            </a:pPr>
            <a:r>
              <a:rPr lang="en-US" altLang="en-US" sz="2400"/>
              <a:t>A prejudice is a generalized attitude toward a specific group of people. Prejudiced attitudes are based on stereotypes, which can then lead to discrimination.</a:t>
            </a:r>
          </a:p>
          <a:p>
            <a:pPr algn="l">
              <a:lnSpc>
                <a:spcPct val="100000"/>
              </a:lnSpc>
              <a:spcBef>
                <a:spcPct val="0"/>
              </a:spcBef>
              <a:spcAft>
                <a:spcPct val="30000"/>
              </a:spcAft>
              <a:buFontTx/>
              <a:buChar char="•"/>
            </a:pPr>
            <a:r>
              <a:rPr lang="en-US" altLang="en-US" sz="2400"/>
              <a:t>People can overcome prejudice by learning about others and by speaking up when others communicate or behave in prejudicial ways.</a:t>
            </a:r>
          </a:p>
        </p:txBody>
      </p:sp>
      <p:sp>
        <p:nvSpPr>
          <p:cNvPr id="687108"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3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87107"/>
                                        </p:tgtEl>
                                        <p:attrNameLst>
                                          <p:attrName>style.visibility</p:attrName>
                                        </p:attrNameLst>
                                      </p:cBhvr>
                                      <p:to>
                                        <p:strVal val="visible"/>
                                      </p:to>
                                    </p:set>
                                    <p:animEffect transition="in" filter="wipe(up)">
                                      <p:cBhvr>
                                        <p:cTn id="7" dur="1000"/>
                                        <p:tgtEl>
                                          <p:spTgt spid="68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89155" name="Rectangle 3"/>
          <p:cNvSpPr>
            <a:spLocks noChangeArrowheads="1"/>
          </p:cNvSpPr>
          <p:nvPr/>
        </p:nvSpPr>
        <p:spPr bwMode="auto">
          <a:xfrm>
            <a:off x="457200" y="2971800"/>
            <a:ext cx="8229600" cy="1752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What attitudes and actions are part of the prejudicial view?</a:t>
            </a:r>
          </a:p>
          <a:p>
            <a:pPr algn="l">
              <a:lnSpc>
                <a:spcPct val="100000"/>
              </a:lnSpc>
              <a:spcBef>
                <a:spcPct val="0"/>
              </a:spcBef>
              <a:spcAft>
                <a:spcPct val="30000"/>
              </a:spcAft>
              <a:buFontTx/>
              <a:buChar char="•"/>
            </a:pPr>
            <a:r>
              <a:rPr lang="en-US" altLang="en-US" sz="2000"/>
              <a:t>What are some of the causes of prejudice?</a:t>
            </a:r>
          </a:p>
          <a:p>
            <a:pPr algn="l">
              <a:lnSpc>
                <a:spcPct val="100000"/>
              </a:lnSpc>
              <a:spcBef>
                <a:spcPct val="0"/>
              </a:spcBef>
              <a:spcAft>
                <a:spcPct val="30000"/>
              </a:spcAft>
              <a:buFontTx/>
              <a:buChar char="•"/>
            </a:pPr>
            <a:r>
              <a:rPr lang="en-US" altLang="en-US" sz="2000"/>
              <a:t>What are some ways that individuals can help overcome prejudice?</a:t>
            </a:r>
          </a:p>
        </p:txBody>
      </p:sp>
      <p:sp>
        <p:nvSpPr>
          <p:cNvPr id="689156" name="Rectangle 4"/>
          <p:cNvSpPr>
            <a:spLocks noChangeArrowheads="1"/>
          </p:cNvSpPr>
          <p:nvPr/>
        </p:nvSpPr>
        <p:spPr bwMode="auto">
          <a:xfrm>
            <a:off x="457200" y="11430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Prejudice occurs when people prejudge and stereotype other groups, and it can result in discrimination. Prejudice has deep-seated social and psychological causes that can be overcome.</a:t>
            </a:r>
          </a:p>
        </p:txBody>
      </p:sp>
      <p:sp>
        <p:nvSpPr>
          <p:cNvPr id="68915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Prejudice</a:t>
            </a:r>
            <a:endParaRPr lang="en-US" altLang="en-US">
              <a:solidFill>
                <a:srgbClr val="FFCC00"/>
              </a:solidFill>
            </a:endParaRPr>
          </a:p>
        </p:txBody>
      </p:sp>
      <p:sp>
        <p:nvSpPr>
          <p:cNvPr id="689158" name="AutoShape 6"/>
          <p:cNvSpPr>
            <a:spLocks noChangeArrowheads="1"/>
          </p:cNvSpPr>
          <p:nvPr/>
        </p:nvSpPr>
        <p:spPr bwMode="auto">
          <a:xfrm flipH="1" flipV="1">
            <a:off x="8458200" y="2819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8915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89155"/>
                                        </p:tgtEl>
                                        <p:attrNameLst>
                                          <p:attrName>style.visibility</p:attrName>
                                        </p:attrNameLst>
                                      </p:cBhvr>
                                      <p:to>
                                        <p:strVal val="visible"/>
                                      </p:to>
                                    </p:set>
                                    <p:animEffect transition="in" filter="wipe(up)">
                                      <p:cBhvr>
                                        <p:cTn id="10" dur="500"/>
                                        <p:tgtEl>
                                          <p:spTgt spid="68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155" grpId="0" animBg="1"/>
      <p:bldP spid="68915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pic>
        <p:nvPicPr>
          <p:cNvPr id="691205" name="Picture 5" descr="psych_5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725488"/>
            <a:ext cx="4051300" cy="5218112"/>
          </a:xfrm>
          <a:prstGeom prst="rect">
            <a:avLst/>
          </a:prstGeom>
          <a:noFill/>
          <a:extLst>
            <a:ext uri="{909E8E84-426E-40DD-AFC4-6F175D3DCCD1}">
              <a14:hiddenFill xmlns:a14="http://schemas.microsoft.com/office/drawing/2010/main">
                <a:solidFill>
                  <a:srgbClr val="FFFFFF"/>
                </a:solidFill>
              </a14:hiddenFill>
            </a:ext>
          </a:extLst>
        </p:spPr>
      </p:pic>
      <p:pic>
        <p:nvPicPr>
          <p:cNvPr id="691207" name="Picture 7" descr="psych_close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
        <p:nvSpPr>
          <p:cNvPr id="691208" name="Text Box 8"/>
          <p:cNvSpPr txBox="1">
            <a:spLocks noChangeArrowheads="1"/>
          </p:cNvSpPr>
          <p:nvPr/>
        </p:nvSpPr>
        <p:spPr bwMode="auto">
          <a:xfrm>
            <a:off x="6019800" y="1981200"/>
            <a:ext cx="2895600" cy="1296988"/>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Is there anything wrong with this picture?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691205"/>
                                        </p:tgtEl>
                                        <p:attrNameLst>
                                          <p:attrName>style.visibility</p:attrName>
                                        </p:attrNameLst>
                                      </p:cBhvr>
                                      <p:to>
                                        <p:strVal val="visible"/>
                                      </p:to>
                                    </p:set>
                                    <p:animEffect transition="in" filter="circle(out)">
                                      <p:cBhvr>
                                        <p:cTn id="7" dur="1000"/>
                                        <p:tgtEl>
                                          <p:spTgt spid="69120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91208"/>
                                        </p:tgtEl>
                                        <p:attrNameLst>
                                          <p:attrName>style.visibility</p:attrName>
                                        </p:attrNameLst>
                                      </p:cBhvr>
                                      <p:to>
                                        <p:strVal val="visible"/>
                                      </p:to>
                                    </p:set>
                                    <p:animEffect transition="in" filter="wipe(left)">
                                      <p:cBhvr>
                                        <p:cTn id="11" dur="500"/>
                                        <p:tgtEl>
                                          <p:spTgt spid="69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4354" name="Text Box 2"/>
          <p:cNvSpPr txBox="1">
            <a:spLocks noChangeArrowheads="1"/>
          </p:cNvSpPr>
          <p:nvPr/>
        </p:nvSpPr>
        <p:spPr bwMode="auto">
          <a:xfrm>
            <a:off x="457200" y="1143000"/>
            <a:ext cx="8229600" cy="16764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sz="2200" b="1">
                <a:latin typeface="Arial" panose="020B0604020202020204" pitchFamily="34" charset="0"/>
              </a:rPr>
              <a:t>Prejudice:</a:t>
            </a:r>
            <a:r>
              <a:rPr lang="en-US" altLang="en-US" sz="2200">
                <a:latin typeface="Arial" panose="020B0604020202020204" pitchFamily="34" charset="0"/>
              </a:rPr>
              <a:t> a generalized attitude toward a specific group of people. People who are prejudiced judge other people on the basis of their group membership rather than as individuals. Prejudices are based on stereotypes.</a:t>
            </a:r>
          </a:p>
        </p:txBody>
      </p:sp>
      <p:grpSp>
        <p:nvGrpSpPr>
          <p:cNvPr id="1124355" name="Group 3"/>
          <p:cNvGrpSpPr>
            <a:grpSpLocks/>
          </p:cNvGrpSpPr>
          <p:nvPr/>
        </p:nvGrpSpPr>
        <p:grpSpPr bwMode="auto">
          <a:xfrm>
            <a:off x="457200" y="2971800"/>
            <a:ext cx="4038600" cy="3124200"/>
            <a:chOff x="288" y="2166"/>
            <a:chExt cx="2448" cy="1338"/>
          </a:xfrm>
        </p:grpSpPr>
        <p:sp>
          <p:nvSpPr>
            <p:cNvPr id="1124356" name="Text Box 4"/>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Unchanging, oversimplified, and usually distorted beliefs about groups of people.</a:t>
              </a:r>
            </a:p>
            <a:p>
              <a:pPr eaLnBrk="1" hangingPunct="1">
                <a:spcBef>
                  <a:spcPct val="20000"/>
                </a:spcBef>
                <a:buFontTx/>
                <a:buChar char="•"/>
              </a:pPr>
              <a:r>
                <a:rPr lang="en-US" altLang="en-US" sz="2000">
                  <a:latin typeface="Arial" panose="020B0604020202020204" pitchFamily="34" charset="0"/>
                </a:rPr>
                <a:t>People tend to develop stereotypes as a way to organize information about their social world.</a:t>
              </a:r>
            </a:p>
          </p:txBody>
        </p:sp>
        <p:sp>
          <p:nvSpPr>
            <p:cNvPr id="1124357" name="Text Box 5"/>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Stereotypes</a:t>
              </a:r>
              <a:endParaRPr lang="en-US" altLang="en-US" sz="2000" b="1">
                <a:latin typeface="Arial" panose="020B0604020202020204" pitchFamily="34" charset="0"/>
              </a:endParaRPr>
            </a:p>
          </p:txBody>
        </p:sp>
      </p:grpSp>
      <p:sp>
        <p:nvSpPr>
          <p:cNvPr id="1124358"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The Prejudicial View</a:t>
            </a:r>
            <a:endParaRPr lang="en-US" altLang="en-US">
              <a:solidFill>
                <a:srgbClr val="FFCC00"/>
              </a:solidFill>
            </a:endParaRPr>
          </a:p>
        </p:txBody>
      </p:sp>
      <p:sp>
        <p:nvSpPr>
          <p:cNvPr id="1124360" name="Text Box 8"/>
          <p:cNvSpPr txBox="1">
            <a:spLocks noChangeArrowheads="1"/>
          </p:cNvSpPr>
          <p:nvPr/>
        </p:nvSpPr>
        <p:spPr bwMode="auto">
          <a:xfrm>
            <a:off x="4648200" y="3048000"/>
            <a:ext cx="4038600" cy="2895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People also assume that those who are different from themselves are similar to each other in many ways.</a:t>
            </a:r>
          </a:p>
          <a:p>
            <a:pPr eaLnBrk="1" hangingPunct="1">
              <a:spcBef>
                <a:spcPct val="20000"/>
              </a:spcBef>
              <a:buFontTx/>
              <a:buChar char="•"/>
            </a:pPr>
            <a:r>
              <a:rPr lang="en-US" altLang="en-US" sz="2000">
                <a:latin typeface="Arial" panose="020B0604020202020204" pitchFamily="34" charset="0"/>
              </a:rPr>
              <a:t>Stereotypes are harmful because they ignore people’s individual natures and assign traits by group membership.</a:t>
            </a:r>
          </a:p>
        </p:txBody>
      </p:sp>
      <p:sp>
        <p:nvSpPr>
          <p:cNvPr id="1124362" name="AutoShape 10"/>
          <p:cNvSpPr>
            <a:spLocks noChangeArrowheads="1"/>
          </p:cNvSpPr>
          <p:nvPr/>
        </p:nvSpPr>
        <p:spPr bwMode="auto">
          <a:xfrm flipH="1" flipV="1">
            <a:off x="8458200" y="2895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4363" name="AutoShape 11"/>
          <p:cNvSpPr>
            <a:spLocks noChangeArrowheads="1"/>
          </p:cNvSpPr>
          <p:nvPr/>
        </p:nvSpPr>
        <p:spPr bwMode="auto">
          <a:xfrm flipH="1" flipV="1">
            <a:off x="4191000" y="5867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2436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1124355"/>
                                        </p:tgtEl>
                                        <p:attrNameLst>
                                          <p:attrName>style.visibility</p:attrName>
                                        </p:attrNameLst>
                                      </p:cBhvr>
                                      <p:to>
                                        <p:strVal val="visible"/>
                                      </p:to>
                                    </p:set>
                                    <p:animEffect transition="in" filter="wipe(left)">
                                      <p:cBhvr>
                                        <p:cTn id="10" dur="500"/>
                                        <p:tgtEl>
                                          <p:spTgt spid="1124355"/>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12436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124363"/>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1124360"/>
                                        </p:tgtEl>
                                        <p:attrNameLst>
                                          <p:attrName>style.visibility</p:attrName>
                                        </p:attrNameLst>
                                      </p:cBhvr>
                                      <p:to>
                                        <p:strVal val="visible"/>
                                      </p:to>
                                    </p:set>
                                    <p:animEffect transition="in" filter="wipe(left)">
                                      <p:cBhvr>
                                        <p:cTn id="21" dur="500"/>
                                        <p:tgtEl>
                                          <p:spTgt spid="1124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4360" grpId="0" animBg="1"/>
      <p:bldP spid="1124362" grpId="0" animBg="1"/>
      <p:bldP spid="1124363" grpId="0" animBg="1"/>
      <p:bldP spid="112436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8389" name="Picture 5" descr="psych_57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1104900"/>
            <a:ext cx="7129462" cy="4991100"/>
          </a:xfrm>
          <a:prstGeom prst="rect">
            <a:avLst/>
          </a:prstGeom>
          <a:noFill/>
          <a:extLst>
            <a:ext uri="{909E8E84-426E-40DD-AFC4-6F175D3DCCD1}">
              <a14:hiddenFill xmlns:a14="http://schemas.microsoft.com/office/drawing/2010/main">
                <a:solidFill>
                  <a:srgbClr val="FFFFFF"/>
                </a:solidFill>
              </a14:hiddenFill>
            </a:ext>
          </a:extLst>
        </p:spPr>
      </p:pic>
      <p:sp>
        <p:nvSpPr>
          <p:cNvPr id="1168390" name="Text Box 6"/>
          <p:cNvSpPr txBox="1">
            <a:spLocks noChangeArrowheads="1"/>
          </p:cNvSpPr>
          <p:nvPr/>
        </p:nvSpPr>
        <p:spPr bwMode="auto">
          <a:xfrm>
            <a:off x="228600" y="609600"/>
            <a:ext cx="5867400" cy="493713"/>
          </a:xfrm>
          <a:prstGeom prst="rect">
            <a:avLst/>
          </a:prstGeom>
          <a:noFill/>
          <a:ln>
            <a:noFill/>
          </a:ln>
          <a:effectLst/>
          <a:extLst>
            <a:ext uri="{909E8E84-426E-40DD-AFC4-6F175D3DCCD1}">
              <a14:hiddenFill xmlns:a14="http://schemas.microsoft.com/office/drawing/2010/main">
                <a:solidFill>
                  <a:srgbClr val="580058"/>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a:t>Click on the image to play the Interactive.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Text Box 2"/>
          <p:cNvSpPr txBox="1">
            <a:spLocks noChangeArrowheads="1"/>
          </p:cNvSpPr>
          <p:nvPr/>
        </p:nvSpPr>
        <p:spPr bwMode="auto">
          <a:xfrm>
            <a:off x="457200" y="762000"/>
            <a:ext cx="4038600" cy="51816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buFontTx/>
              <a:buChar char="•"/>
            </a:pPr>
            <a:r>
              <a:rPr lang="en-US" altLang="en-US" sz="1800">
                <a:latin typeface="Arial" panose="020B0604020202020204" pitchFamily="34" charset="0"/>
              </a:rPr>
              <a:t>Stereotypes can also include positive traits.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Stereotype threat occurs when members of a group are aware of a stereotype that says they cannot perform a certain task, and perform worse at the task because of this assumption.</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Stereotype threat occurs when members of a group are aware of a stereotype that says they cannot perform a certain task, and perform worse at the task because of this assumption.</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Even positive stereotypes can be harmful.</a:t>
            </a:r>
          </a:p>
        </p:txBody>
      </p:sp>
      <p:sp>
        <p:nvSpPr>
          <p:cNvPr id="1126403" name="Text Box 3"/>
          <p:cNvSpPr txBox="1">
            <a:spLocks noChangeArrowheads="1"/>
          </p:cNvSpPr>
          <p:nvPr/>
        </p:nvSpPr>
        <p:spPr bwMode="auto">
          <a:xfrm>
            <a:off x="4648200" y="762000"/>
            <a:ext cx="4038600" cy="51816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Discrimination</a:t>
            </a:r>
          </a:p>
          <a:p>
            <a:pPr eaLnBrk="1" hangingPunct="1">
              <a:lnSpc>
                <a:spcPct val="100000"/>
              </a:lnSpc>
              <a:spcBef>
                <a:spcPct val="20000"/>
              </a:spcBef>
              <a:spcAft>
                <a:spcPct val="25000"/>
              </a:spcAft>
              <a:buFontTx/>
              <a:buChar char="•"/>
            </a:pPr>
            <a:r>
              <a:rPr lang="en-US" altLang="en-US" sz="1800" b="1">
                <a:latin typeface="Arial" panose="020B0604020202020204" pitchFamily="34" charset="0"/>
              </a:rPr>
              <a:t>Discrimination:</a:t>
            </a:r>
            <a:r>
              <a:rPr lang="en-US" altLang="en-US" sz="1800">
                <a:latin typeface="Arial" panose="020B0604020202020204" pitchFamily="34" charset="0"/>
              </a:rPr>
              <a:t> the unfair treatment of individuals because they are members of a particular group.</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Skin color, sex, religion, and even weight can be the basis of discrimination.</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Victims of every type of discrimination often begin to see themselves as inferior and to have low self-esteem.</a:t>
            </a:r>
          </a:p>
        </p:txBody>
      </p:sp>
      <p:sp>
        <p:nvSpPr>
          <p:cNvPr id="1126404" name="AutoShape 4"/>
          <p:cNvSpPr>
            <a:spLocks noChangeArrowheads="1"/>
          </p:cNvSpPr>
          <p:nvPr/>
        </p:nvSpPr>
        <p:spPr bwMode="auto">
          <a:xfrm flipH="1" flipV="1">
            <a:off x="4191000" y="5715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402"/>
                                        </p:tgtEl>
                                        <p:attrNameLst>
                                          <p:attrName>style.visibility</p:attrName>
                                        </p:attrNameLst>
                                      </p:cBhvr>
                                      <p:to>
                                        <p:strVal val="visible"/>
                                      </p:to>
                                    </p:set>
                                    <p:animEffect transition="in" filter="wipe(left)">
                                      <p:cBhvr>
                                        <p:cTn id="7" dur="500"/>
                                        <p:tgtEl>
                                          <p:spTgt spid="112640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1264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26404"/>
                                        </p:tgtEl>
                                        <p:attrNameLst>
                                          <p:attrName>style.visibility</p:attrName>
                                        </p:attrNameLst>
                                      </p:cBhvr>
                                      <p:to>
                                        <p:strVal val="hidden"/>
                                      </p:to>
                                    </p:set>
                                  </p:childTnLst>
                                </p:cTn>
                              </p:par>
                            </p:childTnLst>
                          </p:cTn>
                        </p:par>
                        <p:par>
                          <p:cTn id="15" fill="hold" nodeType="afterGroup">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1126403"/>
                                        </p:tgtEl>
                                        <p:attrNameLst>
                                          <p:attrName>style.visibility</p:attrName>
                                        </p:attrNameLst>
                                      </p:cBhvr>
                                      <p:to>
                                        <p:strVal val="visible"/>
                                      </p:to>
                                    </p:set>
                                    <p:animEffect transition="in" filter="wipe(right)">
                                      <p:cBhvr>
                                        <p:cTn id="18" dur="500"/>
                                        <p:tgtEl>
                                          <p:spTgt spid="112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02" grpId="0" animBg="1"/>
      <p:bldP spid="1126403" grpId="0" animBg="1"/>
      <p:bldP spid="1126404" grpId="0" animBg="1"/>
      <p:bldP spid="112640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835587" name="Rectangle 3"/>
          <p:cNvSpPr>
            <a:spLocks noChangeArrowheads="1"/>
          </p:cNvSpPr>
          <p:nvPr/>
        </p:nvSpPr>
        <p:spPr bwMode="auto">
          <a:xfrm>
            <a:off x="457200" y="3581400"/>
            <a:ext cx="8229600" cy="1981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Discrimination is often based on stereotyping, which ignores people’s individual natures and assigns them traits on the basis of groups to which they belong.</a:t>
            </a:r>
          </a:p>
        </p:txBody>
      </p:sp>
      <p:sp>
        <p:nvSpPr>
          <p:cNvPr id="835588" name="Rectangle 4"/>
          <p:cNvSpPr>
            <a:spLocks noChangeArrowheads="1"/>
          </p:cNvSpPr>
          <p:nvPr/>
        </p:nvSpPr>
        <p:spPr bwMode="auto">
          <a:xfrm>
            <a:off x="457200" y="1600200"/>
            <a:ext cx="8229600" cy="1752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Compare</a:t>
            </a:r>
          </a:p>
          <a:p>
            <a:pPr>
              <a:lnSpc>
                <a:spcPct val="100000"/>
              </a:lnSpc>
              <a:spcBef>
                <a:spcPct val="0"/>
              </a:spcBef>
              <a:spcAft>
                <a:spcPct val="30000"/>
              </a:spcAft>
            </a:pPr>
            <a:r>
              <a:rPr lang="en-US" altLang="en-US"/>
              <a:t>What is the connection between stereotyping and discrimination?</a:t>
            </a:r>
          </a:p>
        </p:txBody>
      </p:sp>
      <p:sp>
        <p:nvSpPr>
          <p:cNvPr id="83558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835590" name="AutoShape 6"/>
          <p:cNvSpPr>
            <a:spLocks noChangeArrowheads="1"/>
          </p:cNvSpPr>
          <p:nvPr/>
        </p:nvSpPr>
        <p:spPr bwMode="auto">
          <a:xfrm flipH="1" flipV="1">
            <a:off x="8458200" y="3429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3559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835587"/>
                                        </p:tgtEl>
                                        <p:attrNameLst>
                                          <p:attrName>style.visibility</p:attrName>
                                        </p:attrNameLst>
                                      </p:cBhvr>
                                      <p:to>
                                        <p:strVal val="visible"/>
                                      </p:to>
                                    </p:set>
                                    <p:animEffect transition="in" filter="wipe(up)">
                                      <p:cBhvr>
                                        <p:cTn id="10" dur="500"/>
                                        <p:tgtEl>
                                          <p:spTgt spid="835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7" grpId="0" animBg="1"/>
      <p:bldP spid="83559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Text Box 2"/>
          <p:cNvSpPr txBox="1">
            <a:spLocks noChangeArrowheads="1"/>
          </p:cNvSpPr>
          <p:nvPr/>
        </p:nvSpPr>
        <p:spPr bwMode="auto">
          <a:xfrm>
            <a:off x="457200" y="1066800"/>
            <a:ext cx="7848600" cy="28194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i="1">
                <a:solidFill>
                  <a:srgbClr val="BF0000"/>
                </a:solidFill>
                <a:latin typeface="Arial" panose="020B0604020202020204" pitchFamily="34" charset="0"/>
              </a:rPr>
              <a:t>What do you think?</a:t>
            </a:r>
            <a:endParaRPr lang="en-US" altLang="en-US" b="1" i="1">
              <a:latin typeface="Arial" panose="020B0604020202020204" pitchFamily="34" charset="0"/>
            </a:endParaRPr>
          </a:p>
          <a:p>
            <a:pPr eaLnBrk="1" hangingPunct="1">
              <a:lnSpc>
                <a:spcPct val="100000"/>
              </a:lnSpc>
              <a:spcBef>
                <a:spcPct val="20000"/>
              </a:spcBef>
              <a:spcAft>
                <a:spcPct val="25000"/>
              </a:spcAft>
              <a:buFontTx/>
              <a:buChar char="•"/>
            </a:pPr>
            <a:r>
              <a:rPr lang="en-US" altLang="en-US">
                <a:latin typeface="Arial" panose="020B0604020202020204" pitchFamily="34" charset="0"/>
              </a:rPr>
              <a:t>What do you think Du Bois meant when he said he was "shut out from their world by a vast veil"?</a:t>
            </a:r>
          </a:p>
          <a:p>
            <a:pPr eaLnBrk="1" hangingPunct="1">
              <a:lnSpc>
                <a:spcPct val="100000"/>
              </a:lnSpc>
              <a:spcBef>
                <a:spcPct val="20000"/>
              </a:spcBef>
              <a:spcAft>
                <a:spcPct val="25000"/>
              </a:spcAft>
              <a:buFontTx/>
              <a:buChar char="•"/>
            </a:pPr>
            <a:r>
              <a:rPr lang="en-US" altLang="en-US">
                <a:latin typeface="Arial" panose="020B0604020202020204" pitchFamily="34" charset="0"/>
              </a:rPr>
              <a:t>Do you feel there is still prejudice, like the attitude de Grasse Tyson faced, about people's intellectual abilities?</a:t>
            </a:r>
          </a:p>
        </p:txBody>
      </p:sp>
      <p:sp>
        <p:nvSpPr>
          <p:cNvPr id="1175555" name="Rectangle 3"/>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endParaRPr lang="en-US" altLang="en-US">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75554"/>
                                        </p:tgtEl>
                                        <p:attrNameLst>
                                          <p:attrName>style.visibility</p:attrName>
                                        </p:attrNameLst>
                                      </p:cBhvr>
                                      <p:to>
                                        <p:strVal val="visible"/>
                                      </p:to>
                                    </p:set>
                                    <p:animEffect transition="in" filter="wipe(right)">
                                      <p:cBhvr>
                                        <p:cTn id="7" dur="500"/>
                                        <p:tgtEl>
                                          <p:spTgt spid="1175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5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Text Box 2"/>
          <p:cNvSpPr txBox="1">
            <a:spLocks noChangeArrowheads="1"/>
          </p:cNvSpPr>
          <p:nvPr/>
        </p:nvSpPr>
        <p:spPr bwMode="auto">
          <a:xfrm>
            <a:off x="457200" y="1143000"/>
            <a:ext cx="4038600" cy="22860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Exaggerating Differences</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Some are prejudiced because they exaggerate how different others are from themselves.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People tend to prefer those who are similar to themselves.</a:t>
            </a:r>
          </a:p>
        </p:txBody>
      </p:sp>
      <p:sp>
        <p:nvSpPr>
          <p:cNvPr id="1128451" name="Text Box 3"/>
          <p:cNvSpPr txBox="1">
            <a:spLocks noChangeArrowheads="1"/>
          </p:cNvSpPr>
          <p:nvPr/>
        </p:nvSpPr>
        <p:spPr bwMode="auto">
          <a:xfrm>
            <a:off x="457200" y="3581400"/>
            <a:ext cx="4038600" cy="22860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Social Learning</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Children acquire the attitudes from parents.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Prejudices are passed from parents to children.</a:t>
            </a:r>
          </a:p>
        </p:txBody>
      </p:sp>
      <p:sp>
        <p:nvSpPr>
          <p:cNvPr id="1128452" name="Text Box 4"/>
          <p:cNvSpPr txBox="1">
            <a:spLocks noChangeArrowheads="1"/>
          </p:cNvSpPr>
          <p:nvPr/>
        </p:nvSpPr>
        <p:spPr bwMode="auto">
          <a:xfrm>
            <a:off x="4724400" y="1143000"/>
            <a:ext cx="4038600" cy="22860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Justifying Economic Status</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Some are prejudiced against those in a different economic group.</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Such beliefs may be used as an excuse for injustices.</a:t>
            </a:r>
          </a:p>
        </p:txBody>
      </p:sp>
      <p:sp>
        <p:nvSpPr>
          <p:cNvPr id="1128453" name="Text Box 5"/>
          <p:cNvSpPr txBox="1">
            <a:spLocks noChangeArrowheads="1"/>
          </p:cNvSpPr>
          <p:nvPr/>
        </p:nvSpPr>
        <p:spPr bwMode="auto">
          <a:xfrm>
            <a:off x="4724400" y="3581400"/>
            <a:ext cx="4038600" cy="22860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Victimization</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Sometimes people who are the victims of prejudice feel empathy for others who are discriminated against, but some may come to discriminate against a third group in order to feel superiority.</a:t>
            </a:r>
          </a:p>
        </p:txBody>
      </p:sp>
      <p:sp>
        <p:nvSpPr>
          <p:cNvPr id="1128454"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Causes of Prejudice</a:t>
            </a:r>
            <a:endParaRPr lang="en-US" altLang="en-US">
              <a:solidFill>
                <a:srgbClr val="FFCC00"/>
              </a:solidFill>
            </a:endParaRPr>
          </a:p>
        </p:txBody>
      </p:sp>
      <p:sp>
        <p:nvSpPr>
          <p:cNvPr id="1128455" name="AutoShape 7"/>
          <p:cNvSpPr>
            <a:spLocks noChangeArrowheads="1"/>
          </p:cNvSpPr>
          <p:nvPr/>
        </p:nvSpPr>
        <p:spPr bwMode="auto">
          <a:xfrm flipH="1" flipV="1">
            <a:off x="4191000" y="3200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456" name="AutoShape 8"/>
          <p:cNvSpPr>
            <a:spLocks noChangeArrowheads="1"/>
          </p:cNvSpPr>
          <p:nvPr/>
        </p:nvSpPr>
        <p:spPr bwMode="auto">
          <a:xfrm flipH="1" flipV="1">
            <a:off x="8458200" y="3200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457" name="AutoShape 9"/>
          <p:cNvSpPr>
            <a:spLocks noChangeArrowheads="1"/>
          </p:cNvSpPr>
          <p:nvPr/>
        </p:nvSpPr>
        <p:spPr bwMode="auto">
          <a:xfrm flipH="1" flipV="1">
            <a:off x="4191000" y="5638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28455"/>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1128452"/>
                                        </p:tgtEl>
                                        <p:attrNameLst>
                                          <p:attrName>style.visibility</p:attrName>
                                        </p:attrNameLst>
                                      </p:cBhvr>
                                      <p:to>
                                        <p:strVal val="visible"/>
                                      </p:to>
                                    </p:set>
                                    <p:animEffect transition="in" filter="wipe(right)">
                                      <p:cBhvr>
                                        <p:cTn id="10" dur="500"/>
                                        <p:tgtEl>
                                          <p:spTgt spid="1128452"/>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12845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128456"/>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1128451"/>
                                        </p:tgtEl>
                                        <p:attrNameLst>
                                          <p:attrName>style.visibility</p:attrName>
                                        </p:attrNameLst>
                                      </p:cBhvr>
                                      <p:to>
                                        <p:strVal val="visible"/>
                                      </p:to>
                                    </p:set>
                                    <p:animEffect transition="in" filter="wipe(left)">
                                      <p:cBhvr>
                                        <p:cTn id="21" dur="500"/>
                                        <p:tgtEl>
                                          <p:spTgt spid="1128451"/>
                                        </p:tgtEl>
                                      </p:cBhvr>
                                    </p:animEffec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12845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28457"/>
                                        </p:tgtEl>
                                        <p:attrNameLst>
                                          <p:attrName>style.visibility</p:attrName>
                                        </p:attrNameLst>
                                      </p:cBhvr>
                                      <p:to>
                                        <p:strVal val="hidden"/>
                                      </p:to>
                                    </p:set>
                                  </p:childTnLst>
                                </p:cTn>
                              </p:par>
                            </p:childTnLst>
                          </p:cTn>
                        </p:par>
                        <p:par>
                          <p:cTn id="29" fill="hold" nodeType="afterGroup">
                            <p:stCondLst>
                              <p:cond delay="0"/>
                            </p:stCondLst>
                            <p:childTnLst>
                              <p:par>
                                <p:cTn id="30" presetID="22" presetClass="entr" presetSubtype="2" fill="hold" grpId="0" nodeType="afterEffect">
                                  <p:stCondLst>
                                    <p:cond delay="0"/>
                                  </p:stCondLst>
                                  <p:childTnLst>
                                    <p:set>
                                      <p:cBhvr>
                                        <p:cTn id="31" dur="1" fill="hold">
                                          <p:stCondLst>
                                            <p:cond delay="0"/>
                                          </p:stCondLst>
                                        </p:cTn>
                                        <p:tgtEl>
                                          <p:spTgt spid="1128453"/>
                                        </p:tgtEl>
                                        <p:attrNameLst>
                                          <p:attrName>style.visibility</p:attrName>
                                        </p:attrNameLst>
                                      </p:cBhvr>
                                      <p:to>
                                        <p:strVal val="visible"/>
                                      </p:to>
                                    </p:set>
                                    <p:animEffect transition="in" filter="wipe(right)">
                                      <p:cBhvr>
                                        <p:cTn id="32" dur="500"/>
                                        <p:tgtEl>
                                          <p:spTgt spid="1128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51" grpId="0" animBg="1"/>
      <p:bldP spid="1128452" grpId="0" animBg="1"/>
      <p:bldP spid="1128453" grpId="0" animBg="1"/>
      <p:bldP spid="1128455" grpId="0" animBg="1"/>
      <p:bldP spid="1128456" grpId="0" animBg="1"/>
      <p:bldP spid="1128456" grpId="1" animBg="1"/>
      <p:bldP spid="1128457" grpId="0" animBg="1"/>
      <p:bldP spid="1128457"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001475" name="Rectangle 3"/>
          <p:cNvSpPr>
            <a:spLocks noChangeArrowheads="1"/>
          </p:cNvSpPr>
          <p:nvPr/>
        </p:nvSpPr>
        <p:spPr bwMode="auto">
          <a:xfrm>
            <a:off x="457200" y="1600200"/>
            <a:ext cx="8229600" cy="3276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a:t>A </a:t>
            </a:r>
            <a:r>
              <a:rPr lang="en-US" altLang="en-US" sz="2000" b="1"/>
              <a:t>scapegoat</a:t>
            </a:r>
            <a:r>
              <a:rPr lang="en-US" altLang="en-US" sz="2000"/>
              <a:t> is an individual or group that is blamed for the problems of others because the real cause of the problems is either too complex, too powerful, or too remote to be confronted.</a:t>
            </a:r>
          </a:p>
          <a:p>
            <a:pPr algn="l">
              <a:lnSpc>
                <a:spcPct val="100000"/>
              </a:lnSpc>
              <a:spcBef>
                <a:spcPct val="0"/>
              </a:spcBef>
              <a:spcAft>
                <a:spcPct val="30000"/>
              </a:spcAft>
              <a:buFontTx/>
              <a:buChar char="•"/>
            </a:pPr>
            <a:r>
              <a:rPr lang="en-US" altLang="en-US" sz="2000"/>
              <a:t>The term scapegoating refers to aggression against the targeted group.</a:t>
            </a:r>
          </a:p>
          <a:p>
            <a:pPr algn="l">
              <a:lnSpc>
                <a:spcPct val="100000"/>
              </a:lnSpc>
              <a:spcBef>
                <a:spcPct val="0"/>
              </a:spcBef>
              <a:spcAft>
                <a:spcPct val="30000"/>
              </a:spcAft>
              <a:buFontTx/>
              <a:buChar char="•"/>
            </a:pPr>
            <a:r>
              <a:rPr lang="en-US" altLang="en-US" sz="2000"/>
              <a:t>A scapegoat group has characteristics that make it highly visible and safe to attack.</a:t>
            </a:r>
          </a:p>
          <a:p>
            <a:pPr algn="l">
              <a:lnSpc>
                <a:spcPct val="100000"/>
              </a:lnSpc>
              <a:spcBef>
                <a:spcPct val="0"/>
              </a:spcBef>
              <a:spcAft>
                <a:spcPct val="30000"/>
              </a:spcAft>
              <a:buFontTx/>
              <a:buChar char="•"/>
            </a:pPr>
            <a:r>
              <a:rPr lang="en-US" altLang="en-US" sz="2000"/>
              <a:t>The most famous example is the Holocaust, in which millions of Jews were killed.</a:t>
            </a:r>
          </a:p>
        </p:txBody>
      </p:sp>
      <p:sp>
        <p:nvSpPr>
          <p:cNvPr id="1001476"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Scapegoating</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01475"/>
                                        </p:tgtEl>
                                        <p:attrNameLst>
                                          <p:attrName>style.visibility</p:attrName>
                                        </p:attrNameLst>
                                      </p:cBhvr>
                                      <p:to>
                                        <p:strVal val="visible"/>
                                      </p:to>
                                    </p:set>
                                    <p:animEffect transition="in" filter="wipe(up)">
                                      <p:cBhvr>
                                        <p:cTn id="7" dur="1000"/>
                                        <p:tgtEl>
                                          <p:spTgt spid="1001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3509" name="Picture 5" descr="psych_5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533400"/>
            <a:ext cx="4294187" cy="5562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173509"/>
                                        </p:tgtEl>
                                        <p:attrNameLst>
                                          <p:attrName>style.visibility</p:attrName>
                                        </p:attrNameLst>
                                      </p:cBhvr>
                                      <p:to>
                                        <p:strVal val="visible"/>
                                      </p:to>
                                    </p:set>
                                    <p:animEffect transition="in" filter="box(out)">
                                      <p:cBhvr>
                                        <p:cTn id="7" dur="1000"/>
                                        <p:tgtEl>
                                          <p:spTgt spid="1173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130499" name="Rectangle 3"/>
          <p:cNvSpPr>
            <a:spLocks noChangeArrowheads="1"/>
          </p:cNvSpPr>
          <p:nvPr/>
        </p:nvSpPr>
        <p:spPr bwMode="auto">
          <a:xfrm>
            <a:off x="457200" y="3581400"/>
            <a:ext cx="8229600" cy="1981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Students should choose three of the following: exaggerating differences, justifying economic status, social learning, victimization, scapegoating.</a:t>
            </a:r>
          </a:p>
        </p:txBody>
      </p:sp>
      <p:sp>
        <p:nvSpPr>
          <p:cNvPr id="1130500" name="Rectangle 4"/>
          <p:cNvSpPr>
            <a:spLocks noChangeArrowheads="1"/>
          </p:cNvSpPr>
          <p:nvPr/>
        </p:nvSpPr>
        <p:spPr bwMode="auto">
          <a:xfrm>
            <a:off x="457200" y="1600200"/>
            <a:ext cx="8229600" cy="1752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Identify</a:t>
            </a:r>
          </a:p>
          <a:p>
            <a:pPr>
              <a:lnSpc>
                <a:spcPct val="100000"/>
              </a:lnSpc>
              <a:spcBef>
                <a:spcPct val="0"/>
              </a:spcBef>
              <a:spcAft>
                <a:spcPct val="30000"/>
              </a:spcAft>
            </a:pPr>
            <a:r>
              <a:rPr lang="en-US" altLang="en-US"/>
              <a:t>Name and describe three potential causes of prejudice.</a:t>
            </a:r>
          </a:p>
        </p:txBody>
      </p:sp>
      <p:sp>
        <p:nvSpPr>
          <p:cNvPr id="1130501"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1130502" name="AutoShape 6"/>
          <p:cNvSpPr>
            <a:spLocks noChangeArrowheads="1"/>
          </p:cNvSpPr>
          <p:nvPr/>
        </p:nvSpPr>
        <p:spPr bwMode="auto">
          <a:xfrm flipH="1" flipV="1">
            <a:off x="8458200" y="3429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3050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130499"/>
                                        </p:tgtEl>
                                        <p:attrNameLst>
                                          <p:attrName>style.visibility</p:attrName>
                                        </p:attrNameLst>
                                      </p:cBhvr>
                                      <p:to>
                                        <p:strVal val="visible"/>
                                      </p:to>
                                    </p:set>
                                    <p:animEffect transition="in" filter="wipe(up)">
                                      <p:cBhvr>
                                        <p:cTn id="10" dur="500"/>
                                        <p:tgtEl>
                                          <p:spTgt spid="1130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499" grpId="0" animBg="1"/>
      <p:bldP spid="113050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075204" name="Rectangle 4"/>
          <p:cNvSpPr>
            <a:spLocks noChangeArrowheads="1"/>
          </p:cNvSpPr>
          <p:nvPr/>
        </p:nvSpPr>
        <p:spPr bwMode="auto">
          <a:xfrm>
            <a:off x="457200" y="685800"/>
            <a:ext cx="8229600" cy="3124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Overcoming Prejudice </a:t>
            </a:r>
          </a:p>
          <a:p>
            <a:pPr algn="l">
              <a:lnSpc>
                <a:spcPct val="100000"/>
              </a:lnSpc>
              <a:spcAft>
                <a:spcPct val="25000"/>
              </a:spcAft>
              <a:buFontTx/>
              <a:buChar char="•"/>
            </a:pPr>
            <a:r>
              <a:rPr lang="en-US" altLang="en-US" sz="2000"/>
              <a:t>Although difficult to overcome, it is possible.</a:t>
            </a:r>
          </a:p>
          <a:p>
            <a:pPr algn="l">
              <a:lnSpc>
                <a:spcPct val="100000"/>
              </a:lnSpc>
              <a:spcAft>
                <a:spcPct val="25000"/>
              </a:spcAft>
              <a:buFontTx/>
              <a:buChar char="•"/>
            </a:pPr>
            <a:r>
              <a:rPr lang="en-US" altLang="en-US" sz="2000"/>
              <a:t>Increased contact among members of different groups</a:t>
            </a:r>
          </a:p>
          <a:p>
            <a:pPr algn="l">
              <a:lnSpc>
                <a:spcPct val="100000"/>
              </a:lnSpc>
              <a:spcAft>
                <a:spcPct val="25000"/>
              </a:spcAft>
              <a:buFontTx/>
              <a:buChar char="•"/>
            </a:pPr>
            <a:r>
              <a:rPr lang="en-US" altLang="en-US" sz="2000"/>
              <a:t>Speaking up when other people act or talk in ways that reveal prejudicial attitudes</a:t>
            </a:r>
          </a:p>
          <a:p>
            <a:pPr algn="l">
              <a:lnSpc>
                <a:spcPct val="100000"/>
              </a:lnSpc>
              <a:spcAft>
                <a:spcPct val="25000"/>
              </a:spcAft>
              <a:buFontTx/>
              <a:buChar char="•"/>
            </a:pPr>
            <a:r>
              <a:rPr lang="en-US" altLang="en-US" sz="2000"/>
              <a:t>Set an example with own words and actions</a:t>
            </a:r>
          </a:p>
          <a:p>
            <a:pPr algn="l">
              <a:lnSpc>
                <a:spcPct val="100000"/>
              </a:lnSpc>
              <a:spcAft>
                <a:spcPct val="25000"/>
              </a:spcAft>
              <a:buFontTx/>
              <a:buChar char="•"/>
            </a:pPr>
            <a:endParaRPr lang="en-US" altLang="en-US" sz="200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75204"/>
                                        </p:tgtEl>
                                        <p:attrNameLst>
                                          <p:attrName>style.visibility</p:attrName>
                                        </p:attrNameLst>
                                      </p:cBhvr>
                                      <p:to>
                                        <p:strVal val="visible"/>
                                      </p:to>
                                    </p:set>
                                    <p:animEffect transition="in" filter="wipe(up)">
                                      <p:cBhvr>
                                        <p:cTn id="7" dur="500"/>
                                        <p:tgtEl>
                                          <p:spTgt spid="1075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37987" name="Rectangle 3"/>
          <p:cNvSpPr>
            <a:spLocks noChangeArrowheads="1"/>
          </p:cNvSpPr>
          <p:nvPr/>
        </p:nvSpPr>
        <p:spPr bwMode="auto">
          <a:xfrm>
            <a:off x="457200" y="3581400"/>
            <a:ext cx="8229600" cy="1524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 People learn about each other as individuals.</a:t>
            </a:r>
          </a:p>
        </p:txBody>
      </p:sp>
      <p:sp>
        <p:nvSpPr>
          <p:cNvPr id="937988" name="Rectangle 4"/>
          <p:cNvSpPr>
            <a:spLocks noChangeArrowheads="1"/>
          </p:cNvSpPr>
          <p:nvPr/>
        </p:nvSpPr>
        <p:spPr bwMode="auto">
          <a:xfrm>
            <a:off x="457200" y="1600200"/>
            <a:ext cx="8229600" cy="1752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Recall</a:t>
            </a:r>
          </a:p>
          <a:p>
            <a:pPr>
              <a:lnSpc>
                <a:spcPct val="100000"/>
              </a:lnSpc>
              <a:spcBef>
                <a:spcPct val="0"/>
              </a:spcBef>
              <a:spcAft>
                <a:spcPct val="30000"/>
              </a:spcAft>
            </a:pPr>
            <a:r>
              <a:rPr lang="en-US" altLang="en-US"/>
              <a:t>How can increased contact between groups help to lessen prejudice?</a:t>
            </a:r>
          </a:p>
        </p:txBody>
      </p:sp>
      <p:sp>
        <p:nvSpPr>
          <p:cNvPr id="93798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37990" name="AutoShape 6"/>
          <p:cNvSpPr>
            <a:spLocks noChangeArrowheads="1"/>
          </p:cNvSpPr>
          <p:nvPr/>
        </p:nvSpPr>
        <p:spPr bwMode="auto">
          <a:xfrm flipH="1" flipV="1">
            <a:off x="8458200" y="3429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3799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37987"/>
                                        </p:tgtEl>
                                        <p:attrNameLst>
                                          <p:attrName>style.visibility</p:attrName>
                                        </p:attrNameLst>
                                      </p:cBhvr>
                                      <p:to>
                                        <p:strVal val="visible"/>
                                      </p:to>
                                    </p:set>
                                    <p:animEffect transition="in" filter="wipe(up)">
                                      <p:cBhvr>
                                        <p:cTn id="10" dur="500"/>
                                        <p:tgtEl>
                                          <p:spTgt spid="937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87" grpId="0" animBg="1"/>
      <p:bldP spid="93799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2546" name="Text Box 2"/>
          <p:cNvSpPr txBox="1">
            <a:spLocks noChangeArrowheads="1"/>
          </p:cNvSpPr>
          <p:nvPr/>
        </p:nvSpPr>
        <p:spPr bwMode="auto">
          <a:xfrm>
            <a:off x="457200" y="1143000"/>
            <a:ext cx="8229600" cy="13716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sz="2000" b="1">
                <a:solidFill>
                  <a:srgbClr val="BF0000"/>
                </a:solidFill>
                <a:latin typeface="Arial" panose="020B0604020202020204" pitchFamily="34" charset="0"/>
              </a:rPr>
              <a:t>Seeds of Peace</a:t>
            </a:r>
          </a:p>
          <a:p>
            <a:pPr eaLnBrk="1" hangingPunct="1">
              <a:lnSpc>
                <a:spcPct val="120000"/>
              </a:lnSpc>
              <a:spcBef>
                <a:spcPct val="20000"/>
              </a:spcBef>
            </a:pPr>
            <a:r>
              <a:rPr lang="en-US" altLang="en-US" sz="1800">
                <a:latin typeface="Arial" panose="020B0604020202020204" pitchFamily="34" charset="0"/>
              </a:rPr>
              <a:t>The organization Seeds of Peace believes the best way for people from around the world to change their attitudes about each other is to meet face to face. </a:t>
            </a:r>
          </a:p>
        </p:txBody>
      </p:sp>
      <p:sp>
        <p:nvSpPr>
          <p:cNvPr id="1132547" name="Rectangle 3"/>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Psychology in Today’s World</a:t>
            </a:r>
            <a:endParaRPr lang="en-US" altLang="en-US">
              <a:solidFill>
                <a:srgbClr val="FFCC00"/>
              </a:solidFill>
            </a:endParaRPr>
          </a:p>
        </p:txBody>
      </p:sp>
      <p:sp>
        <p:nvSpPr>
          <p:cNvPr id="1132548" name="Text Box 4"/>
          <p:cNvSpPr txBox="1">
            <a:spLocks noChangeArrowheads="1"/>
          </p:cNvSpPr>
          <p:nvPr/>
        </p:nvSpPr>
        <p:spPr bwMode="auto">
          <a:xfrm>
            <a:off x="457200" y="2743200"/>
            <a:ext cx="4038600" cy="31242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buFontTx/>
              <a:buChar char="•"/>
            </a:pPr>
            <a:r>
              <a:rPr lang="en-US" altLang="en-US" sz="1800">
                <a:latin typeface="Arial" panose="020B0604020202020204" pitchFamily="34" charset="0"/>
              </a:rPr>
              <a:t>Seeds of Peace began in 1994 as a way to bring youth from Israel, Egypt, and Palestine together to live and learn together.</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Although the camp began with children from the Middle East, it eventually included teens from other major conflict regions, such as South Asia and the Balkans.</a:t>
            </a:r>
          </a:p>
        </p:txBody>
      </p:sp>
      <p:sp>
        <p:nvSpPr>
          <p:cNvPr id="1132549" name="Text Box 5"/>
          <p:cNvSpPr txBox="1">
            <a:spLocks noChangeArrowheads="1"/>
          </p:cNvSpPr>
          <p:nvPr/>
        </p:nvSpPr>
        <p:spPr bwMode="auto">
          <a:xfrm>
            <a:off x="4648200" y="2743200"/>
            <a:ext cx="4038600" cy="3124200"/>
          </a:xfrm>
          <a:prstGeom prst="rect">
            <a:avLst/>
          </a:prstGeom>
          <a:noFill/>
          <a:ln>
            <a:noFill/>
          </a:ln>
          <a:effectLst/>
          <a:extLst>
            <a:ext uri="{909E8E84-426E-40DD-AFC4-6F175D3DCCD1}">
              <a14:hiddenFill xmlns:a14="http://schemas.microsoft.com/office/drawing/2010/main">
                <a:solidFill>
                  <a:srgbClr val="E0E9E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buFontTx/>
              <a:buChar char="•"/>
            </a:pPr>
            <a:r>
              <a:rPr lang="en-US" altLang="en-US" sz="1800">
                <a:latin typeface="Arial" panose="020B0604020202020204" pitchFamily="34" charset="0"/>
              </a:rPr>
              <a:t>Main focus is to develop leadership skill required to advance reconciliation and coexistence in their troubled homelands.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Facing and interacting with the very people they are supposed to hate provides the teens with opportunities to view each other as individuals.</a:t>
            </a:r>
          </a:p>
        </p:txBody>
      </p:sp>
      <p:sp>
        <p:nvSpPr>
          <p:cNvPr id="1132550" name="AutoShape 6"/>
          <p:cNvSpPr>
            <a:spLocks noChangeArrowheads="1"/>
          </p:cNvSpPr>
          <p:nvPr/>
        </p:nvSpPr>
        <p:spPr bwMode="auto">
          <a:xfrm flipH="1" flipV="1">
            <a:off x="8458200" y="2590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2551" name="AutoShape 7"/>
          <p:cNvSpPr>
            <a:spLocks noChangeArrowheads="1"/>
          </p:cNvSpPr>
          <p:nvPr/>
        </p:nvSpPr>
        <p:spPr bwMode="auto">
          <a:xfrm flipH="1" flipV="1">
            <a:off x="4191000" y="5638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3255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132548"/>
                                        </p:tgtEl>
                                        <p:attrNameLst>
                                          <p:attrName>style.visibility</p:attrName>
                                        </p:attrNameLst>
                                      </p:cBhvr>
                                      <p:to>
                                        <p:strVal val="visible"/>
                                      </p:to>
                                    </p:set>
                                    <p:animEffect transition="in" filter="wipe(left)">
                                      <p:cBhvr>
                                        <p:cTn id="10" dur="500"/>
                                        <p:tgtEl>
                                          <p:spTgt spid="1132548"/>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13255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132551"/>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1132549"/>
                                        </p:tgtEl>
                                        <p:attrNameLst>
                                          <p:attrName>style.visibility</p:attrName>
                                        </p:attrNameLst>
                                      </p:cBhvr>
                                      <p:to>
                                        <p:strVal val="visible"/>
                                      </p:to>
                                    </p:set>
                                    <p:animEffect transition="in" filter="wipe(left)">
                                      <p:cBhvr>
                                        <p:cTn id="21" dur="500"/>
                                        <p:tgtEl>
                                          <p:spTgt spid="1132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48" grpId="0" animBg="1"/>
      <p:bldP spid="1132549" grpId="0"/>
      <p:bldP spid="1132550" grpId="0" animBg="1"/>
      <p:bldP spid="1132551" grpId="0" animBg="1"/>
      <p:bldP spid="113255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4598" name="Picture 6" descr="psych_57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660650"/>
            <a:ext cx="5746750" cy="3435350"/>
          </a:xfrm>
          <a:prstGeom prst="rect">
            <a:avLst/>
          </a:prstGeom>
          <a:noFill/>
          <a:extLst>
            <a:ext uri="{909E8E84-426E-40DD-AFC4-6F175D3DCCD1}">
              <a14:hiddenFill xmlns:a14="http://schemas.microsoft.com/office/drawing/2010/main">
                <a:solidFill>
                  <a:srgbClr val="FFFFFF"/>
                </a:solidFill>
              </a14:hiddenFill>
            </a:ext>
          </a:extLst>
        </p:spPr>
      </p:pic>
      <p:pic>
        <p:nvPicPr>
          <p:cNvPr id="1134597" name="Picture 5" descr="psych_57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3581400" cy="2874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34598"/>
                                        </p:tgtEl>
                                        <p:attrNameLst>
                                          <p:attrName>style.visibility</p:attrName>
                                        </p:attrNameLst>
                                      </p:cBhvr>
                                      <p:to>
                                        <p:strVal val="visible"/>
                                      </p:to>
                                    </p:set>
                                    <p:animEffect transition="in" filter="fade">
                                      <p:cBhvr>
                                        <p:cTn id="7" dur="1000"/>
                                        <p:tgtEl>
                                          <p:spTgt spid="1134598"/>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134597"/>
                                        </p:tgtEl>
                                        <p:attrNameLst>
                                          <p:attrName>style.visibility</p:attrName>
                                        </p:attrNameLst>
                                      </p:cBhvr>
                                      <p:to>
                                        <p:strVal val="visible"/>
                                      </p:to>
                                    </p:set>
                                    <p:animEffect transition="in" filter="fade">
                                      <p:cBhvr>
                                        <p:cTn id="11" dur="1000"/>
                                        <p:tgtEl>
                                          <p:spTgt spid="1134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ChangeArrowheads="1"/>
          </p:cNvSpPr>
          <p:nvPr/>
        </p:nvSpPr>
        <p:spPr bwMode="auto">
          <a:xfrm>
            <a:off x="457200" y="1447800"/>
            <a:ext cx="8229600" cy="3276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Thinking Critically</a:t>
            </a:r>
            <a:endParaRPr lang="en-US" altLang="en-US" sz="2800" b="1"/>
          </a:p>
          <a:p>
            <a:pPr algn="l">
              <a:lnSpc>
                <a:spcPct val="100000"/>
              </a:lnSpc>
              <a:spcBef>
                <a:spcPct val="0"/>
              </a:spcBef>
              <a:spcAft>
                <a:spcPct val="30000"/>
              </a:spcAft>
              <a:buFontTx/>
              <a:buChar char="•"/>
            </a:pPr>
            <a:r>
              <a:rPr lang="en-US" altLang="en-US" sz="2400"/>
              <a:t>How do participants learn about one another as individuals?</a:t>
            </a:r>
          </a:p>
          <a:p>
            <a:pPr algn="l">
              <a:lnSpc>
                <a:spcPct val="100000"/>
              </a:lnSpc>
              <a:spcBef>
                <a:spcPct val="0"/>
              </a:spcBef>
              <a:spcAft>
                <a:spcPct val="30000"/>
              </a:spcAft>
              <a:buFontTx/>
              <a:buChar char="•"/>
            </a:pPr>
            <a:r>
              <a:rPr lang="en-US" altLang="en-US" sz="2400"/>
              <a:t>Why do you think the Seeds of Peace summer camp helps participants dispel prejudicial attitudes?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06243" name="Rectangle 3"/>
          <p:cNvSpPr>
            <a:spLocks noChangeArrowheads="1"/>
          </p:cNvSpPr>
          <p:nvPr/>
        </p:nvSpPr>
        <p:spPr bwMode="auto">
          <a:xfrm>
            <a:off x="457200" y="1371600"/>
            <a:ext cx="8229600" cy="41910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Social Perception</a:t>
            </a:r>
          </a:p>
          <a:p>
            <a:pPr algn="l">
              <a:lnSpc>
                <a:spcPct val="100000"/>
              </a:lnSpc>
              <a:spcBef>
                <a:spcPct val="0"/>
              </a:spcBef>
              <a:spcAft>
                <a:spcPct val="30000"/>
              </a:spcAft>
              <a:buFontTx/>
              <a:buChar char="•"/>
            </a:pPr>
            <a:r>
              <a:rPr lang="en-US" altLang="en-US" sz="2400"/>
              <a:t>People form attitudes about one another based on their social perceptions. First impressions play a large role in this process.</a:t>
            </a:r>
          </a:p>
          <a:p>
            <a:pPr algn="l">
              <a:lnSpc>
                <a:spcPct val="100000"/>
              </a:lnSpc>
              <a:spcBef>
                <a:spcPct val="0"/>
              </a:spcBef>
              <a:spcAft>
                <a:spcPct val="30000"/>
              </a:spcAft>
              <a:buFontTx/>
              <a:buChar char="•"/>
            </a:pPr>
            <a:r>
              <a:rPr lang="en-US" altLang="en-US" sz="2400"/>
              <a:t>In general, people tend to judge the behaviors of others more harshly than they do their own behavior. They also tend to attribute different motives to others than they do to themselves.</a:t>
            </a:r>
          </a:p>
          <a:p>
            <a:pPr algn="l">
              <a:lnSpc>
                <a:spcPct val="100000"/>
              </a:lnSpc>
              <a:spcBef>
                <a:spcPct val="0"/>
              </a:spcBef>
              <a:spcAft>
                <a:spcPct val="30000"/>
              </a:spcAft>
              <a:buFontTx/>
              <a:buChar char="•"/>
            </a:pPr>
            <a:r>
              <a:rPr lang="en-US" altLang="en-US" sz="2400"/>
              <a:t>The multiple forms of nonverbal communication have important parts in social perception.</a:t>
            </a:r>
          </a:p>
        </p:txBody>
      </p:sp>
      <p:sp>
        <p:nvSpPr>
          <p:cNvPr id="906244"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4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06243"/>
                                        </p:tgtEl>
                                        <p:attrNameLst>
                                          <p:attrName>style.visibility</p:attrName>
                                        </p:attrNameLst>
                                      </p:cBhvr>
                                      <p:to>
                                        <p:strVal val="visible"/>
                                      </p:to>
                                    </p:set>
                                    <p:animEffect transition="in" filter="wipe(up)">
                                      <p:cBhvr>
                                        <p:cTn id="7" dur="1000"/>
                                        <p:tgtEl>
                                          <p:spTgt spid="906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2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592899" name="Rectangle 3"/>
          <p:cNvSpPr>
            <a:spLocks noChangeArrowheads="1"/>
          </p:cNvSpPr>
          <p:nvPr/>
        </p:nvSpPr>
        <p:spPr bwMode="auto">
          <a:xfrm>
            <a:off x="457200" y="1905000"/>
            <a:ext cx="8229600" cy="2895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Attitudes</a:t>
            </a:r>
          </a:p>
          <a:p>
            <a:pPr algn="l">
              <a:lnSpc>
                <a:spcPct val="100000"/>
              </a:lnSpc>
              <a:spcBef>
                <a:spcPct val="0"/>
              </a:spcBef>
              <a:spcAft>
                <a:spcPct val="30000"/>
              </a:spcAft>
              <a:buFontTx/>
              <a:buChar char="•"/>
            </a:pPr>
            <a:r>
              <a:rPr lang="en-US" altLang="en-US" sz="2400"/>
              <a:t>Attitudes are beliefs and feelings that can affect how people behave in certain situations.</a:t>
            </a:r>
          </a:p>
          <a:p>
            <a:pPr algn="l">
              <a:lnSpc>
                <a:spcPct val="100000"/>
              </a:lnSpc>
              <a:spcBef>
                <a:spcPct val="0"/>
              </a:spcBef>
              <a:spcAft>
                <a:spcPct val="30000"/>
              </a:spcAft>
              <a:buFontTx/>
              <a:buChar char="•"/>
            </a:pPr>
            <a:r>
              <a:rPr lang="en-US" altLang="en-US" sz="2400"/>
              <a:t>Attitudes develop in a number of ways throughout people’s lives. Sometimes behaviors follow attitudes, and sometimes attitudes follow behaviors.</a:t>
            </a:r>
          </a:p>
        </p:txBody>
      </p:sp>
      <p:sp>
        <p:nvSpPr>
          <p:cNvPr id="592900"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1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2899"/>
                                        </p:tgtEl>
                                        <p:attrNameLst>
                                          <p:attrName>style.visibility</p:attrName>
                                        </p:attrNameLst>
                                      </p:cBhvr>
                                      <p:to>
                                        <p:strVal val="visible"/>
                                      </p:to>
                                    </p:set>
                                    <p:animEffect transition="in" filter="wipe(up)">
                                      <p:cBhvr>
                                        <p:cTn id="7" dur="1000"/>
                                        <p:tgtEl>
                                          <p:spTgt spid="592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9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40035" name="Rectangle 3"/>
          <p:cNvSpPr>
            <a:spLocks noChangeArrowheads="1"/>
          </p:cNvSpPr>
          <p:nvPr/>
        </p:nvSpPr>
        <p:spPr bwMode="auto">
          <a:xfrm>
            <a:off x="457200" y="2971800"/>
            <a:ext cx="8229600" cy="2743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To what extent do people form perceptions based on first impressions?</a:t>
            </a:r>
          </a:p>
          <a:p>
            <a:pPr algn="l">
              <a:lnSpc>
                <a:spcPct val="100000"/>
              </a:lnSpc>
              <a:spcBef>
                <a:spcPct val="0"/>
              </a:spcBef>
              <a:spcAft>
                <a:spcPct val="30000"/>
              </a:spcAft>
              <a:buFontTx/>
              <a:buChar char="•"/>
            </a:pPr>
            <a:r>
              <a:rPr lang="en-US" altLang="en-US" sz="2000"/>
              <a:t>What does attribution theory say about how we perceive ourselves and others?</a:t>
            </a:r>
          </a:p>
          <a:p>
            <a:pPr algn="l">
              <a:lnSpc>
                <a:spcPct val="100000"/>
              </a:lnSpc>
              <a:spcBef>
                <a:spcPct val="0"/>
              </a:spcBef>
              <a:spcAft>
                <a:spcPct val="30000"/>
              </a:spcAft>
              <a:buFontTx/>
              <a:buChar char="•"/>
            </a:pPr>
            <a:r>
              <a:rPr lang="en-US" altLang="en-US" sz="2000"/>
              <a:t>How does nonverbal communication influence our perceptions of others?</a:t>
            </a:r>
          </a:p>
          <a:p>
            <a:pPr algn="l">
              <a:lnSpc>
                <a:spcPct val="100000"/>
              </a:lnSpc>
              <a:spcBef>
                <a:spcPct val="0"/>
              </a:spcBef>
              <a:spcAft>
                <a:spcPct val="30000"/>
              </a:spcAft>
              <a:buFontTx/>
              <a:buChar char="•"/>
            </a:pPr>
            <a:endParaRPr lang="en-US" altLang="en-US" sz="2000"/>
          </a:p>
        </p:txBody>
      </p:sp>
      <p:sp>
        <p:nvSpPr>
          <p:cNvPr id="940036" name="Rectangle 4"/>
          <p:cNvSpPr>
            <a:spLocks noChangeArrowheads="1"/>
          </p:cNvSpPr>
          <p:nvPr/>
        </p:nvSpPr>
        <p:spPr bwMode="auto">
          <a:xfrm>
            <a:off x="457200" y="11430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Social perception refers to how we see and what we feel about others. Social perception is heavily influenced by first impressions, differing vantage points, and nonverbal cues.</a:t>
            </a:r>
          </a:p>
        </p:txBody>
      </p:sp>
      <p:sp>
        <p:nvSpPr>
          <p:cNvPr id="94003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Social Perception</a:t>
            </a:r>
            <a:endParaRPr lang="en-US" altLang="en-US">
              <a:solidFill>
                <a:srgbClr val="FFCC00"/>
              </a:solidFill>
            </a:endParaRPr>
          </a:p>
        </p:txBody>
      </p:sp>
      <p:sp>
        <p:nvSpPr>
          <p:cNvPr id="940038" name="AutoShape 6"/>
          <p:cNvSpPr>
            <a:spLocks noChangeArrowheads="1"/>
          </p:cNvSpPr>
          <p:nvPr/>
        </p:nvSpPr>
        <p:spPr bwMode="auto">
          <a:xfrm flipH="1" flipV="1">
            <a:off x="8458200" y="2819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4003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40035"/>
                                        </p:tgtEl>
                                        <p:attrNameLst>
                                          <p:attrName>style.visibility</p:attrName>
                                        </p:attrNameLst>
                                      </p:cBhvr>
                                      <p:to>
                                        <p:strVal val="visible"/>
                                      </p:to>
                                    </p:set>
                                    <p:animEffect transition="in" filter="wipe(up)">
                                      <p:cBhvr>
                                        <p:cTn id="10" dur="500"/>
                                        <p:tgtEl>
                                          <p:spTgt spid="940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5" grpId="0" animBg="1"/>
      <p:bldP spid="94003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pic>
        <p:nvPicPr>
          <p:cNvPr id="942085" name="Picture 5" descr="psych_5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609600"/>
            <a:ext cx="6096000" cy="5505450"/>
          </a:xfrm>
          <a:prstGeom prst="rect">
            <a:avLst/>
          </a:prstGeom>
          <a:noFill/>
          <a:extLst>
            <a:ext uri="{909E8E84-426E-40DD-AFC4-6F175D3DCCD1}">
              <a14:hiddenFill xmlns:a14="http://schemas.microsoft.com/office/drawing/2010/main">
                <a:solidFill>
                  <a:srgbClr val="FFFFFF"/>
                </a:solidFill>
              </a14:hiddenFill>
            </a:ext>
          </a:extLst>
        </p:spPr>
      </p:pic>
      <p:pic>
        <p:nvPicPr>
          <p:cNvPr id="942087" name="Picture 7" descr="psych_close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
        <p:nvSpPr>
          <p:cNvPr id="942088" name="Text Box 8"/>
          <p:cNvSpPr txBox="1">
            <a:spLocks noChangeArrowheads="1"/>
          </p:cNvSpPr>
          <p:nvPr/>
        </p:nvSpPr>
        <p:spPr bwMode="auto">
          <a:xfrm>
            <a:off x="5715000" y="2990850"/>
            <a:ext cx="3200400" cy="895350"/>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Can your face give you away?</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942085"/>
                                        </p:tgtEl>
                                        <p:attrNameLst>
                                          <p:attrName>style.visibility</p:attrName>
                                        </p:attrNameLst>
                                      </p:cBhvr>
                                      <p:to>
                                        <p:strVal val="visible"/>
                                      </p:to>
                                    </p:set>
                                    <p:animEffect transition="in" filter="checkerboard(across)">
                                      <p:cBhvr>
                                        <p:cTn id="7" dur="1000"/>
                                        <p:tgtEl>
                                          <p:spTgt spid="94208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42088"/>
                                        </p:tgtEl>
                                        <p:attrNameLst>
                                          <p:attrName>style.visibility</p:attrName>
                                        </p:attrNameLst>
                                      </p:cBhvr>
                                      <p:to>
                                        <p:strVal val="visible"/>
                                      </p:to>
                                    </p:set>
                                    <p:animEffect transition="in" filter="wipe(left)">
                                      <p:cBhvr>
                                        <p:cTn id="11" dur="500"/>
                                        <p:tgtEl>
                                          <p:spTgt spid="94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012739" name="Rectangle 3"/>
          <p:cNvSpPr>
            <a:spLocks noChangeArrowheads="1"/>
          </p:cNvSpPr>
          <p:nvPr/>
        </p:nvSpPr>
        <p:spPr bwMode="auto">
          <a:xfrm>
            <a:off x="381000" y="1295400"/>
            <a:ext cx="8229600" cy="4038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b="1"/>
              <a:t>Social perception:</a:t>
            </a:r>
            <a:r>
              <a:rPr lang="en-US" altLang="en-US" sz="2000"/>
              <a:t> the ways in which people perceive one another. It affects the attitudes people form toward one another.</a:t>
            </a:r>
          </a:p>
          <a:p>
            <a:pPr algn="l">
              <a:lnSpc>
                <a:spcPct val="100000"/>
              </a:lnSpc>
              <a:spcBef>
                <a:spcPct val="0"/>
              </a:spcBef>
              <a:spcAft>
                <a:spcPct val="30000"/>
              </a:spcAft>
              <a:buFontTx/>
              <a:buChar char="•"/>
            </a:pPr>
            <a:r>
              <a:rPr lang="en-US" altLang="en-US" sz="2000"/>
              <a:t>People think that their first impressions of other people are accurate, and are often based on how a person looks.</a:t>
            </a:r>
          </a:p>
          <a:p>
            <a:pPr algn="l">
              <a:lnSpc>
                <a:spcPct val="100000"/>
              </a:lnSpc>
              <a:spcBef>
                <a:spcPct val="0"/>
              </a:spcBef>
              <a:spcAft>
                <a:spcPct val="30000"/>
              </a:spcAft>
              <a:buFontTx/>
              <a:buChar char="•"/>
            </a:pPr>
            <a:r>
              <a:rPr lang="en-US" altLang="en-US" sz="2000" b="1"/>
              <a:t>Primacy effect:</a:t>
            </a:r>
            <a:r>
              <a:rPr lang="en-US" altLang="en-US" sz="2000"/>
              <a:t> the tendency for people to form opinions of others on the basis of first impressions.</a:t>
            </a:r>
          </a:p>
          <a:p>
            <a:pPr algn="l">
              <a:lnSpc>
                <a:spcPct val="100000"/>
              </a:lnSpc>
              <a:spcBef>
                <a:spcPct val="0"/>
              </a:spcBef>
              <a:spcAft>
                <a:spcPct val="30000"/>
              </a:spcAft>
              <a:buFontTx/>
              <a:buChar char="•"/>
            </a:pPr>
            <a:r>
              <a:rPr lang="en-US" altLang="en-US" sz="2000"/>
              <a:t>How people interpret later behavior of others is influenced by their first impressions.</a:t>
            </a:r>
          </a:p>
          <a:p>
            <a:pPr algn="l">
              <a:lnSpc>
                <a:spcPct val="100000"/>
              </a:lnSpc>
              <a:spcBef>
                <a:spcPct val="0"/>
              </a:spcBef>
              <a:spcAft>
                <a:spcPct val="30000"/>
              </a:spcAft>
              <a:buFontTx/>
              <a:buChar char="•"/>
            </a:pPr>
            <a:r>
              <a:rPr lang="en-US" altLang="en-US" sz="2000" b="1"/>
              <a:t>Recency effect:</a:t>
            </a:r>
            <a:r>
              <a:rPr lang="en-US" altLang="en-US" sz="2000"/>
              <a:t> people change their opinions of others on the basis of recent interactions instead of holding on to their first impressions.</a:t>
            </a:r>
          </a:p>
        </p:txBody>
      </p:sp>
      <p:sp>
        <p:nvSpPr>
          <p:cNvPr id="1012740"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Forming Perceptions</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12739"/>
                                        </p:tgtEl>
                                        <p:attrNameLst>
                                          <p:attrName>style.visibility</p:attrName>
                                        </p:attrNameLst>
                                      </p:cBhvr>
                                      <p:to>
                                        <p:strVal val="visible"/>
                                      </p:to>
                                    </p:set>
                                    <p:animEffect transition="in" filter="wipe(up)">
                                      <p:cBhvr>
                                        <p:cTn id="7" dur="1000"/>
                                        <p:tgtEl>
                                          <p:spTgt spid="1012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273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99395"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200" i="1"/>
              <a:t>The primacy effect describes opinions based on first impressions; the recency effect describes opinions that change based on recent interactions.</a:t>
            </a:r>
          </a:p>
        </p:txBody>
      </p:sp>
      <p:sp>
        <p:nvSpPr>
          <p:cNvPr id="699396" name="Rectangle 4"/>
          <p:cNvSpPr>
            <a:spLocks noChangeArrowheads="1"/>
          </p:cNvSpPr>
          <p:nvPr/>
        </p:nvSpPr>
        <p:spPr bwMode="auto">
          <a:xfrm>
            <a:off x="457200" y="13716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Contrast</a:t>
            </a:r>
          </a:p>
          <a:p>
            <a:pPr>
              <a:lnSpc>
                <a:spcPct val="100000"/>
              </a:lnSpc>
              <a:spcBef>
                <a:spcPct val="0"/>
              </a:spcBef>
              <a:spcAft>
                <a:spcPct val="30000"/>
              </a:spcAft>
            </a:pPr>
            <a:r>
              <a:rPr lang="en-US" altLang="en-US"/>
              <a:t>How are the primacy and recency effects different?</a:t>
            </a:r>
          </a:p>
        </p:txBody>
      </p:sp>
      <p:sp>
        <p:nvSpPr>
          <p:cNvPr id="69939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699398" name="AutoShape 6"/>
          <p:cNvSpPr>
            <a:spLocks noChangeArrowheads="1"/>
          </p:cNvSpPr>
          <p:nvPr/>
        </p:nvSpPr>
        <p:spPr bwMode="auto">
          <a:xfrm flipH="1" flipV="1">
            <a:off x="8458200" y="3429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9939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99395"/>
                                        </p:tgtEl>
                                        <p:attrNameLst>
                                          <p:attrName>style.visibility</p:attrName>
                                        </p:attrNameLst>
                                      </p:cBhvr>
                                      <p:to>
                                        <p:strVal val="visible"/>
                                      </p:to>
                                    </p:set>
                                    <p:animEffect transition="in" filter="wipe(up)">
                                      <p:cBhvr>
                                        <p:cTn id="10" dur="500"/>
                                        <p:tgtEl>
                                          <p:spTgt spid="69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395" grpId="0" animBg="1"/>
      <p:bldP spid="69939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Text Box 2"/>
          <p:cNvSpPr txBox="1">
            <a:spLocks noChangeArrowheads="1"/>
          </p:cNvSpPr>
          <p:nvPr/>
        </p:nvSpPr>
        <p:spPr bwMode="auto">
          <a:xfrm>
            <a:off x="457200" y="1143000"/>
            <a:ext cx="4038600" cy="25908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b="1">
                <a:latin typeface="Arial" panose="020B0604020202020204" pitchFamily="34" charset="0"/>
              </a:rPr>
              <a:t>Attribution theory:</a:t>
            </a:r>
            <a:r>
              <a:rPr lang="en-US" altLang="en-US" sz="1800">
                <a:latin typeface="Arial" panose="020B0604020202020204" pitchFamily="34" charset="0"/>
              </a:rPr>
              <a:t> tendency to explain behavior in terms of either dispositional, or personality, factors or in terms of situational, or external, factors</a:t>
            </a:r>
          </a:p>
        </p:txBody>
      </p:sp>
      <p:sp>
        <p:nvSpPr>
          <p:cNvPr id="1137667" name="Text Box 3"/>
          <p:cNvSpPr txBox="1">
            <a:spLocks noChangeArrowheads="1"/>
          </p:cNvSpPr>
          <p:nvPr/>
        </p:nvSpPr>
        <p:spPr bwMode="auto">
          <a:xfrm>
            <a:off x="457200" y="3886200"/>
            <a:ext cx="4038600" cy="19812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Actor-Observer Bias</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b="1">
                <a:latin typeface="Arial" panose="020B0604020202020204" pitchFamily="34" charset="0"/>
              </a:rPr>
              <a:t>Actor-observer bias:</a:t>
            </a:r>
            <a:r>
              <a:rPr lang="en-US" altLang="en-US" sz="1800">
                <a:latin typeface="Arial" panose="020B0604020202020204" pitchFamily="34" charset="0"/>
              </a:rPr>
              <a:t> tendency to attribute the behavior of others to internal factors and the behavior of self to external factors</a:t>
            </a:r>
          </a:p>
        </p:txBody>
      </p:sp>
      <p:sp>
        <p:nvSpPr>
          <p:cNvPr id="1137668" name="Text Box 4"/>
          <p:cNvSpPr txBox="1">
            <a:spLocks noChangeArrowheads="1"/>
          </p:cNvSpPr>
          <p:nvPr/>
        </p:nvSpPr>
        <p:spPr bwMode="auto">
          <a:xfrm>
            <a:off x="4724400" y="1143000"/>
            <a:ext cx="4038600" cy="25908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Fundamental Attribution Error</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b="1">
                <a:latin typeface="Arial" panose="020B0604020202020204" pitchFamily="34" charset="0"/>
              </a:rPr>
              <a:t>Fundamental attribution error:</a:t>
            </a:r>
            <a:r>
              <a:rPr lang="en-US" altLang="en-US" sz="1800">
                <a:latin typeface="Arial" panose="020B0604020202020204" pitchFamily="34" charset="0"/>
              </a:rPr>
              <a:t> the overestimation of the effect of dispositional causes for another person’s behavior and underestimation of situational causes</a:t>
            </a:r>
          </a:p>
        </p:txBody>
      </p:sp>
      <p:sp>
        <p:nvSpPr>
          <p:cNvPr id="1137669" name="Text Box 5"/>
          <p:cNvSpPr txBox="1">
            <a:spLocks noChangeArrowheads="1"/>
          </p:cNvSpPr>
          <p:nvPr/>
        </p:nvSpPr>
        <p:spPr bwMode="auto">
          <a:xfrm>
            <a:off x="4724400" y="3886200"/>
            <a:ext cx="4038600" cy="19812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Self-Serving Bias</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b="1">
                <a:latin typeface="Arial" panose="020B0604020202020204" pitchFamily="34" charset="0"/>
              </a:rPr>
              <a:t>Self-serving bias:</a:t>
            </a:r>
            <a:r>
              <a:rPr lang="en-US" altLang="en-US" sz="1800">
                <a:latin typeface="Arial" panose="020B0604020202020204" pitchFamily="34" charset="0"/>
              </a:rPr>
              <a:t> tendency to attribute own successes to dispositional factors and own failures to situational factors</a:t>
            </a:r>
          </a:p>
        </p:txBody>
      </p:sp>
      <p:sp>
        <p:nvSpPr>
          <p:cNvPr id="1137670"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Attribution Theory</a:t>
            </a:r>
            <a:endParaRPr lang="en-US" altLang="en-US">
              <a:solidFill>
                <a:srgbClr val="FFCC00"/>
              </a:solidFill>
            </a:endParaRPr>
          </a:p>
        </p:txBody>
      </p:sp>
      <p:sp>
        <p:nvSpPr>
          <p:cNvPr id="1137671" name="AutoShape 7"/>
          <p:cNvSpPr>
            <a:spLocks noChangeArrowheads="1"/>
          </p:cNvSpPr>
          <p:nvPr/>
        </p:nvSpPr>
        <p:spPr bwMode="auto">
          <a:xfrm flipH="1" flipV="1">
            <a:off x="4191000" y="35052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7672" name="AutoShape 8"/>
          <p:cNvSpPr>
            <a:spLocks noChangeArrowheads="1"/>
          </p:cNvSpPr>
          <p:nvPr/>
        </p:nvSpPr>
        <p:spPr bwMode="auto">
          <a:xfrm flipH="1" flipV="1">
            <a:off x="8458200" y="35052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7673" name="AutoShape 9"/>
          <p:cNvSpPr>
            <a:spLocks noChangeArrowheads="1"/>
          </p:cNvSpPr>
          <p:nvPr/>
        </p:nvSpPr>
        <p:spPr bwMode="auto">
          <a:xfrm flipH="1" flipV="1">
            <a:off x="4191000" y="5638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37671"/>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1137668"/>
                                        </p:tgtEl>
                                        <p:attrNameLst>
                                          <p:attrName>style.visibility</p:attrName>
                                        </p:attrNameLst>
                                      </p:cBhvr>
                                      <p:to>
                                        <p:strVal val="visible"/>
                                      </p:to>
                                    </p:set>
                                    <p:animEffect transition="in" filter="wipe(right)">
                                      <p:cBhvr>
                                        <p:cTn id="10" dur="500"/>
                                        <p:tgtEl>
                                          <p:spTgt spid="1137668"/>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13767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137672"/>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1137667"/>
                                        </p:tgtEl>
                                        <p:attrNameLst>
                                          <p:attrName>style.visibility</p:attrName>
                                        </p:attrNameLst>
                                      </p:cBhvr>
                                      <p:to>
                                        <p:strVal val="visible"/>
                                      </p:to>
                                    </p:set>
                                    <p:animEffect transition="in" filter="wipe(left)">
                                      <p:cBhvr>
                                        <p:cTn id="21" dur="500"/>
                                        <p:tgtEl>
                                          <p:spTgt spid="1137667"/>
                                        </p:tgtEl>
                                      </p:cBhvr>
                                    </p:animEffec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13767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37673"/>
                                        </p:tgtEl>
                                        <p:attrNameLst>
                                          <p:attrName>style.visibility</p:attrName>
                                        </p:attrNameLst>
                                      </p:cBhvr>
                                      <p:to>
                                        <p:strVal val="hidden"/>
                                      </p:to>
                                    </p:set>
                                  </p:childTnLst>
                                </p:cTn>
                              </p:par>
                            </p:childTnLst>
                          </p:cTn>
                        </p:par>
                        <p:par>
                          <p:cTn id="29" fill="hold" nodeType="afterGroup">
                            <p:stCondLst>
                              <p:cond delay="0"/>
                            </p:stCondLst>
                            <p:childTnLst>
                              <p:par>
                                <p:cTn id="30" presetID="22" presetClass="entr" presetSubtype="2" fill="hold" grpId="0" nodeType="afterEffect">
                                  <p:stCondLst>
                                    <p:cond delay="0"/>
                                  </p:stCondLst>
                                  <p:childTnLst>
                                    <p:set>
                                      <p:cBhvr>
                                        <p:cTn id="31" dur="1" fill="hold">
                                          <p:stCondLst>
                                            <p:cond delay="0"/>
                                          </p:stCondLst>
                                        </p:cTn>
                                        <p:tgtEl>
                                          <p:spTgt spid="1137669"/>
                                        </p:tgtEl>
                                        <p:attrNameLst>
                                          <p:attrName>style.visibility</p:attrName>
                                        </p:attrNameLst>
                                      </p:cBhvr>
                                      <p:to>
                                        <p:strVal val="visible"/>
                                      </p:to>
                                    </p:set>
                                    <p:animEffect transition="in" filter="wipe(right)">
                                      <p:cBhvr>
                                        <p:cTn id="32" dur="500"/>
                                        <p:tgtEl>
                                          <p:spTgt spid="1137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67" grpId="0" animBg="1"/>
      <p:bldP spid="1137668" grpId="0" animBg="1"/>
      <p:bldP spid="1137669" grpId="0" animBg="1"/>
      <p:bldP spid="1137671" grpId="0" animBg="1"/>
      <p:bldP spid="1137672" grpId="0" animBg="1"/>
      <p:bldP spid="1137672" grpId="1" animBg="1"/>
      <p:bldP spid="1137673" grpId="0" animBg="1"/>
      <p:bldP spid="1137673"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48227"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400" i="1"/>
              <a:t>Dispositional factors are personality or internal factors that affect behavior; situational factors are external factors.</a:t>
            </a:r>
          </a:p>
        </p:txBody>
      </p:sp>
      <p:sp>
        <p:nvSpPr>
          <p:cNvPr id="948228" name="Rectangle 4"/>
          <p:cNvSpPr>
            <a:spLocks noChangeArrowheads="1"/>
          </p:cNvSpPr>
          <p:nvPr/>
        </p:nvSpPr>
        <p:spPr bwMode="auto">
          <a:xfrm>
            <a:off x="457200" y="13716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Explain</a:t>
            </a:r>
          </a:p>
          <a:p>
            <a:pPr>
              <a:lnSpc>
                <a:spcPct val="100000"/>
              </a:lnSpc>
              <a:spcBef>
                <a:spcPct val="0"/>
              </a:spcBef>
              <a:spcAft>
                <a:spcPct val="30000"/>
              </a:spcAft>
            </a:pPr>
            <a:r>
              <a:rPr lang="en-US" altLang="en-US"/>
              <a:t>What are dispositional factors and situational factors?</a:t>
            </a:r>
          </a:p>
        </p:txBody>
      </p:sp>
      <p:sp>
        <p:nvSpPr>
          <p:cNvPr id="94822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48230" name="AutoShape 6"/>
          <p:cNvSpPr>
            <a:spLocks noChangeArrowheads="1"/>
          </p:cNvSpPr>
          <p:nvPr/>
        </p:nvSpPr>
        <p:spPr bwMode="auto">
          <a:xfrm flipH="1" flipV="1">
            <a:off x="8458200" y="3429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4823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48227"/>
                                        </p:tgtEl>
                                        <p:attrNameLst>
                                          <p:attrName>style.visibility</p:attrName>
                                        </p:attrNameLst>
                                      </p:cBhvr>
                                      <p:to>
                                        <p:strVal val="visible"/>
                                      </p:to>
                                    </p:set>
                                    <p:animEffect transition="in" filter="wipe(up)">
                                      <p:cBhvr>
                                        <p:cTn id="10" dur="500"/>
                                        <p:tgtEl>
                                          <p:spTgt spid="948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27" grpId="0" animBg="1"/>
      <p:bldP spid="94823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9717" name="Picture 5" descr="psych_5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838200"/>
            <a:ext cx="8153400" cy="4454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39717"/>
                                        </p:tgtEl>
                                        <p:attrNameLst>
                                          <p:attrName>style.visibility</p:attrName>
                                        </p:attrNameLst>
                                      </p:cBhvr>
                                      <p:to>
                                        <p:strVal val="visible"/>
                                      </p:to>
                                    </p:set>
                                    <p:animEffect transition="in" filter="dissolve">
                                      <p:cBhvr>
                                        <p:cTn id="7" dur="1000"/>
                                        <p:tgtEl>
                                          <p:spTgt spid="1139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140739" name="Rectangle 3"/>
          <p:cNvSpPr>
            <a:spLocks noChangeArrowheads="1"/>
          </p:cNvSpPr>
          <p:nvPr/>
        </p:nvSpPr>
        <p:spPr bwMode="auto">
          <a:xfrm>
            <a:off x="457200" y="4038600"/>
            <a:ext cx="8229600" cy="16764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Physical Contact</a:t>
            </a:r>
            <a:endParaRPr lang="en-US" altLang="en-US" sz="2400" b="1"/>
          </a:p>
          <a:p>
            <a:pPr algn="l">
              <a:lnSpc>
                <a:spcPct val="100000"/>
              </a:lnSpc>
              <a:spcBef>
                <a:spcPct val="0"/>
              </a:spcBef>
              <a:spcAft>
                <a:spcPct val="30000"/>
              </a:spcAft>
              <a:buFontTx/>
              <a:buChar char="•"/>
            </a:pPr>
            <a:r>
              <a:rPr lang="en-US" altLang="en-US" sz="2000"/>
              <a:t>Touching is one way to communicate nonverbally.</a:t>
            </a:r>
          </a:p>
          <a:p>
            <a:pPr algn="l">
              <a:lnSpc>
                <a:spcPct val="100000"/>
              </a:lnSpc>
              <a:spcBef>
                <a:spcPct val="0"/>
              </a:spcBef>
              <a:spcAft>
                <a:spcPct val="30000"/>
              </a:spcAft>
              <a:buFontTx/>
              <a:buChar char="•"/>
            </a:pPr>
            <a:r>
              <a:rPr lang="en-US" altLang="en-US" sz="2000"/>
              <a:t>Studies have found that touch can affect willingness to help, the amount given in a tip, or favorable interactions.</a:t>
            </a:r>
          </a:p>
        </p:txBody>
      </p:sp>
      <p:sp>
        <p:nvSpPr>
          <p:cNvPr id="1140740" name="Rectangle 4"/>
          <p:cNvSpPr>
            <a:spLocks noChangeArrowheads="1"/>
          </p:cNvSpPr>
          <p:nvPr/>
        </p:nvSpPr>
        <p:spPr bwMode="auto">
          <a:xfrm>
            <a:off x="457200" y="1143000"/>
            <a:ext cx="8229600" cy="2590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endParaRPr lang="en-US" altLang="en-US" sz="2400" b="1"/>
          </a:p>
          <a:p>
            <a:pPr algn="l">
              <a:lnSpc>
                <a:spcPct val="100000"/>
              </a:lnSpc>
              <a:spcBef>
                <a:spcPct val="0"/>
              </a:spcBef>
              <a:spcAft>
                <a:spcPct val="30000"/>
              </a:spcAft>
              <a:buFontTx/>
              <a:buChar char="•"/>
            </a:pPr>
            <a:r>
              <a:rPr lang="en-US" altLang="en-US" sz="2000"/>
              <a:t>Forms of nonverbal, or unspoken, communication include facial expressions, gestures, posture, and the distance we keep from others.</a:t>
            </a:r>
          </a:p>
          <a:p>
            <a:pPr algn="l">
              <a:lnSpc>
                <a:spcPct val="100000"/>
              </a:lnSpc>
              <a:spcBef>
                <a:spcPct val="0"/>
              </a:spcBef>
              <a:spcAft>
                <a:spcPct val="30000"/>
              </a:spcAft>
              <a:buFontTx/>
              <a:buChar char="•"/>
            </a:pPr>
            <a:r>
              <a:rPr lang="en-US" altLang="en-US" sz="2000"/>
              <a:t>“Body language” affects our perceptions of people, largely because it often indicates feelings.</a:t>
            </a:r>
          </a:p>
          <a:p>
            <a:pPr algn="l">
              <a:lnSpc>
                <a:spcPct val="100000"/>
              </a:lnSpc>
              <a:spcBef>
                <a:spcPct val="0"/>
              </a:spcBef>
              <a:spcAft>
                <a:spcPct val="30000"/>
              </a:spcAft>
              <a:buFontTx/>
              <a:buChar char="•"/>
            </a:pPr>
            <a:r>
              <a:rPr lang="en-US" altLang="en-US" sz="2000"/>
              <a:t>Some nonverbal forms of communication are learned very early.</a:t>
            </a:r>
          </a:p>
        </p:txBody>
      </p:sp>
      <p:sp>
        <p:nvSpPr>
          <p:cNvPr id="1140741"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Nonverbal Communication</a:t>
            </a:r>
            <a:endParaRPr lang="en-US" altLang="en-US">
              <a:solidFill>
                <a:srgbClr val="FFCC00"/>
              </a:solidFill>
            </a:endParaRPr>
          </a:p>
        </p:txBody>
      </p:sp>
      <p:sp>
        <p:nvSpPr>
          <p:cNvPr id="1140742" name="AutoShape 6"/>
          <p:cNvSpPr>
            <a:spLocks noChangeArrowheads="1"/>
          </p:cNvSpPr>
          <p:nvPr/>
        </p:nvSpPr>
        <p:spPr bwMode="auto">
          <a:xfrm flipH="1" flipV="1">
            <a:off x="8458200" y="3810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4074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140739"/>
                                        </p:tgtEl>
                                        <p:attrNameLst>
                                          <p:attrName>style.visibility</p:attrName>
                                        </p:attrNameLst>
                                      </p:cBhvr>
                                      <p:to>
                                        <p:strVal val="visible"/>
                                      </p:to>
                                    </p:set>
                                    <p:animEffect transition="in" filter="wipe(up)">
                                      <p:cBhvr>
                                        <p:cTn id="10" dur="500"/>
                                        <p:tgtEl>
                                          <p:spTgt spid="1140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739" grpId="0" animBg="1"/>
      <p:bldP spid="114074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142787" name="Rectangle 3"/>
          <p:cNvSpPr>
            <a:spLocks noChangeArrowheads="1"/>
          </p:cNvSpPr>
          <p:nvPr/>
        </p:nvSpPr>
        <p:spPr bwMode="auto">
          <a:xfrm>
            <a:off x="457200" y="3810000"/>
            <a:ext cx="8229600" cy="2362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2625" indent="-225425"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Cultural Considerations</a:t>
            </a:r>
            <a:endParaRPr lang="en-US" altLang="en-US" sz="2400" b="1"/>
          </a:p>
          <a:p>
            <a:pPr algn="l">
              <a:lnSpc>
                <a:spcPct val="100000"/>
              </a:lnSpc>
              <a:spcBef>
                <a:spcPct val="0"/>
              </a:spcBef>
              <a:spcAft>
                <a:spcPct val="30000"/>
              </a:spcAft>
              <a:buFontTx/>
              <a:buChar char="•"/>
            </a:pPr>
            <a:r>
              <a:rPr lang="en-US" altLang="en-US" sz="2000"/>
              <a:t>There is considerable cultural variation in the use of nonverbal communication.</a:t>
            </a:r>
          </a:p>
          <a:p>
            <a:pPr lvl="1" algn="l">
              <a:lnSpc>
                <a:spcPct val="100000"/>
              </a:lnSpc>
              <a:spcBef>
                <a:spcPct val="0"/>
              </a:spcBef>
              <a:spcAft>
                <a:spcPct val="30000"/>
              </a:spcAft>
              <a:buFontTx/>
              <a:buChar char="–"/>
            </a:pPr>
            <a:r>
              <a:rPr lang="en-US" altLang="en-US" sz="1800"/>
              <a:t>Distance people keep from each other differs around the world.</a:t>
            </a:r>
          </a:p>
          <a:p>
            <a:pPr algn="l">
              <a:lnSpc>
                <a:spcPct val="100000"/>
              </a:lnSpc>
              <a:spcBef>
                <a:spcPct val="0"/>
              </a:spcBef>
              <a:spcAft>
                <a:spcPct val="30000"/>
              </a:spcAft>
              <a:buFontTx/>
              <a:buChar char="•"/>
            </a:pPr>
            <a:r>
              <a:rPr lang="en-US" altLang="en-US" sz="2000"/>
              <a:t>Becoming more aware of nonverbal communication can increase our understanding of others.</a:t>
            </a:r>
          </a:p>
        </p:txBody>
      </p:sp>
      <p:sp>
        <p:nvSpPr>
          <p:cNvPr id="1142788" name="Rectangle 4"/>
          <p:cNvSpPr>
            <a:spLocks noChangeArrowheads="1"/>
          </p:cNvSpPr>
          <p:nvPr/>
        </p:nvSpPr>
        <p:spPr bwMode="auto">
          <a:xfrm>
            <a:off x="457200" y="990600"/>
            <a:ext cx="8229600" cy="26670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Eye Contact</a:t>
            </a:r>
            <a:endParaRPr lang="en-US" altLang="en-US" sz="2400" b="1"/>
          </a:p>
          <a:p>
            <a:pPr algn="l">
              <a:lnSpc>
                <a:spcPct val="100000"/>
              </a:lnSpc>
              <a:spcBef>
                <a:spcPct val="0"/>
              </a:spcBef>
              <a:spcAft>
                <a:spcPct val="30000"/>
              </a:spcAft>
              <a:buFontTx/>
              <a:buChar char="•"/>
            </a:pPr>
            <a:r>
              <a:rPr lang="en-US" altLang="en-US" sz="2000"/>
              <a:t>People can learn a great deal about the feelings of others from eye contact.</a:t>
            </a:r>
          </a:p>
          <a:p>
            <a:pPr algn="l">
              <a:lnSpc>
                <a:spcPct val="100000"/>
              </a:lnSpc>
              <a:spcBef>
                <a:spcPct val="0"/>
              </a:spcBef>
              <a:spcAft>
                <a:spcPct val="30000"/>
              </a:spcAft>
              <a:buFontTx/>
              <a:buChar char="•"/>
            </a:pPr>
            <a:r>
              <a:rPr lang="en-US" altLang="en-US" sz="2000"/>
              <a:t>When a speaker is looking into the eyes of a listener, the speaker is usually telling the truth.</a:t>
            </a:r>
          </a:p>
          <a:p>
            <a:pPr algn="l">
              <a:lnSpc>
                <a:spcPct val="100000"/>
              </a:lnSpc>
              <a:spcBef>
                <a:spcPct val="0"/>
              </a:spcBef>
              <a:spcAft>
                <a:spcPct val="30000"/>
              </a:spcAft>
              <a:buFontTx/>
              <a:buChar char="•"/>
            </a:pPr>
            <a:r>
              <a:rPr lang="en-US" altLang="en-US" sz="2000"/>
              <a:t>Gazing can greatly influence relationships.</a:t>
            </a:r>
          </a:p>
          <a:p>
            <a:pPr algn="l">
              <a:lnSpc>
                <a:spcPct val="100000"/>
              </a:lnSpc>
              <a:spcBef>
                <a:spcPct val="0"/>
              </a:spcBef>
              <a:spcAft>
                <a:spcPct val="30000"/>
              </a:spcAft>
              <a:buFontTx/>
              <a:buChar char="•"/>
            </a:pPr>
            <a:r>
              <a:rPr lang="en-US" altLang="en-US" sz="2000"/>
              <a:t>Staring is usually interpreted as a sign of anger.</a:t>
            </a:r>
          </a:p>
        </p:txBody>
      </p:sp>
      <p:sp>
        <p:nvSpPr>
          <p:cNvPr id="1142790" name="AutoShape 6"/>
          <p:cNvSpPr>
            <a:spLocks noChangeArrowheads="1"/>
          </p:cNvSpPr>
          <p:nvPr/>
        </p:nvSpPr>
        <p:spPr bwMode="auto">
          <a:xfrm flipH="1" flipV="1">
            <a:off x="8458200" y="3733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4279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142787"/>
                                        </p:tgtEl>
                                        <p:attrNameLst>
                                          <p:attrName>style.visibility</p:attrName>
                                        </p:attrNameLst>
                                      </p:cBhvr>
                                      <p:to>
                                        <p:strVal val="visible"/>
                                      </p:to>
                                    </p:set>
                                    <p:animEffect transition="in" filter="wipe(up)">
                                      <p:cBhvr>
                                        <p:cTn id="10" dur="500"/>
                                        <p:tgtEl>
                                          <p:spTgt spid="1142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787" grpId="0" animBg="1"/>
      <p:bldP spid="114279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50275"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200" i="1"/>
              <a:t>Answers should include three of the following: facial expressions, gestures, posture, physical distance, eye contact.</a:t>
            </a:r>
          </a:p>
        </p:txBody>
      </p:sp>
      <p:sp>
        <p:nvSpPr>
          <p:cNvPr id="950276" name="Rectangle 4"/>
          <p:cNvSpPr>
            <a:spLocks noChangeArrowheads="1"/>
          </p:cNvSpPr>
          <p:nvPr/>
        </p:nvSpPr>
        <p:spPr bwMode="auto">
          <a:xfrm>
            <a:off x="457200" y="1371600"/>
            <a:ext cx="8229600" cy="2209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Identify</a:t>
            </a:r>
          </a:p>
          <a:p>
            <a:pPr>
              <a:lnSpc>
                <a:spcPct val="100000"/>
              </a:lnSpc>
              <a:spcBef>
                <a:spcPct val="0"/>
              </a:spcBef>
              <a:spcAft>
                <a:spcPct val="30000"/>
              </a:spcAft>
            </a:pPr>
            <a:r>
              <a:rPr lang="en-US" altLang="en-US"/>
              <a:t>What are three kinds of nonverbal communication that affect how people perceive one another?</a:t>
            </a:r>
          </a:p>
        </p:txBody>
      </p:sp>
      <p:sp>
        <p:nvSpPr>
          <p:cNvPr id="95027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50278" name="AutoShape 6"/>
          <p:cNvSpPr>
            <a:spLocks noChangeArrowheads="1"/>
          </p:cNvSpPr>
          <p:nvPr/>
        </p:nvSpPr>
        <p:spPr bwMode="auto">
          <a:xfrm flipH="1" flipV="1">
            <a:off x="8458200" y="3657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5027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50275"/>
                                        </p:tgtEl>
                                        <p:attrNameLst>
                                          <p:attrName>style.visibility</p:attrName>
                                        </p:attrNameLst>
                                      </p:cBhvr>
                                      <p:to>
                                        <p:strVal val="visible"/>
                                      </p:to>
                                    </p:set>
                                    <p:animEffect transition="in" filter="wipe(up)">
                                      <p:cBhvr>
                                        <p:cTn id="10" dur="500"/>
                                        <p:tgtEl>
                                          <p:spTgt spid="950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75" grpId="0" animBg="1"/>
      <p:bldP spid="9502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594947" name="Rectangle 3"/>
          <p:cNvSpPr>
            <a:spLocks noChangeArrowheads="1"/>
          </p:cNvSpPr>
          <p:nvPr/>
        </p:nvSpPr>
        <p:spPr bwMode="auto">
          <a:xfrm>
            <a:off x="457200" y="3276600"/>
            <a:ext cx="8229600" cy="1905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What are some basic concepts in understanding attitudes?</a:t>
            </a:r>
          </a:p>
          <a:p>
            <a:pPr algn="l">
              <a:lnSpc>
                <a:spcPct val="100000"/>
              </a:lnSpc>
              <a:spcBef>
                <a:spcPct val="0"/>
              </a:spcBef>
              <a:spcAft>
                <a:spcPct val="30000"/>
              </a:spcAft>
              <a:buFontTx/>
              <a:buChar char="•"/>
            </a:pPr>
            <a:r>
              <a:rPr lang="en-US" altLang="en-US" sz="2000"/>
              <a:t>How do attitudes develop?</a:t>
            </a:r>
          </a:p>
          <a:p>
            <a:pPr algn="l">
              <a:lnSpc>
                <a:spcPct val="100000"/>
              </a:lnSpc>
              <a:spcBef>
                <a:spcPct val="0"/>
              </a:spcBef>
              <a:spcAft>
                <a:spcPct val="30000"/>
              </a:spcAft>
              <a:buFontTx/>
              <a:buChar char="•"/>
            </a:pPr>
            <a:r>
              <a:rPr lang="en-US" altLang="en-US" sz="2000"/>
              <a:t>How are attitudes and behaviors related?</a:t>
            </a:r>
          </a:p>
        </p:txBody>
      </p:sp>
      <p:sp>
        <p:nvSpPr>
          <p:cNvPr id="594948" name="Rectangle 4"/>
          <p:cNvSpPr>
            <a:spLocks noChangeArrowheads="1"/>
          </p:cNvSpPr>
          <p:nvPr/>
        </p:nvSpPr>
        <p:spPr bwMode="auto">
          <a:xfrm>
            <a:off x="457200" y="14478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Attitudes are an important aspect of our psychological lives because they are a major motivator for how we behave and view the world. </a:t>
            </a:r>
          </a:p>
        </p:txBody>
      </p:sp>
      <p:sp>
        <p:nvSpPr>
          <p:cNvPr id="59494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Attitudes</a:t>
            </a:r>
            <a:endParaRPr lang="en-US" altLang="en-US">
              <a:solidFill>
                <a:srgbClr val="FFCC00"/>
              </a:solidFill>
            </a:endParaRPr>
          </a:p>
        </p:txBody>
      </p:sp>
      <p:sp>
        <p:nvSpPr>
          <p:cNvPr id="594950" name="AutoShape 6"/>
          <p:cNvSpPr>
            <a:spLocks noChangeArrowheads="1"/>
          </p:cNvSpPr>
          <p:nvPr/>
        </p:nvSpPr>
        <p:spPr bwMode="auto">
          <a:xfrm flipH="1" flipV="1">
            <a:off x="8458200" y="30972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9495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594947"/>
                                        </p:tgtEl>
                                        <p:attrNameLst>
                                          <p:attrName>style.visibility</p:attrName>
                                        </p:attrNameLst>
                                      </p:cBhvr>
                                      <p:to>
                                        <p:strVal val="visible"/>
                                      </p:to>
                                    </p:set>
                                    <p:animEffect transition="in" filter="wipe(up)">
                                      <p:cBhvr>
                                        <p:cTn id="10" dur="500"/>
                                        <p:tgtEl>
                                          <p:spTgt spid="594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animBg="1"/>
      <p:bldP spid="59495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094659" name="Rectangle 3"/>
          <p:cNvSpPr>
            <a:spLocks noChangeArrowheads="1"/>
          </p:cNvSpPr>
          <p:nvPr/>
        </p:nvSpPr>
        <p:spPr bwMode="auto">
          <a:xfrm>
            <a:off x="457200" y="1752600"/>
            <a:ext cx="8229600" cy="3276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Interpersonal Attraction</a:t>
            </a:r>
          </a:p>
          <a:p>
            <a:pPr algn="l">
              <a:lnSpc>
                <a:spcPct val="100000"/>
              </a:lnSpc>
              <a:spcBef>
                <a:spcPct val="0"/>
              </a:spcBef>
              <a:spcAft>
                <a:spcPct val="30000"/>
              </a:spcAft>
              <a:buFontTx/>
              <a:buChar char="•"/>
            </a:pPr>
            <a:r>
              <a:rPr lang="en-US" altLang="en-US" sz="2400"/>
              <a:t>Attraction is the process by which people are drawn to others who appeal to them in a number of ways.</a:t>
            </a:r>
          </a:p>
          <a:p>
            <a:pPr algn="l">
              <a:lnSpc>
                <a:spcPct val="100000"/>
              </a:lnSpc>
              <a:spcBef>
                <a:spcPct val="0"/>
              </a:spcBef>
              <a:spcAft>
                <a:spcPct val="30000"/>
              </a:spcAft>
              <a:buFontTx/>
              <a:buChar char="•"/>
            </a:pPr>
            <a:r>
              <a:rPr lang="en-US" altLang="en-US" sz="2400"/>
              <a:t>People are attracted by physical appearance and by similarity in personal background and attitudes.</a:t>
            </a:r>
          </a:p>
          <a:p>
            <a:pPr algn="l">
              <a:lnSpc>
                <a:spcPct val="100000"/>
              </a:lnSpc>
              <a:spcBef>
                <a:spcPct val="0"/>
              </a:spcBef>
              <a:spcAft>
                <a:spcPct val="30000"/>
              </a:spcAft>
              <a:buFontTx/>
              <a:buChar char="•"/>
            </a:pPr>
            <a:r>
              <a:rPr lang="en-US" altLang="en-US" sz="2400"/>
              <a:t>Attraction often leads to friendship or to romantic relationships.</a:t>
            </a:r>
          </a:p>
        </p:txBody>
      </p:sp>
      <p:sp>
        <p:nvSpPr>
          <p:cNvPr id="1094660"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5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94659"/>
                                        </p:tgtEl>
                                        <p:attrNameLst>
                                          <p:attrName>style.visibility</p:attrName>
                                        </p:attrNameLst>
                                      </p:cBhvr>
                                      <p:to>
                                        <p:strVal val="visible"/>
                                      </p:to>
                                    </p:set>
                                    <p:animEffect transition="in" filter="wipe(up)">
                                      <p:cBhvr>
                                        <p:cTn id="7" dur="1000"/>
                                        <p:tgtEl>
                                          <p:spTgt spid="1094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5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144835" name="Rectangle 3"/>
          <p:cNvSpPr>
            <a:spLocks noChangeArrowheads="1"/>
          </p:cNvSpPr>
          <p:nvPr/>
        </p:nvSpPr>
        <p:spPr bwMode="auto">
          <a:xfrm>
            <a:off x="457200" y="2971800"/>
            <a:ext cx="8229600" cy="2743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How do concepts of physical appearance vary?</a:t>
            </a:r>
          </a:p>
          <a:p>
            <a:pPr algn="l">
              <a:lnSpc>
                <a:spcPct val="100000"/>
              </a:lnSpc>
              <a:spcBef>
                <a:spcPct val="0"/>
              </a:spcBef>
              <a:spcAft>
                <a:spcPct val="30000"/>
              </a:spcAft>
              <a:buFontTx/>
              <a:buChar char="•"/>
            </a:pPr>
            <a:r>
              <a:rPr lang="en-US" altLang="en-US" sz="2000"/>
              <a:t>Why are similarity and reciprocity essential to attraction?</a:t>
            </a:r>
          </a:p>
          <a:p>
            <a:pPr algn="l">
              <a:lnSpc>
                <a:spcPct val="100000"/>
              </a:lnSpc>
              <a:spcBef>
                <a:spcPct val="0"/>
              </a:spcBef>
              <a:spcAft>
                <a:spcPct val="30000"/>
              </a:spcAft>
              <a:buFontTx/>
              <a:buChar char="•"/>
            </a:pPr>
            <a:r>
              <a:rPr lang="en-US" altLang="en-US" sz="2000"/>
              <a:t>What is the difference between friendship and love?</a:t>
            </a:r>
          </a:p>
          <a:p>
            <a:pPr algn="l">
              <a:lnSpc>
                <a:spcPct val="100000"/>
              </a:lnSpc>
              <a:spcBef>
                <a:spcPct val="0"/>
              </a:spcBef>
              <a:spcAft>
                <a:spcPct val="30000"/>
              </a:spcAft>
              <a:buFontTx/>
              <a:buChar char="•"/>
            </a:pPr>
            <a:endParaRPr lang="en-US" altLang="en-US" sz="2000"/>
          </a:p>
          <a:p>
            <a:pPr algn="l">
              <a:lnSpc>
                <a:spcPct val="100000"/>
              </a:lnSpc>
              <a:spcBef>
                <a:spcPct val="0"/>
              </a:spcBef>
              <a:spcAft>
                <a:spcPct val="30000"/>
              </a:spcAft>
              <a:buFontTx/>
              <a:buChar char="•"/>
            </a:pPr>
            <a:endParaRPr lang="en-US" altLang="en-US" sz="2000"/>
          </a:p>
        </p:txBody>
      </p:sp>
      <p:sp>
        <p:nvSpPr>
          <p:cNvPr id="1144836" name="Rectangle 4"/>
          <p:cNvSpPr>
            <a:spLocks noChangeArrowheads="1"/>
          </p:cNvSpPr>
          <p:nvPr/>
        </p:nvSpPr>
        <p:spPr bwMode="auto">
          <a:xfrm>
            <a:off x="457200" y="11430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People are attracted to others for many reasons. Personal appearance and personality traits play significant roles, as do similarity and reciprocity.</a:t>
            </a:r>
          </a:p>
        </p:txBody>
      </p:sp>
      <p:sp>
        <p:nvSpPr>
          <p:cNvPr id="114483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Interpersonal Attraction</a:t>
            </a:r>
            <a:endParaRPr lang="en-US" altLang="en-US">
              <a:solidFill>
                <a:srgbClr val="FFCC00"/>
              </a:solidFill>
            </a:endParaRPr>
          </a:p>
        </p:txBody>
      </p:sp>
      <p:sp>
        <p:nvSpPr>
          <p:cNvPr id="1144838" name="AutoShape 6"/>
          <p:cNvSpPr>
            <a:spLocks noChangeArrowheads="1"/>
          </p:cNvSpPr>
          <p:nvPr/>
        </p:nvSpPr>
        <p:spPr bwMode="auto">
          <a:xfrm flipH="1" flipV="1">
            <a:off x="8458200" y="2819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4483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144835"/>
                                        </p:tgtEl>
                                        <p:attrNameLst>
                                          <p:attrName>style.visibility</p:attrName>
                                        </p:attrNameLst>
                                      </p:cBhvr>
                                      <p:to>
                                        <p:strVal val="visible"/>
                                      </p:to>
                                    </p:set>
                                    <p:animEffect transition="in" filter="wipe(up)">
                                      <p:cBhvr>
                                        <p:cTn id="10" dur="500"/>
                                        <p:tgtEl>
                                          <p:spTgt spid="1144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835" grpId="0" animBg="1"/>
      <p:bldP spid="114483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pic>
        <p:nvPicPr>
          <p:cNvPr id="1146885" name="Picture 5" descr="psych_5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1828800"/>
            <a:ext cx="8077200" cy="3873500"/>
          </a:xfrm>
          <a:prstGeom prst="rect">
            <a:avLst/>
          </a:prstGeom>
          <a:noFill/>
          <a:extLst>
            <a:ext uri="{909E8E84-426E-40DD-AFC4-6F175D3DCCD1}">
              <a14:hiddenFill xmlns:a14="http://schemas.microsoft.com/office/drawing/2010/main">
                <a:solidFill>
                  <a:srgbClr val="FFFFFF"/>
                </a:solidFill>
              </a14:hiddenFill>
            </a:ext>
          </a:extLst>
        </p:spPr>
      </p:pic>
      <p:pic>
        <p:nvPicPr>
          <p:cNvPr id="1146887" name="Picture 7" descr="psych_close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
        <p:nvSpPr>
          <p:cNvPr id="1146888" name="Text Box 8"/>
          <p:cNvSpPr txBox="1">
            <a:spLocks noChangeArrowheads="1"/>
          </p:cNvSpPr>
          <p:nvPr/>
        </p:nvSpPr>
        <p:spPr bwMode="auto">
          <a:xfrm>
            <a:off x="3733800" y="762000"/>
            <a:ext cx="3810000" cy="895350"/>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Is beauty really in the eye of the beholder?</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146885"/>
                                        </p:tgtEl>
                                        <p:attrNameLst>
                                          <p:attrName>style.visibility</p:attrName>
                                        </p:attrNameLst>
                                      </p:cBhvr>
                                      <p:to>
                                        <p:strVal val="visible"/>
                                      </p:to>
                                    </p:set>
                                    <p:animEffect transition="in" filter="fade">
                                      <p:cBhvr>
                                        <p:cTn id="7" dur="1000"/>
                                        <p:tgtEl>
                                          <p:spTgt spid="1146885"/>
                                        </p:tgtEl>
                                      </p:cBhvr>
                                    </p:animEffect>
                                    <p:anim calcmode="lin" valueType="num">
                                      <p:cBhvr>
                                        <p:cTn id="8" dur="1000" fill="hold"/>
                                        <p:tgtEl>
                                          <p:spTgt spid="1146885"/>
                                        </p:tgtEl>
                                        <p:attrNameLst>
                                          <p:attrName>ppt_x</p:attrName>
                                        </p:attrNameLst>
                                      </p:cBhvr>
                                      <p:tavLst>
                                        <p:tav tm="0">
                                          <p:val>
                                            <p:strVal val="#ppt_x"/>
                                          </p:val>
                                        </p:tav>
                                        <p:tav tm="100000">
                                          <p:val>
                                            <p:strVal val="#ppt_x"/>
                                          </p:val>
                                        </p:tav>
                                      </p:tavLst>
                                    </p:anim>
                                    <p:anim calcmode="lin" valueType="num">
                                      <p:cBhvr>
                                        <p:cTn id="9" dur="1000" fill="hold"/>
                                        <p:tgtEl>
                                          <p:spTgt spid="114688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46888"/>
                                        </p:tgtEl>
                                        <p:attrNameLst>
                                          <p:attrName>style.visibility</p:attrName>
                                        </p:attrNameLst>
                                      </p:cBhvr>
                                      <p:to>
                                        <p:strVal val="visible"/>
                                      </p:to>
                                    </p:set>
                                    <p:animEffect transition="in" filter="wipe(left)">
                                      <p:cBhvr>
                                        <p:cTn id="13" dur="500"/>
                                        <p:tgtEl>
                                          <p:spTgt spid="1146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888"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8930" name="Text Box 2"/>
          <p:cNvSpPr txBox="1">
            <a:spLocks noChangeArrowheads="1"/>
          </p:cNvSpPr>
          <p:nvPr/>
        </p:nvSpPr>
        <p:spPr bwMode="auto">
          <a:xfrm>
            <a:off x="457200" y="1143000"/>
            <a:ext cx="8229600" cy="16764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sz="2200" b="1">
                <a:latin typeface="Arial" panose="020B0604020202020204" pitchFamily="34" charset="0"/>
              </a:rPr>
              <a:t>Attraction:</a:t>
            </a:r>
            <a:r>
              <a:rPr lang="en-US" altLang="en-US" sz="2200">
                <a:latin typeface="Arial" panose="020B0604020202020204" pitchFamily="34" charset="0"/>
              </a:rPr>
              <a:t> the process by which people are drawn to others who appeal to them in a number of ways. Factors of attraction include physical appearance, similarity to ourselves, and evidence that our attraction is returned.</a:t>
            </a:r>
          </a:p>
        </p:txBody>
      </p:sp>
      <p:grpSp>
        <p:nvGrpSpPr>
          <p:cNvPr id="1148931" name="Group 3"/>
          <p:cNvGrpSpPr>
            <a:grpSpLocks/>
          </p:cNvGrpSpPr>
          <p:nvPr/>
        </p:nvGrpSpPr>
        <p:grpSpPr bwMode="auto">
          <a:xfrm>
            <a:off x="457200" y="2971800"/>
            <a:ext cx="4038600" cy="3048000"/>
            <a:chOff x="288" y="2166"/>
            <a:chExt cx="2448" cy="1338"/>
          </a:xfrm>
        </p:grpSpPr>
        <p:sp>
          <p:nvSpPr>
            <p:cNvPr id="1148932" name="Text Box 4"/>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1800">
                  <a:latin typeface="Arial" panose="020B0604020202020204" pitchFamily="34" charset="0"/>
                </a:rPr>
                <a:t>Smiling is perceived as more attractive.</a:t>
              </a:r>
            </a:p>
            <a:p>
              <a:pPr eaLnBrk="1" hangingPunct="1">
                <a:spcBef>
                  <a:spcPct val="20000"/>
                </a:spcBef>
                <a:buFontTx/>
                <a:buChar char="•"/>
              </a:pPr>
              <a:r>
                <a:rPr lang="en-US" altLang="en-US" sz="1800">
                  <a:latin typeface="Arial" panose="020B0604020202020204" pitchFamily="34" charset="0"/>
                </a:rPr>
                <a:t>Large eyes, high cheekbones, and narrow jaws are more attractive in Britain and Japan.</a:t>
              </a:r>
            </a:p>
            <a:p>
              <a:pPr eaLnBrk="1" hangingPunct="1">
                <a:spcBef>
                  <a:spcPct val="20000"/>
                </a:spcBef>
                <a:buFontTx/>
                <a:buChar char="•"/>
              </a:pPr>
              <a:r>
                <a:rPr lang="en-US" altLang="en-US" sz="1800">
                  <a:latin typeface="Arial" panose="020B0604020202020204" pitchFamily="34" charset="0"/>
                </a:rPr>
                <a:t>Some evidence exists that we do not “learn” what is attractive.</a:t>
              </a:r>
            </a:p>
          </p:txBody>
        </p:sp>
        <p:sp>
          <p:nvSpPr>
            <p:cNvPr id="1148933" name="Text Box 5"/>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Universals of Beauty</a:t>
              </a:r>
              <a:endParaRPr lang="en-US" altLang="en-US" sz="2000" b="1">
                <a:latin typeface="Arial" panose="020B0604020202020204" pitchFamily="34" charset="0"/>
              </a:endParaRPr>
            </a:p>
          </p:txBody>
        </p:sp>
      </p:grpSp>
      <p:sp>
        <p:nvSpPr>
          <p:cNvPr id="1148934"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Physical Appearance</a:t>
            </a:r>
            <a:endParaRPr lang="en-US" altLang="en-US">
              <a:solidFill>
                <a:srgbClr val="FFCC00"/>
              </a:solidFill>
            </a:endParaRPr>
          </a:p>
        </p:txBody>
      </p:sp>
      <p:grpSp>
        <p:nvGrpSpPr>
          <p:cNvPr id="1148940" name="Group 12"/>
          <p:cNvGrpSpPr>
            <a:grpSpLocks/>
          </p:cNvGrpSpPr>
          <p:nvPr/>
        </p:nvGrpSpPr>
        <p:grpSpPr bwMode="auto">
          <a:xfrm>
            <a:off x="4495800" y="2971800"/>
            <a:ext cx="4191000" cy="3124200"/>
            <a:chOff x="2832" y="1824"/>
            <a:chExt cx="2640" cy="1968"/>
          </a:xfrm>
        </p:grpSpPr>
        <p:sp>
          <p:nvSpPr>
            <p:cNvPr id="1148936" name="Text Box 8"/>
            <p:cNvSpPr txBox="1">
              <a:spLocks noChangeArrowheads="1"/>
            </p:cNvSpPr>
            <p:nvPr/>
          </p:nvSpPr>
          <p:spPr bwMode="auto">
            <a:xfrm>
              <a:off x="2832" y="2208"/>
              <a:ext cx="2640" cy="15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1800">
                  <a:latin typeface="Arial" panose="020B0604020202020204" pitchFamily="34" charset="0"/>
                </a:rPr>
                <a:t>Great deal of variation in people’s standard for attractive body shape.</a:t>
              </a:r>
            </a:p>
            <a:p>
              <a:pPr eaLnBrk="1" hangingPunct="1">
                <a:spcBef>
                  <a:spcPct val="20000"/>
                </a:spcBef>
                <a:buFontTx/>
                <a:buChar char="•"/>
              </a:pPr>
              <a:r>
                <a:rPr lang="en-US" altLang="en-US" sz="1800">
                  <a:latin typeface="Arial" panose="020B0604020202020204" pitchFamily="34" charset="0"/>
                </a:rPr>
                <a:t>Initial attraction one feels for another person may be based on the person’s physical appearance, but other traits become important with time.</a:t>
              </a:r>
            </a:p>
          </p:txBody>
        </p:sp>
        <p:sp>
          <p:nvSpPr>
            <p:cNvPr id="1148937" name="Text Box 9"/>
            <p:cNvSpPr txBox="1">
              <a:spLocks noChangeArrowheads="1"/>
            </p:cNvSpPr>
            <p:nvPr/>
          </p:nvSpPr>
          <p:spPr bwMode="auto">
            <a:xfrm>
              <a:off x="2832" y="1824"/>
              <a:ext cx="2640" cy="3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Differences in Body Shape Preference</a:t>
              </a:r>
              <a:endParaRPr lang="en-US" altLang="en-US" sz="2000" b="1">
                <a:latin typeface="Arial" panose="020B0604020202020204" pitchFamily="34" charset="0"/>
              </a:endParaRPr>
            </a:p>
          </p:txBody>
        </p:sp>
      </p:grpSp>
      <p:sp>
        <p:nvSpPr>
          <p:cNvPr id="1148938" name="AutoShape 10"/>
          <p:cNvSpPr>
            <a:spLocks noChangeArrowheads="1"/>
          </p:cNvSpPr>
          <p:nvPr/>
        </p:nvSpPr>
        <p:spPr bwMode="auto">
          <a:xfrm flipH="1" flipV="1">
            <a:off x="8458200" y="2895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8939" name="AutoShape 11"/>
          <p:cNvSpPr>
            <a:spLocks noChangeArrowheads="1"/>
          </p:cNvSpPr>
          <p:nvPr/>
        </p:nvSpPr>
        <p:spPr bwMode="auto">
          <a:xfrm flipH="1" flipV="1">
            <a:off x="4191000" y="57912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4893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1148931"/>
                                        </p:tgtEl>
                                        <p:attrNameLst>
                                          <p:attrName>style.visibility</p:attrName>
                                        </p:attrNameLst>
                                      </p:cBhvr>
                                      <p:to>
                                        <p:strVal val="visible"/>
                                      </p:to>
                                    </p:set>
                                    <p:animEffect transition="in" filter="wipe(left)">
                                      <p:cBhvr>
                                        <p:cTn id="10" dur="500"/>
                                        <p:tgtEl>
                                          <p:spTgt spid="1148931"/>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14893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148939"/>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1148940"/>
                                        </p:tgtEl>
                                        <p:attrNameLst>
                                          <p:attrName>style.visibility</p:attrName>
                                        </p:attrNameLst>
                                      </p:cBhvr>
                                      <p:to>
                                        <p:strVal val="visible"/>
                                      </p:to>
                                    </p:set>
                                    <p:animEffect transition="in" filter="wipe(left)">
                                      <p:cBhvr>
                                        <p:cTn id="21" dur="500"/>
                                        <p:tgtEl>
                                          <p:spTgt spid="1148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938" grpId="0" animBg="1"/>
      <p:bldP spid="1148939" grpId="0" animBg="1"/>
      <p:bldP spid="1148939"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150979"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200" i="1"/>
              <a:t>Preferences for certain facial expressions and features are more universal, while preferences for body shape vary widely.</a:t>
            </a:r>
          </a:p>
        </p:txBody>
      </p:sp>
      <p:sp>
        <p:nvSpPr>
          <p:cNvPr id="1150980" name="Rectangle 4"/>
          <p:cNvSpPr>
            <a:spLocks noChangeArrowheads="1"/>
          </p:cNvSpPr>
          <p:nvPr/>
        </p:nvSpPr>
        <p:spPr bwMode="auto">
          <a:xfrm>
            <a:off x="457200" y="1371600"/>
            <a:ext cx="8229600" cy="2209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Describe</a:t>
            </a:r>
          </a:p>
          <a:p>
            <a:pPr>
              <a:lnSpc>
                <a:spcPct val="100000"/>
              </a:lnSpc>
              <a:spcBef>
                <a:spcPct val="0"/>
              </a:spcBef>
              <a:spcAft>
                <a:spcPct val="30000"/>
              </a:spcAft>
            </a:pPr>
            <a:r>
              <a:rPr lang="en-US" altLang="en-US"/>
              <a:t>What part of attraction is more universal, and what parts are more particular to individual preferences?</a:t>
            </a:r>
          </a:p>
        </p:txBody>
      </p:sp>
      <p:sp>
        <p:nvSpPr>
          <p:cNvPr id="1150981"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1150982" name="AutoShape 6"/>
          <p:cNvSpPr>
            <a:spLocks noChangeArrowheads="1"/>
          </p:cNvSpPr>
          <p:nvPr/>
        </p:nvSpPr>
        <p:spPr bwMode="auto">
          <a:xfrm flipH="1" flipV="1">
            <a:off x="8458200" y="3657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5098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150979"/>
                                        </p:tgtEl>
                                        <p:attrNameLst>
                                          <p:attrName>style.visibility</p:attrName>
                                        </p:attrNameLst>
                                      </p:cBhvr>
                                      <p:to>
                                        <p:strVal val="visible"/>
                                      </p:to>
                                    </p:set>
                                    <p:animEffect transition="in" filter="wipe(up)">
                                      <p:cBhvr>
                                        <p:cTn id="10" dur="500"/>
                                        <p:tgtEl>
                                          <p:spTgt spid="1150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0979" grpId="0" animBg="1"/>
      <p:bldP spid="115098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Text Box 2"/>
          <p:cNvSpPr txBox="1">
            <a:spLocks noChangeArrowheads="1"/>
          </p:cNvSpPr>
          <p:nvPr/>
        </p:nvSpPr>
        <p:spPr bwMode="auto">
          <a:xfrm>
            <a:off x="457200" y="1143000"/>
            <a:ext cx="4038600" cy="22860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We are usually more attracted to people who are similar to us.</a:t>
            </a:r>
          </a:p>
          <a:p>
            <a:pPr eaLnBrk="1" hangingPunct="1">
              <a:lnSpc>
                <a:spcPct val="100000"/>
              </a:lnSpc>
              <a:spcBef>
                <a:spcPct val="20000"/>
              </a:spcBef>
              <a:spcAft>
                <a:spcPct val="25000"/>
              </a:spcAft>
              <a:buFontTx/>
              <a:buChar char="•"/>
            </a:pPr>
            <a:endParaRPr lang="en-US" altLang="en-US" sz="1800">
              <a:latin typeface="Arial" panose="020B0604020202020204" pitchFamily="34" charset="0"/>
            </a:endParaRPr>
          </a:p>
        </p:txBody>
      </p:sp>
      <p:sp>
        <p:nvSpPr>
          <p:cNvPr id="1153027" name="Text Box 3"/>
          <p:cNvSpPr txBox="1">
            <a:spLocks noChangeArrowheads="1"/>
          </p:cNvSpPr>
          <p:nvPr/>
        </p:nvSpPr>
        <p:spPr bwMode="auto">
          <a:xfrm>
            <a:off x="457200" y="3581400"/>
            <a:ext cx="4038600" cy="22860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Similarity in Other Characteristics</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Friends and partners tend to be similar in race, ethnicity, age, level of education, and religion.</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Often have similar attitudes.</a:t>
            </a:r>
          </a:p>
        </p:txBody>
      </p:sp>
      <p:sp>
        <p:nvSpPr>
          <p:cNvPr id="1153028" name="Text Box 4"/>
          <p:cNvSpPr txBox="1">
            <a:spLocks noChangeArrowheads="1"/>
          </p:cNvSpPr>
          <p:nvPr/>
        </p:nvSpPr>
        <p:spPr bwMode="auto">
          <a:xfrm>
            <a:off x="4724400" y="1143000"/>
            <a:ext cx="4038600" cy="22860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Similarity in Physical Attractiveness</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b="1">
                <a:latin typeface="Arial" panose="020B0604020202020204" pitchFamily="34" charset="0"/>
              </a:rPr>
              <a:t>Matching hypothesis:</a:t>
            </a:r>
            <a:r>
              <a:rPr lang="en-US" altLang="en-US" sz="1800">
                <a:latin typeface="Arial" panose="020B0604020202020204" pitchFamily="34" charset="0"/>
              </a:rPr>
              <a:t> people tend to choose as friends and partners those who are similar to themselves in attractiveness</a:t>
            </a:r>
          </a:p>
        </p:txBody>
      </p:sp>
      <p:sp>
        <p:nvSpPr>
          <p:cNvPr id="1153029" name="Text Box 5"/>
          <p:cNvSpPr txBox="1">
            <a:spLocks noChangeArrowheads="1"/>
          </p:cNvSpPr>
          <p:nvPr/>
        </p:nvSpPr>
        <p:spPr bwMode="auto">
          <a:xfrm>
            <a:off x="4724400" y="3581400"/>
            <a:ext cx="4038600" cy="22860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Reciprocity</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b="1">
                <a:latin typeface="Arial" panose="020B0604020202020204" pitchFamily="34" charset="0"/>
              </a:rPr>
              <a:t>Reciprocity:</a:t>
            </a:r>
            <a:r>
              <a:rPr lang="en-US" altLang="en-US" sz="1800">
                <a:latin typeface="Arial" panose="020B0604020202020204" pitchFamily="34" charset="0"/>
              </a:rPr>
              <a:t> the mutual exchange of feelings or attitudes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Applies to situations in which the person we like likes us back</a:t>
            </a:r>
          </a:p>
        </p:txBody>
      </p:sp>
      <p:sp>
        <p:nvSpPr>
          <p:cNvPr id="1153030"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Similarity and Reciprocity</a:t>
            </a:r>
            <a:endParaRPr lang="en-US" altLang="en-US">
              <a:solidFill>
                <a:srgbClr val="FFCC00"/>
              </a:solidFill>
            </a:endParaRPr>
          </a:p>
        </p:txBody>
      </p:sp>
      <p:sp>
        <p:nvSpPr>
          <p:cNvPr id="1153031" name="AutoShape 7"/>
          <p:cNvSpPr>
            <a:spLocks noChangeArrowheads="1"/>
          </p:cNvSpPr>
          <p:nvPr/>
        </p:nvSpPr>
        <p:spPr bwMode="auto">
          <a:xfrm flipH="1" flipV="1">
            <a:off x="4191000" y="3200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3032" name="AutoShape 8"/>
          <p:cNvSpPr>
            <a:spLocks noChangeArrowheads="1"/>
          </p:cNvSpPr>
          <p:nvPr/>
        </p:nvSpPr>
        <p:spPr bwMode="auto">
          <a:xfrm flipH="1" flipV="1">
            <a:off x="8458200" y="3200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3033" name="AutoShape 9"/>
          <p:cNvSpPr>
            <a:spLocks noChangeArrowheads="1"/>
          </p:cNvSpPr>
          <p:nvPr/>
        </p:nvSpPr>
        <p:spPr bwMode="auto">
          <a:xfrm flipH="1" flipV="1">
            <a:off x="4191000" y="5638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53031"/>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1153028"/>
                                        </p:tgtEl>
                                        <p:attrNameLst>
                                          <p:attrName>style.visibility</p:attrName>
                                        </p:attrNameLst>
                                      </p:cBhvr>
                                      <p:to>
                                        <p:strVal val="visible"/>
                                      </p:to>
                                    </p:set>
                                    <p:animEffect transition="in" filter="wipe(right)">
                                      <p:cBhvr>
                                        <p:cTn id="10" dur="500"/>
                                        <p:tgtEl>
                                          <p:spTgt spid="1153028"/>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15303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153032"/>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1153027"/>
                                        </p:tgtEl>
                                        <p:attrNameLst>
                                          <p:attrName>style.visibility</p:attrName>
                                        </p:attrNameLst>
                                      </p:cBhvr>
                                      <p:to>
                                        <p:strVal val="visible"/>
                                      </p:to>
                                    </p:set>
                                    <p:animEffect transition="in" filter="wipe(left)">
                                      <p:cBhvr>
                                        <p:cTn id="21" dur="500"/>
                                        <p:tgtEl>
                                          <p:spTgt spid="1153027"/>
                                        </p:tgtEl>
                                      </p:cBhvr>
                                    </p:animEffec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15303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53033"/>
                                        </p:tgtEl>
                                        <p:attrNameLst>
                                          <p:attrName>style.visibility</p:attrName>
                                        </p:attrNameLst>
                                      </p:cBhvr>
                                      <p:to>
                                        <p:strVal val="hidden"/>
                                      </p:to>
                                    </p:set>
                                  </p:childTnLst>
                                </p:cTn>
                              </p:par>
                            </p:childTnLst>
                          </p:cTn>
                        </p:par>
                        <p:par>
                          <p:cTn id="29" fill="hold" nodeType="afterGroup">
                            <p:stCondLst>
                              <p:cond delay="0"/>
                            </p:stCondLst>
                            <p:childTnLst>
                              <p:par>
                                <p:cTn id="30" presetID="22" presetClass="entr" presetSubtype="2" fill="hold" grpId="0" nodeType="afterEffect">
                                  <p:stCondLst>
                                    <p:cond delay="0"/>
                                  </p:stCondLst>
                                  <p:childTnLst>
                                    <p:set>
                                      <p:cBhvr>
                                        <p:cTn id="31" dur="1" fill="hold">
                                          <p:stCondLst>
                                            <p:cond delay="0"/>
                                          </p:stCondLst>
                                        </p:cTn>
                                        <p:tgtEl>
                                          <p:spTgt spid="1153029"/>
                                        </p:tgtEl>
                                        <p:attrNameLst>
                                          <p:attrName>style.visibility</p:attrName>
                                        </p:attrNameLst>
                                      </p:cBhvr>
                                      <p:to>
                                        <p:strVal val="visible"/>
                                      </p:to>
                                    </p:set>
                                    <p:animEffect transition="in" filter="wipe(right)">
                                      <p:cBhvr>
                                        <p:cTn id="32" dur="500"/>
                                        <p:tgtEl>
                                          <p:spTgt spid="115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3027" grpId="0" animBg="1"/>
      <p:bldP spid="1153028" grpId="0" animBg="1"/>
      <p:bldP spid="1153029" grpId="0" animBg="1"/>
      <p:bldP spid="1153031" grpId="0" animBg="1"/>
      <p:bldP spid="1153032" grpId="0" animBg="1"/>
      <p:bldP spid="1153032" grpId="1" animBg="1"/>
      <p:bldP spid="1153033" grpId="0" animBg="1"/>
      <p:bldP spid="1153033"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5077" name="Picture 5" descr="psych_58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609600"/>
            <a:ext cx="4249737" cy="5326063"/>
          </a:xfrm>
          <a:prstGeom prst="rect">
            <a:avLst/>
          </a:prstGeom>
          <a:noFill/>
          <a:extLst>
            <a:ext uri="{909E8E84-426E-40DD-AFC4-6F175D3DCCD1}">
              <a14:hiddenFill xmlns:a14="http://schemas.microsoft.com/office/drawing/2010/main">
                <a:solidFill>
                  <a:srgbClr val="FFFFFF"/>
                </a:solidFill>
              </a14:hiddenFill>
            </a:ext>
          </a:extLst>
        </p:spPr>
      </p:pic>
      <p:pic>
        <p:nvPicPr>
          <p:cNvPr id="1155078" name="Picture 6" descr="psych_58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762000"/>
            <a:ext cx="4235450" cy="3592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1155077"/>
                                        </p:tgtEl>
                                        <p:attrNameLst>
                                          <p:attrName>style.visibility</p:attrName>
                                        </p:attrNameLst>
                                      </p:cBhvr>
                                      <p:to>
                                        <p:strVal val="visible"/>
                                      </p:to>
                                    </p:set>
                                    <p:animEffect transition="in" filter="slide(fromLeft)">
                                      <p:cBhvr>
                                        <p:cTn id="7" dur="1000"/>
                                        <p:tgtEl>
                                          <p:spTgt spid="1155077"/>
                                        </p:tgtEl>
                                      </p:cBhvr>
                                    </p:animEffect>
                                  </p:childTnLst>
                                </p:cTn>
                              </p:par>
                            </p:childTnLst>
                          </p:cTn>
                        </p:par>
                        <p:par>
                          <p:cTn id="8" fill="hold" nodeType="afterGroup">
                            <p:stCondLst>
                              <p:cond delay="1000"/>
                            </p:stCondLst>
                            <p:childTnLst>
                              <p:par>
                                <p:cTn id="9" presetID="12" presetClass="entr" presetSubtype="1" fill="hold" nodeType="afterEffect">
                                  <p:stCondLst>
                                    <p:cond delay="0"/>
                                  </p:stCondLst>
                                  <p:childTnLst>
                                    <p:set>
                                      <p:cBhvr>
                                        <p:cTn id="10" dur="1" fill="hold">
                                          <p:stCondLst>
                                            <p:cond delay="0"/>
                                          </p:stCondLst>
                                        </p:cTn>
                                        <p:tgtEl>
                                          <p:spTgt spid="1155078"/>
                                        </p:tgtEl>
                                        <p:attrNameLst>
                                          <p:attrName>style.visibility</p:attrName>
                                        </p:attrNameLst>
                                      </p:cBhvr>
                                      <p:to>
                                        <p:strVal val="visible"/>
                                      </p:to>
                                    </p:set>
                                    <p:animEffect transition="in" filter="slide(fromTop)">
                                      <p:cBhvr>
                                        <p:cTn id="11" dur="1000"/>
                                        <p:tgtEl>
                                          <p:spTgt spid="1155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156099"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200" i="1"/>
              <a:t>Most people develop relationships with people who are similar to themselves in background and attitudes; those are the people with whom they have most frequent contact.</a:t>
            </a:r>
          </a:p>
        </p:txBody>
      </p:sp>
      <p:sp>
        <p:nvSpPr>
          <p:cNvPr id="1156100" name="Rectangle 4"/>
          <p:cNvSpPr>
            <a:spLocks noChangeArrowheads="1"/>
          </p:cNvSpPr>
          <p:nvPr/>
        </p:nvSpPr>
        <p:spPr bwMode="auto">
          <a:xfrm>
            <a:off x="457200" y="1371600"/>
            <a:ext cx="8229600" cy="2209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Describe</a:t>
            </a:r>
          </a:p>
          <a:p>
            <a:pPr>
              <a:lnSpc>
                <a:spcPct val="100000"/>
              </a:lnSpc>
              <a:spcBef>
                <a:spcPct val="0"/>
              </a:spcBef>
              <a:spcAft>
                <a:spcPct val="30000"/>
              </a:spcAft>
            </a:pPr>
            <a:r>
              <a:rPr lang="en-US" altLang="en-US"/>
              <a:t>Why is similarity important in developing relationships?</a:t>
            </a:r>
          </a:p>
        </p:txBody>
      </p:sp>
      <p:sp>
        <p:nvSpPr>
          <p:cNvPr id="1156101"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1156102" name="AutoShape 6"/>
          <p:cNvSpPr>
            <a:spLocks noChangeArrowheads="1"/>
          </p:cNvSpPr>
          <p:nvPr/>
        </p:nvSpPr>
        <p:spPr bwMode="auto">
          <a:xfrm flipH="1" flipV="1">
            <a:off x="8458200" y="3657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5610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156099"/>
                                        </p:tgtEl>
                                        <p:attrNameLst>
                                          <p:attrName>style.visibility</p:attrName>
                                        </p:attrNameLst>
                                      </p:cBhvr>
                                      <p:to>
                                        <p:strVal val="visible"/>
                                      </p:to>
                                    </p:set>
                                    <p:animEffect transition="in" filter="wipe(up)">
                                      <p:cBhvr>
                                        <p:cTn id="10" dur="500"/>
                                        <p:tgtEl>
                                          <p:spTgt spid="1156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099" grpId="0" animBg="1"/>
      <p:bldP spid="115610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158147" name="Rectangle 3"/>
          <p:cNvSpPr>
            <a:spLocks noChangeArrowheads="1"/>
          </p:cNvSpPr>
          <p:nvPr/>
        </p:nvSpPr>
        <p:spPr bwMode="auto">
          <a:xfrm>
            <a:off x="457200" y="1143000"/>
            <a:ext cx="8229600" cy="4419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a:t>Friends are people for whom one has affection, respect, and trust.</a:t>
            </a:r>
          </a:p>
          <a:p>
            <a:pPr algn="l">
              <a:lnSpc>
                <a:spcPct val="100000"/>
              </a:lnSpc>
              <a:spcBef>
                <a:spcPct val="0"/>
              </a:spcBef>
              <a:spcAft>
                <a:spcPct val="30000"/>
              </a:spcAft>
              <a:buFontTx/>
              <a:buChar char="•"/>
            </a:pPr>
            <a:r>
              <a:rPr lang="en-US" altLang="en-US" sz="2000"/>
              <a:t>The people we choose as friends tend to be people with whom we have frequent contact, such as a fellow student.</a:t>
            </a:r>
          </a:p>
          <a:p>
            <a:pPr algn="l">
              <a:lnSpc>
                <a:spcPct val="100000"/>
              </a:lnSpc>
              <a:spcBef>
                <a:spcPct val="0"/>
              </a:spcBef>
              <a:spcAft>
                <a:spcPct val="30000"/>
              </a:spcAft>
              <a:buFontTx/>
              <a:buChar char="•"/>
            </a:pPr>
            <a:r>
              <a:rPr lang="en-US" altLang="en-US" sz="2000" i="1"/>
              <a:t>Love</a:t>
            </a:r>
            <a:r>
              <a:rPr lang="en-US" altLang="en-US" sz="2000"/>
              <a:t> can refer to the feelings of attachment between children and parents, siblings, and other family members, as well as feelings of patriotism for one’s country or strongly held values.</a:t>
            </a:r>
          </a:p>
          <a:p>
            <a:pPr algn="l">
              <a:lnSpc>
                <a:spcPct val="100000"/>
              </a:lnSpc>
              <a:spcBef>
                <a:spcPct val="0"/>
              </a:spcBef>
              <a:spcAft>
                <a:spcPct val="30000"/>
              </a:spcAft>
              <a:buFontTx/>
              <a:buChar char="•"/>
            </a:pPr>
            <a:r>
              <a:rPr lang="en-US" altLang="en-US" sz="2000"/>
              <a:t>Most commonly, however, love refers to the feelings of mutual attraction, affection, and attachment shared by people who are “in love.”</a:t>
            </a:r>
          </a:p>
          <a:p>
            <a:pPr algn="l">
              <a:lnSpc>
                <a:spcPct val="100000"/>
              </a:lnSpc>
              <a:spcBef>
                <a:spcPct val="0"/>
              </a:spcBef>
              <a:spcAft>
                <a:spcPct val="30000"/>
              </a:spcAft>
              <a:buFontTx/>
              <a:buChar char="•"/>
            </a:pPr>
            <a:r>
              <a:rPr lang="en-US" altLang="en-US" sz="2000" b="1"/>
              <a:t>Triangular model of love:</a:t>
            </a:r>
            <a:r>
              <a:rPr lang="en-US" altLang="en-US" sz="2000"/>
              <a:t> Sternbert identified seven types of love, each characterized by at least one of three components: intimacy, passion, or commitment.</a:t>
            </a:r>
          </a:p>
        </p:txBody>
      </p:sp>
      <p:sp>
        <p:nvSpPr>
          <p:cNvPr id="1158148"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Friendship and Love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58147"/>
                                        </p:tgtEl>
                                        <p:attrNameLst>
                                          <p:attrName>style.visibility</p:attrName>
                                        </p:attrNameLst>
                                      </p:cBhvr>
                                      <p:to>
                                        <p:strVal val="visible"/>
                                      </p:to>
                                    </p:set>
                                    <p:animEffect transition="in" filter="wipe(up)">
                                      <p:cBhvr>
                                        <p:cTn id="7" dur="1000"/>
                                        <p:tgtEl>
                                          <p:spTgt spid="1158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147"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0194" name="Text Box 2"/>
          <p:cNvSpPr txBox="1">
            <a:spLocks noChangeArrowheads="1"/>
          </p:cNvSpPr>
          <p:nvPr/>
        </p:nvSpPr>
        <p:spPr bwMode="auto">
          <a:xfrm>
            <a:off x="457200" y="914400"/>
            <a:ext cx="8229600" cy="13716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eaLnBrk="0" hangingPunct="0">
              <a:spcBef>
                <a:spcPct val="0"/>
              </a:spcBef>
              <a:defRPr sz="2400">
                <a:solidFill>
                  <a:schemeClr val="tx1"/>
                </a:solidFill>
                <a:latin typeface="Times" panose="02020603050405020304" pitchFamily="18" charset="0"/>
              </a:defRPr>
            </a:lvl1pPr>
            <a:lvl2pPr marL="682625" indent="-225425"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100000"/>
              </a:lnSpc>
              <a:spcBef>
                <a:spcPct val="20000"/>
              </a:spcBef>
              <a:spcAft>
                <a:spcPct val="25000"/>
              </a:spcAft>
            </a:pPr>
            <a:r>
              <a:rPr lang="en-US" altLang="en-US" sz="2000" b="1">
                <a:latin typeface="Arial" panose="020B0604020202020204" pitchFamily="34" charset="0"/>
                <a:cs typeface="Arial" panose="020B0604020202020204" pitchFamily="34" charset="0"/>
              </a:rPr>
              <a:t>Intimacy:</a:t>
            </a:r>
            <a:r>
              <a:rPr lang="en-US" altLang="en-US" sz="2000">
                <a:latin typeface="Arial" panose="020B0604020202020204" pitchFamily="34" charset="0"/>
                <a:cs typeface="Arial" panose="020B0604020202020204" pitchFamily="34" charset="0"/>
              </a:rPr>
              <a:t> closeness and caring</a:t>
            </a:r>
          </a:p>
          <a:p>
            <a:pPr lvl="1">
              <a:lnSpc>
                <a:spcPct val="100000"/>
              </a:lnSpc>
              <a:spcBef>
                <a:spcPct val="20000"/>
              </a:spcBef>
              <a:spcAft>
                <a:spcPct val="25000"/>
              </a:spcAft>
              <a:buFontTx/>
              <a:buChar char="•"/>
            </a:pPr>
            <a:r>
              <a:rPr lang="en-US" altLang="en-US" sz="2000">
                <a:latin typeface="Arial" panose="020B0604020202020204" pitchFamily="34" charset="0"/>
                <a:cs typeface="Arial" panose="020B0604020202020204" pitchFamily="34" charset="0"/>
              </a:rPr>
              <a:t>Reflected by mutual concern, the sharing of feelings and resources</a:t>
            </a:r>
          </a:p>
        </p:txBody>
      </p:sp>
      <p:sp>
        <p:nvSpPr>
          <p:cNvPr id="1160195" name="Text Box 3"/>
          <p:cNvSpPr txBox="1">
            <a:spLocks noChangeArrowheads="1"/>
          </p:cNvSpPr>
          <p:nvPr/>
        </p:nvSpPr>
        <p:spPr bwMode="auto">
          <a:xfrm>
            <a:off x="457200" y="2438400"/>
            <a:ext cx="8229600" cy="13716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eaLnBrk="0" hangingPunct="0">
              <a:spcBef>
                <a:spcPct val="0"/>
              </a:spcBef>
              <a:defRPr sz="2400">
                <a:solidFill>
                  <a:schemeClr val="tx1"/>
                </a:solidFill>
                <a:latin typeface="Times" panose="02020603050405020304" pitchFamily="18" charset="0"/>
              </a:defRPr>
            </a:lvl1pPr>
            <a:lvl2pPr marL="682625" indent="-225425"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100000"/>
              </a:lnSpc>
              <a:spcBef>
                <a:spcPct val="20000"/>
              </a:spcBef>
              <a:spcAft>
                <a:spcPct val="25000"/>
              </a:spcAft>
            </a:pPr>
            <a:r>
              <a:rPr lang="en-US" altLang="en-US" sz="2000" b="1">
                <a:latin typeface="Arial" panose="020B0604020202020204" pitchFamily="34" charset="0"/>
                <a:cs typeface="Arial" panose="020B0604020202020204" pitchFamily="34" charset="0"/>
              </a:rPr>
              <a:t>Passion:</a:t>
            </a:r>
            <a:r>
              <a:rPr lang="en-US" altLang="en-US" sz="2000">
                <a:latin typeface="Arial" panose="020B0604020202020204" pitchFamily="34" charset="0"/>
                <a:cs typeface="Arial" panose="020B0604020202020204" pitchFamily="34" charset="0"/>
              </a:rPr>
              <a:t> feelings of romantic and sexual attraction</a:t>
            </a:r>
          </a:p>
          <a:p>
            <a:pPr lvl="1">
              <a:lnSpc>
                <a:spcPct val="100000"/>
              </a:lnSpc>
              <a:spcBef>
                <a:spcPct val="20000"/>
              </a:spcBef>
              <a:spcAft>
                <a:spcPct val="25000"/>
              </a:spcAft>
              <a:buFontTx/>
              <a:buChar char="•"/>
            </a:pPr>
            <a:r>
              <a:rPr lang="en-US" altLang="en-US" sz="2000">
                <a:latin typeface="Arial" panose="020B0604020202020204" pitchFamily="34" charset="0"/>
                <a:cs typeface="Arial" panose="020B0604020202020204" pitchFamily="34" charset="0"/>
              </a:rPr>
              <a:t>Reflected by verbal expressions of love, gazing, hugging, and kissing</a:t>
            </a:r>
          </a:p>
        </p:txBody>
      </p:sp>
      <p:sp>
        <p:nvSpPr>
          <p:cNvPr id="1160196" name="Text Box 4"/>
          <p:cNvSpPr txBox="1">
            <a:spLocks noChangeArrowheads="1"/>
          </p:cNvSpPr>
          <p:nvPr/>
        </p:nvSpPr>
        <p:spPr bwMode="auto">
          <a:xfrm>
            <a:off x="457200" y="3962400"/>
            <a:ext cx="8229600" cy="1143000"/>
          </a:xfrm>
          <a:prstGeom prst="rect">
            <a:avLst/>
          </a:prstGeom>
          <a:solidFill>
            <a:srgbClr val="A9D8C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100000"/>
              </a:lnSpc>
              <a:spcAft>
                <a:spcPct val="25000"/>
              </a:spcAft>
            </a:pPr>
            <a:r>
              <a:rPr lang="en-US" altLang="en-US" sz="2000" b="1">
                <a:cs typeface="Arial" panose="020B0604020202020204" pitchFamily="34" charset="0"/>
              </a:rPr>
              <a:t>Commitment:</a:t>
            </a:r>
            <a:r>
              <a:rPr lang="en-US" altLang="en-US" sz="2000">
                <a:cs typeface="Arial" panose="020B0604020202020204" pitchFamily="34" charset="0"/>
              </a:rPr>
              <a:t> a couple’s recognition that they are “in love” and want to be together, “for better or for worse.”</a:t>
            </a:r>
          </a:p>
        </p:txBody>
      </p:sp>
      <p:sp>
        <p:nvSpPr>
          <p:cNvPr id="1160197" name="AutoShape 5"/>
          <p:cNvSpPr>
            <a:spLocks noChangeArrowheads="1"/>
          </p:cNvSpPr>
          <p:nvPr/>
        </p:nvSpPr>
        <p:spPr bwMode="auto">
          <a:xfrm flipH="1" flipV="1">
            <a:off x="8458200" y="23622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0198" name="AutoShape 6"/>
          <p:cNvSpPr>
            <a:spLocks noChangeArrowheads="1"/>
          </p:cNvSpPr>
          <p:nvPr/>
        </p:nvSpPr>
        <p:spPr bwMode="auto">
          <a:xfrm flipH="1" flipV="1">
            <a:off x="8458200" y="38862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60197"/>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160195"/>
                                        </p:tgtEl>
                                        <p:attrNameLst>
                                          <p:attrName>style.visibility</p:attrName>
                                        </p:attrNameLst>
                                      </p:cBhvr>
                                      <p:to>
                                        <p:strVal val="visible"/>
                                      </p:to>
                                    </p:set>
                                    <p:animEffect transition="in" filter="wipe(up)">
                                      <p:cBhvr>
                                        <p:cTn id="10" dur="500"/>
                                        <p:tgtEl>
                                          <p:spTgt spid="1160195"/>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16019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160198"/>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1" fill="hold" grpId="0" nodeType="afterEffect">
                                  <p:stCondLst>
                                    <p:cond delay="0"/>
                                  </p:stCondLst>
                                  <p:childTnLst>
                                    <p:set>
                                      <p:cBhvr>
                                        <p:cTn id="20" dur="1" fill="hold">
                                          <p:stCondLst>
                                            <p:cond delay="0"/>
                                          </p:stCondLst>
                                        </p:cTn>
                                        <p:tgtEl>
                                          <p:spTgt spid="1160196"/>
                                        </p:tgtEl>
                                        <p:attrNameLst>
                                          <p:attrName>style.visibility</p:attrName>
                                        </p:attrNameLst>
                                      </p:cBhvr>
                                      <p:to>
                                        <p:strVal val="visible"/>
                                      </p:to>
                                    </p:set>
                                    <p:animEffect transition="in" filter="wipe(up)">
                                      <p:cBhvr>
                                        <p:cTn id="21" dur="500"/>
                                        <p:tgtEl>
                                          <p:spTgt spid="1160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0195" grpId="0" animBg="1"/>
      <p:bldP spid="1160196" grpId="0" animBg="1"/>
      <p:bldP spid="1160197" grpId="0" animBg="1"/>
      <p:bldP spid="1160198" grpId="0" animBg="1"/>
      <p:bldP spid="116019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pic>
        <p:nvPicPr>
          <p:cNvPr id="596998" name="Picture 6" descr="psych_5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371600"/>
            <a:ext cx="7315200" cy="4630738"/>
          </a:xfrm>
          <a:prstGeom prst="rect">
            <a:avLst/>
          </a:prstGeom>
          <a:noFill/>
          <a:extLst>
            <a:ext uri="{909E8E84-426E-40DD-AFC4-6F175D3DCCD1}">
              <a14:hiddenFill xmlns:a14="http://schemas.microsoft.com/office/drawing/2010/main">
                <a:solidFill>
                  <a:srgbClr val="FFFFFF"/>
                </a:solidFill>
              </a14:hiddenFill>
            </a:ext>
          </a:extLst>
        </p:spPr>
      </p:pic>
      <p:pic>
        <p:nvPicPr>
          <p:cNvPr id="597000" name="Picture 8" descr="psych_close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
        <p:nvSpPr>
          <p:cNvPr id="597001" name="Text Box 9"/>
          <p:cNvSpPr txBox="1">
            <a:spLocks noChangeArrowheads="1"/>
          </p:cNvSpPr>
          <p:nvPr/>
        </p:nvSpPr>
        <p:spPr bwMode="auto">
          <a:xfrm>
            <a:off x="4953000" y="990600"/>
            <a:ext cx="3733800" cy="895350"/>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Why might you ignore your own beliefs?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596998"/>
                                        </p:tgtEl>
                                        <p:attrNameLst>
                                          <p:attrName>style.visibility</p:attrName>
                                        </p:attrNameLst>
                                      </p:cBhvr>
                                      <p:to>
                                        <p:strVal val="visible"/>
                                      </p:to>
                                    </p:set>
                                    <p:animEffect transition="in" filter="box(out)">
                                      <p:cBhvr>
                                        <p:cTn id="7" dur="1000"/>
                                        <p:tgtEl>
                                          <p:spTgt spid="596998"/>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97001"/>
                                        </p:tgtEl>
                                        <p:attrNameLst>
                                          <p:attrName>style.visibility</p:attrName>
                                        </p:attrNameLst>
                                      </p:cBhvr>
                                      <p:to>
                                        <p:strVal val="visible"/>
                                      </p:to>
                                    </p:set>
                                    <p:animEffect transition="in" filter="wipe(left)">
                                      <p:cBhvr>
                                        <p:cTn id="11" dur="500"/>
                                        <p:tgtEl>
                                          <p:spTgt spid="597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00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162243"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200" i="1"/>
              <a:t>Answers should include two of the following: mutual attraction, affection, and attachment.</a:t>
            </a:r>
          </a:p>
        </p:txBody>
      </p:sp>
      <p:sp>
        <p:nvSpPr>
          <p:cNvPr id="1162244" name="Rectangle 4"/>
          <p:cNvSpPr>
            <a:spLocks noChangeArrowheads="1"/>
          </p:cNvSpPr>
          <p:nvPr/>
        </p:nvSpPr>
        <p:spPr bwMode="auto">
          <a:xfrm>
            <a:off x="457200" y="1371600"/>
            <a:ext cx="8229600" cy="2209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Analyze</a:t>
            </a:r>
          </a:p>
          <a:p>
            <a:pPr>
              <a:lnSpc>
                <a:spcPct val="100000"/>
              </a:lnSpc>
              <a:spcBef>
                <a:spcPct val="0"/>
              </a:spcBef>
              <a:spcAft>
                <a:spcPct val="30000"/>
              </a:spcAft>
            </a:pPr>
            <a:r>
              <a:rPr lang="en-US" altLang="en-US"/>
              <a:t>What are two ways in which friendship and love are related?</a:t>
            </a:r>
          </a:p>
        </p:txBody>
      </p:sp>
      <p:sp>
        <p:nvSpPr>
          <p:cNvPr id="1162245"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1162246" name="AutoShape 6"/>
          <p:cNvSpPr>
            <a:spLocks noChangeArrowheads="1"/>
          </p:cNvSpPr>
          <p:nvPr/>
        </p:nvSpPr>
        <p:spPr bwMode="auto">
          <a:xfrm flipH="1" flipV="1">
            <a:off x="8458200" y="3657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62246"/>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162243"/>
                                        </p:tgtEl>
                                        <p:attrNameLst>
                                          <p:attrName>style.visibility</p:attrName>
                                        </p:attrNameLst>
                                      </p:cBhvr>
                                      <p:to>
                                        <p:strVal val="visible"/>
                                      </p:to>
                                    </p:set>
                                    <p:animEffect transition="in" filter="wipe(up)">
                                      <p:cBhvr>
                                        <p:cTn id="10" dur="500"/>
                                        <p:tgtEl>
                                          <p:spTgt spid="1162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2243" grpId="0" animBg="1"/>
      <p:bldP spid="1162246"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6786" name="Text Box 2"/>
          <p:cNvSpPr txBox="1">
            <a:spLocks noChangeArrowheads="1"/>
          </p:cNvSpPr>
          <p:nvPr/>
        </p:nvSpPr>
        <p:spPr bwMode="auto">
          <a:xfrm>
            <a:off x="457200" y="1143000"/>
            <a:ext cx="8229600" cy="18288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b="1">
                <a:solidFill>
                  <a:srgbClr val="BF0000"/>
                </a:solidFill>
                <a:latin typeface="Arial" panose="020B0604020202020204" pitchFamily="34" charset="0"/>
              </a:rPr>
              <a:t>Types of Persuasion</a:t>
            </a:r>
            <a:endParaRPr lang="en-US" altLang="en-US">
              <a:latin typeface="Arial" panose="020B0604020202020204" pitchFamily="34" charset="0"/>
            </a:endParaRPr>
          </a:p>
          <a:p>
            <a:pPr eaLnBrk="1" hangingPunct="1">
              <a:lnSpc>
                <a:spcPct val="120000"/>
              </a:lnSpc>
              <a:spcBef>
                <a:spcPct val="20000"/>
              </a:spcBef>
            </a:pPr>
            <a:r>
              <a:rPr lang="en-US" altLang="en-US">
                <a:latin typeface="Arial" panose="020B0604020202020204" pitchFamily="34" charset="0"/>
              </a:rPr>
              <a:t>Can you correctly predict whether central or peripheral route persuasion is more effective?</a:t>
            </a:r>
          </a:p>
        </p:txBody>
      </p:sp>
      <p:grpSp>
        <p:nvGrpSpPr>
          <p:cNvPr id="886787" name="Group 3"/>
          <p:cNvGrpSpPr>
            <a:grpSpLocks/>
          </p:cNvGrpSpPr>
          <p:nvPr/>
        </p:nvGrpSpPr>
        <p:grpSpPr bwMode="auto">
          <a:xfrm>
            <a:off x="457200" y="3124200"/>
            <a:ext cx="4038600" cy="2819400"/>
            <a:chOff x="288" y="2166"/>
            <a:chExt cx="2448" cy="1338"/>
          </a:xfrm>
        </p:grpSpPr>
        <p:sp>
          <p:nvSpPr>
            <p:cNvPr id="886788" name="Text Box 4"/>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In this experiment, you will try to determine if the central or peripheral route is more effective. You may learn valuable lessons that you can use in your daily life.</a:t>
              </a:r>
            </a:p>
          </p:txBody>
        </p:sp>
        <p:sp>
          <p:nvSpPr>
            <p:cNvPr id="886789" name="Text Box 5"/>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1. Introduction</a:t>
              </a:r>
              <a:endParaRPr lang="en-US" altLang="en-US" sz="2000" b="1">
                <a:latin typeface="Arial" panose="020B0604020202020204" pitchFamily="34" charset="0"/>
              </a:endParaRPr>
            </a:p>
          </p:txBody>
        </p:sp>
      </p:grpSp>
      <p:sp>
        <p:nvSpPr>
          <p:cNvPr id="886790"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Experiment: Applying What You’ve Learned</a:t>
            </a:r>
            <a:endParaRPr lang="en-US" altLang="en-US">
              <a:solidFill>
                <a:srgbClr val="FFCC00"/>
              </a:solidFill>
            </a:endParaRPr>
          </a:p>
        </p:txBody>
      </p:sp>
      <p:grpSp>
        <p:nvGrpSpPr>
          <p:cNvPr id="886791" name="Group 7"/>
          <p:cNvGrpSpPr>
            <a:grpSpLocks/>
          </p:cNvGrpSpPr>
          <p:nvPr/>
        </p:nvGrpSpPr>
        <p:grpSpPr bwMode="auto">
          <a:xfrm>
            <a:off x="4648200" y="3124200"/>
            <a:ext cx="4038600" cy="2667000"/>
            <a:chOff x="288" y="2166"/>
            <a:chExt cx="2448" cy="1338"/>
          </a:xfrm>
        </p:grpSpPr>
        <p:sp>
          <p:nvSpPr>
            <p:cNvPr id="886792" name="Text Box 8"/>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Review the chapter material.</a:t>
              </a:r>
            </a:p>
            <a:p>
              <a:pPr eaLnBrk="1" hangingPunct="1">
                <a:spcBef>
                  <a:spcPct val="20000"/>
                </a:spcBef>
                <a:buFontTx/>
                <a:buChar char="•"/>
              </a:pPr>
              <a:r>
                <a:rPr lang="en-US" altLang="en-US" sz="2000">
                  <a:latin typeface="Arial" panose="020B0604020202020204" pitchFamily="34" charset="0"/>
                </a:rPr>
                <a:t>In groups, create two full-page ads for a certain product, one using the central route and one using the peripheral route.</a:t>
              </a:r>
            </a:p>
          </p:txBody>
        </p:sp>
        <p:sp>
          <p:nvSpPr>
            <p:cNvPr id="886793" name="Text Box 9"/>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2. Creating the Ads</a:t>
              </a:r>
              <a:endParaRPr lang="en-US" altLang="en-US" sz="2000" b="1">
                <a:latin typeface="Arial" panose="020B0604020202020204" pitchFamily="34" charset="0"/>
              </a:endParaRPr>
            </a:p>
          </p:txBody>
        </p:sp>
      </p:grpSp>
      <p:sp>
        <p:nvSpPr>
          <p:cNvPr id="886794" name="AutoShape 10"/>
          <p:cNvSpPr>
            <a:spLocks noChangeArrowheads="1"/>
          </p:cNvSpPr>
          <p:nvPr/>
        </p:nvSpPr>
        <p:spPr bwMode="auto">
          <a:xfrm flipH="1" flipV="1">
            <a:off x="8458200" y="3048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86795" name="AutoShape 11"/>
          <p:cNvSpPr>
            <a:spLocks noChangeArrowheads="1"/>
          </p:cNvSpPr>
          <p:nvPr/>
        </p:nvSpPr>
        <p:spPr bwMode="auto">
          <a:xfrm flipH="1" flipV="1">
            <a:off x="4191000" y="5715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86794"/>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886787"/>
                                        </p:tgtEl>
                                        <p:attrNameLst>
                                          <p:attrName>style.visibility</p:attrName>
                                        </p:attrNameLst>
                                      </p:cBhvr>
                                      <p:to>
                                        <p:strVal val="visible"/>
                                      </p:to>
                                    </p:set>
                                    <p:animEffect transition="in" filter="wipe(left)">
                                      <p:cBhvr>
                                        <p:cTn id="10" dur="500"/>
                                        <p:tgtEl>
                                          <p:spTgt spid="886787"/>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8679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86795"/>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886791"/>
                                        </p:tgtEl>
                                        <p:attrNameLst>
                                          <p:attrName>style.visibility</p:attrName>
                                        </p:attrNameLst>
                                      </p:cBhvr>
                                      <p:to>
                                        <p:strVal val="visible"/>
                                      </p:to>
                                    </p:set>
                                    <p:animEffect transition="in" filter="wipe(left)">
                                      <p:cBhvr>
                                        <p:cTn id="21" dur="500"/>
                                        <p:tgtEl>
                                          <p:spTgt spid="886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94" grpId="0" animBg="1"/>
      <p:bldP spid="886795" grpId="0" animBg="1"/>
      <p:bldP spid="886795"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5317" name="Picture 5" descr="psych_5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23938"/>
            <a:ext cx="7315200" cy="4614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2" fill="hold" nodeType="afterEffect">
                                  <p:stCondLst>
                                    <p:cond delay="0"/>
                                  </p:stCondLst>
                                  <p:childTnLst>
                                    <p:set>
                                      <p:cBhvr>
                                        <p:cTn id="6" dur="1" fill="hold">
                                          <p:stCondLst>
                                            <p:cond delay="0"/>
                                          </p:stCondLst>
                                        </p:cTn>
                                        <p:tgtEl>
                                          <p:spTgt spid="1165317"/>
                                        </p:tgtEl>
                                        <p:attrNameLst>
                                          <p:attrName>style.visibility</p:attrName>
                                        </p:attrNameLst>
                                      </p:cBhvr>
                                      <p:to>
                                        <p:strVal val="visible"/>
                                      </p:to>
                                    </p:set>
                                    <p:animEffect transition="in" filter="wheel(2)">
                                      <p:cBhvr>
                                        <p:cTn id="7" dur="1000"/>
                                        <p:tgtEl>
                                          <p:spTgt spid="1165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90882" name="Group 2"/>
          <p:cNvGrpSpPr>
            <a:grpSpLocks/>
          </p:cNvGrpSpPr>
          <p:nvPr/>
        </p:nvGrpSpPr>
        <p:grpSpPr bwMode="auto">
          <a:xfrm>
            <a:off x="457200" y="1143000"/>
            <a:ext cx="4038600" cy="4953000"/>
            <a:chOff x="288" y="2166"/>
            <a:chExt cx="2448" cy="1338"/>
          </a:xfrm>
        </p:grpSpPr>
        <p:sp>
          <p:nvSpPr>
            <p:cNvPr id="890883" name="Text Box 3"/>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Which method will be more successful?</a:t>
              </a:r>
            </a:p>
            <a:p>
              <a:pPr eaLnBrk="1" hangingPunct="1">
                <a:spcBef>
                  <a:spcPct val="20000"/>
                </a:spcBef>
                <a:buFontTx/>
                <a:buChar char="•"/>
              </a:pPr>
              <a:r>
                <a:rPr lang="en-US" altLang="en-US" sz="2000">
                  <a:latin typeface="Arial" panose="020B0604020202020204" pitchFamily="34" charset="0"/>
                </a:rPr>
                <a:t>Develop a questionnaire that challenges the test participants to think about how the ad affects them.</a:t>
              </a:r>
            </a:p>
            <a:p>
              <a:pPr eaLnBrk="1" hangingPunct="1">
                <a:spcBef>
                  <a:spcPct val="20000"/>
                </a:spcBef>
                <a:buFontTx/>
                <a:buChar char="•"/>
              </a:pPr>
              <a:r>
                <a:rPr lang="en-US" altLang="en-US" sz="2000">
                  <a:latin typeface="Arial" panose="020B0604020202020204" pitchFamily="34" charset="0"/>
                </a:rPr>
                <a:t>What about the ad is appealing?</a:t>
              </a:r>
            </a:p>
            <a:p>
              <a:pPr eaLnBrk="1" hangingPunct="1">
                <a:spcBef>
                  <a:spcPct val="20000"/>
                </a:spcBef>
                <a:buFontTx/>
                <a:buChar char="•"/>
              </a:pPr>
              <a:r>
                <a:rPr lang="en-US" altLang="en-US" sz="2000">
                  <a:latin typeface="Arial" panose="020B0604020202020204" pitchFamily="34" charset="0"/>
                </a:rPr>
                <a:t>How do you feel about the product?</a:t>
              </a:r>
            </a:p>
            <a:p>
              <a:pPr eaLnBrk="1" hangingPunct="1">
                <a:spcBef>
                  <a:spcPct val="20000"/>
                </a:spcBef>
                <a:buFontTx/>
                <a:buChar char="•"/>
              </a:pPr>
              <a:r>
                <a:rPr lang="en-US" altLang="en-US" sz="2000">
                  <a:latin typeface="Arial" panose="020B0604020202020204" pitchFamily="34" charset="0"/>
                </a:rPr>
                <a:t>Does the ad speak to you?</a:t>
              </a:r>
            </a:p>
          </p:txBody>
        </p:sp>
        <p:sp>
          <p:nvSpPr>
            <p:cNvPr id="890884" name="Text Box 4"/>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3. Forming and Testing Your Hypothesis</a:t>
              </a:r>
              <a:endParaRPr lang="en-US" altLang="en-US" sz="2000" b="1">
                <a:latin typeface="Arial" panose="020B0604020202020204" pitchFamily="34" charset="0"/>
              </a:endParaRPr>
            </a:p>
          </p:txBody>
        </p:sp>
      </p:grpSp>
      <p:sp>
        <p:nvSpPr>
          <p:cNvPr id="890885"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Experiment (cont'd.)</a:t>
            </a:r>
          </a:p>
        </p:txBody>
      </p:sp>
      <p:grpSp>
        <p:nvGrpSpPr>
          <p:cNvPr id="890886" name="Group 6"/>
          <p:cNvGrpSpPr>
            <a:grpSpLocks/>
          </p:cNvGrpSpPr>
          <p:nvPr/>
        </p:nvGrpSpPr>
        <p:grpSpPr bwMode="auto">
          <a:xfrm>
            <a:off x="4648200" y="1143000"/>
            <a:ext cx="4038600" cy="4876800"/>
            <a:chOff x="288" y="2166"/>
            <a:chExt cx="2448" cy="1338"/>
          </a:xfrm>
        </p:grpSpPr>
        <p:sp>
          <p:nvSpPr>
            <p:cNvPr id="890887" name="Text Box 7"/>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b="1">
                  <a:latin typeface="Arial" panose="020B0604020202020204" pitchFamily="34" charset="0"/>
                </a:rPr>
                <a:t>As a class, discuss the exercise and these questions:</a:t>
              </a:r>
            </a:p>
            <a:p>
              <a:pPr eaLnBrk="1" hangingPunct="1">
                <a:spcBef>
                  <a:spcPct val="20000"/>
                </a:spcBef>
                <a:buFontTx/>
                <a:buChar char="•"/>
              </a:pPr>
              <a:r>
                <a:rPr lang="en-US" altLang="en-US" sz="2000">
                  <a:latin typeface="Arial" panose="020B0604020202020204" pitchFamily="34" charset="0"/>
                </a:rPr>
                <a:t>Which persuasive method was most effective?</a:t>
              </a:r>
            </a:p>
            <a:p>
              <a:pPr eaLnBrk="1" hangingPunct="1">
                <a:spcBef>
                  <a:spcPct val="20000"/>
                </a:spcBef>
                <a:buFontTx/>
                <a:buChar char="•"/>
              </a:pPr>
              <a:r>
                <a:rPr lang="en-US" altLang="en-US" sz="2000">
                  <a:latin typeface="Arial" panose="020B0604020202020204" pitchFamily="34" charset="0"/>
                </a:rPr>
                <a:t>How did the choice of product relate to each method’s effectiveness?</a:t>
              </a:r>
            </a:p>
            <a:p>
              <a:pPr eaLnBrk="1" hangingPunct="1">
                <a:spcBef>
                  <a:spcPct val="20000"/>
                </a:spcBef>
                <a:buFontTx/>
                <a:buChar char="•"/>
              </a:pPr>
              <a:r>
                <a:rPr lang="en-US" altLang="en-US" sz="2000">
                  <a:latin typeface="Arial" panose="020B0604020202020204" pitchFamily="34" charset="0"/>
                </a:rPr>
                <a:t>If you were to do this experiment again, how would you change the method to improve it?</a:t>
              </a:r>
            </a:p>
          </p:txBody>
        </p:sp>
        <p:sp>
          <p:nvSpPr>
            <p:cNvPr id="890888" name="Text Box 8"/>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4. Analyzing Data and Evaluating Results</a:t>
              </a:r>
              <a:endParaRPr lang="en-US" altLang="en-US" sz="2000" b="1">
                <a:latin typeface="Arial" panose="020B0604020202020204" pitchFamily="34" charset="0"/>
              </a:endParaRPr>
            </a:p>
          </p:txBody>
        </p:sp>
      </p:grpSp>
      <p:sp>
        <p:nvSpPr>
          <p:cNvPr id="890889" name="AutoShape 9"/>
          <p:cNvSpPr>
            <a:spLocks noChangeArrowheads="1"/>
          </p:cNvSpPr>
          <p:nvPr/>
        </p:nvSpPr>
        <p:spPr bwMode="auto">
          <a:xfrm flipH="1" flipV="1">
            <a:off x="4191000" y="5867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90882"/>
                                        </p:tgtEl>
                                        <p:attrNameLst>
                                          <p:attrName>style.visibility</p:attrName>
                                        </p:attrNameLst>
                                      </p:cBhvr>
                                      <p:to>
                                        <p:strVal val="visible"/>
                                      </p:to>
                                    </p:set>
                                    <p:animEffect transition="in" filter="wipe(left)">
                                      <p:cBhvr>
                                        <p:cTn id="7" dur="500"/>
                                        <p:tgtEl>
                                          <p:spTgt spid="89088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908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90889"/>
                                        </p:tgtEl>
                                        <p:attrNameLst>
                                          <p:attrName>style.visibility</p:attrName>
                                        </p:attrNameLst>
                                      </p:cBhvr>
                                      <p:to>
                                        <p:strVal val="hidden"/>
                                      </p:to>
                                    </p:set>
                                  </p:childTnLst>
                                </p:cTn>
                              </p:par>
                            </p:childTnLst>
                          </p:cTn>
                        </p:par>
                        <p:par>
                          <p:cTn id="15" fill="hold" nodeType="afterGroup">
                            <p:stCondLst>
                              <p:cond delay="0"/>
                            </p:stCondLst>
                            <p:childTnLst>
                              <p:par>
                                <p:cTn id="16" presetID="22" presetClass="entr" presetSubtype="8" fill="hold" nodeType="afterEffect">
                                  <p:stCondLst>
                                    <p:cond delay="0"/>
                                  </p:stCondLst>
                                  <p:childTnLst>
                                    <p:set>
                                      <p:cBhvr>
                                        <p:cTn id="17" dur="1" fill="hold">
                                          <p:stCondLst>
                                            <p:cond delay="0"/>
                                          </p:stCondLst>
                                        </p:cTn>
                                        <p:tgtEl>
                                          <p:spTgt spid="890886"/>
                                        </p:tgtEl>
                                        <p:attrNameLst>
                                          <p:attrName>style.visibility</p:attrName>
                                        </p:attrNameLst>
                                      </p:cBhvr>
                                      <p:to>
                                        <p:strVal val="visible"/>
                                      </p:to>
                                    </p:set>
                                    <p:animEffect transition="in" filter="wipe(left)">
                                      <p:cBhvr>
                                        <p:cTn id="18" dur="500"/>
                                        <p:tgtEl>
                                          <p:spTgt spid="890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9" grpId="0" animBg="1"/>
      <p:bldP spid="89088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894979" name="Rectangle 3"/>
          <p:cNvSpPr>
            <a:spLocks noChangeArrowheads="1"/>
          </p:cNvSpPr>
          <p:nvPr/>
        </p:nvSpPr>
        <p:spPr bwMode="auto">
          <a:xfrm>
            <a:off x="457200" y="1524000"/>
            <a:ext cx="8229600" cy="32004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b="1"/>
              <a:t>Attitudes:</a:t>
            </a:r>
            <a:r>
              <a:rPr lang="en-US" altLang="en-US" sz="2000"/>
              <a:t> beliefs and feelings about objects, people, and events that can affect how people behave in certain situations</a:t>
            </a:r>
          </a:p>
          <a:p>
            <a:pPr algn="l">
              <a:lnSpc>
                <a:spcPct val="100000"/>
              </a:lnSpc>
              <a:spcBef>
                <a:spcPct val="0"/>
              </a:spcBef>
              <a:spcAft>
                <a:spcPct val="30000"/>
              </a:spcAft>
              <a:buFontTx/>
              <a:buChar char="•"/>
            </a:pPr>
            <a:r>
              <a:rPr lang="en-US" altLang="en-US" sz="2000"/>
              <a:t>A major aspect of social cognition</a:t>
            </a:r>
          </a:p>
          <a:p>
            <a:pPr algn="l">
              <a:lnSpc>
                <a:spcPct val="100000"/>
              </a:lnSpc>
              <a:spcBef>
                <a:spcPct val="0"/>
              </a:spcBef>
              <a:spcAft>
                <a:spcPct val="30000"/>
              </a:spcAft>
              <a:buFontTx/>
              <a:buChar char="•"/>
            </a:pPr>
            <a:r>
              <a:rPr lang="en-US" altLang="en-US" sz="2000"/>
              <a:t>May be the primary motivator for how we behave and how we view the world</a:t>
            </a:r>
          </a:p>
          <a:p>
            <a:pPr algn="l">
              <a:lnSpc>
                <a:spcPct val="100000"/>
              </a:lnSpc>
              <a:spcBef>
                <a:spcPct val="0"/>
              </a:spcBef>
              <a:spcAft>
                <a:spcPct val="30000"/>
              </a:spcAft>
              <a:buFontTx/>
              <a:buChar char="•"/>
            </a:pPr>
            <a:r>
              <a:rPr lang="en-US" altLang="en-US" sz="2000"/>
              <a:t>Important because they foster strong emotions</a:t>
            </a:r>
          </a:p>
          <a:p>
            <a:pPr algn="l">
              <a:lnSpc>
                <a:spcPct val="100000"/>
              </a:lnSpc>
              <a:spcBef>
                <a:spcPct val="0"/>
              </a:spcBef>
              <a:spcAft>
                <a:spcPct val="30000"/>
              </a:spcAft>
              <a:buFontTx/>
              <a:buChar char="•"/>
            </a:pPr>
            <a:r>
              <a:rPr lang="en-US" altLang="en-US" sz="2000"/>
              <a:t>Social psychology: studies human interactions</a:t>
            </a:r>
          </a:p>
          <a:p>
            <a:pPr algn="l">
              <a:lnSpc>
                <a:spcPct val="100000"/>
              </a:lnSpc>
              <a:spcBef>
                <a:spcPct val="0"/>
              </a:spcBef>
              <a:spcAft>
                <a:spcPct val="30000"/>
              </a:spcAft>
              <a:buFontTx/>
              <a:buChar char="•"/>
            </a:pPr>
            <a:endParaRPr lang="en-US" altLang="en-US" sz="2000"/>
          </a:p>
        </p:txBody>
      </p:sp>
      <p:sp>
        <p:nvSpPr>
          <p:cNvPr id="894980"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Understanding Attitudes</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94979"/>
                                        </p:tgtEl>
                                        <p:attrNameLst>
                                          <p:attrName>style.visibility</p:attrName>
                                        </p:attrNameLst>
                                      </p:cBhvr>
                                      <p:to>
                                        <p:strVal val="visible"/>
                                      </p:to>
                                    </p:set>
                                    <p:animEffect transition="in" filter="wipe(up)">
                                      <p:cBhvr>
                                        <p:cTn id="7" dur="1000"/>
                                        <p:tgtEl>
                                          <p:spTgt spid="894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9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05187" name="Rectangle 3"/>
          <p:cNvSpPr>
            <a:spLocks noChangeArrowheads="1"/>
          </p:cNvSpPr>
          <p:nvPr/>
        </p:nvSpPr>
        <p:spPr bwMode="auto">
          <a:xfrm>
            <a:off x="457200" y="3733800"/>
            <a:ext cx="8229600" cy="1600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beliefs and feelings about objects, people, and events that can affect how people behave in certain situations</a:t>
            </a:r>
          </a:p>
        </p:txBody>
      </p:sp>
      <p:sp>
        <p:nvSpPr>
          <p:cNvPr id="605188" name="Rectangle 4"/>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Define</a:t>
            </a:r>
          </a:p>
          <a:p>
            <a:pPr>
              <a:lnSpc>
                <a:spcPct val="100000"/>
              </a:lnSpc>
              <a:spcBef>
                <a:spcPct val="0"/>
              </a:spcBef>
              <a:spcAft>
                <a:spcPct val="30000"/>
              </a:spcAft>
            </a:pPr>
            <a:r>
              <a:rPr lang="en-US" altLang="en-US"/>
              <a:t>What are attitudes?</a:t>
            </a:r>
          </a:p>
        </p:txBody>
      </p:sp>
      <p:sp>
        <p:nvSpPr>
          <p:cNvPr id="60518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605191" name="AutoShape 7"/>
          <p:cNvSpPr>
            <a:spLocks noChangeArrowheads="1"/>
          </p:cNvSpPr>
          <p:nvPr/>
        </p:nvSpPr>
        <p:spPr bwMode="auto">
          <a:xfrm flipH="1" flipV="1">
            <a:off x="8458200" y="35052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05191"/>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05187"/>
                                        </p:tgtEl>
                                        <p:attrNameLst>
                                          <p:attrName>style.visibility</p:attrName>
                                        </p:attrNameLst>
                                      </p:cBhvr>
                                      <p:to>
                                        <p:strVal val="visible"/>
                                      </p:to>
                                    </p:set>
                                    <p:animEffect transition="in" filter="wipe(up)">
                                      <p:cBhvr>
                                        <p:cTn id="10" dur="500"/>
                                        <p:tgtEl>
                                          <p:spTgt spid="605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animBg="1"/>
      <p:bldP spid="60519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5/2006 11:29:37 AM&quot;&gt;&lt;Slide id=&quot;303&quot; dur=&quot;1.031&quot;/&gt;&lt;Slide id=&quot;304&quot; dur=&quot;.641&quot;/&gt;&lt;Slide id=&quot;308&quot; dur=&quot;3.345&quot; bld=&quot;|.8|.8|.9&quot;/&gt;&lt;Slide id=&quot;327&quot; dur=&quot;2.173&quot; bld=&quot;|1&quot;/&gt;&lt;Slide id=&quot;310&quot; dur=&quot;1.963&quot; bld=&quot;|.1|.7&quot;/&gt;&lt;Slide id=&quot;311&quot; dur=&quot;3.124&quot; bld=&quot;|.4|.9|.9&quot;/&gt;&lt;Slide id=&quot;320&quot; dur=&quot;7.481&quot; bld=&quot;|.6|.9|.9|1.1&quot;/&gt;&lt;/Timings&gt;&lt;Timings time=&quot;5/12/2006 12:13:06 PM&quot;&gt;&lt;Slide id=&quot;303&quot; dur=&quot;2.414&quot; bld=&quot;|.9&quot;/&gt;&lt;/Timings&gt;&lt;/WMTools&gt;"/>
</p:tagLst>
</file>

<file path=ppt/tags/tag10.xml><?xml version="1.0" encoding="utf-8"?>
<p:tagLst xmlns:a="http://schemas.openxmlformats.org/drawingml/2006/main" xmlns:r="http://schemas.openxmlformats.org/officeDocument/2006/relationships" xmlns:p="http://schemas.openxmlformats.org/presentationml/2006/main">
  <p:tag name="TIMING" val="|1"/>
</p:tagLst>
</file>

<file path=ppt/tags/tag11.xml><?xml version="1.0" encoding="utf-8"?>
<p:tagLst xmlns:a="http://schemas.openxmlformats.org/drawingml/2006/main" xmlns:r="http://schemas.openxmlformats.org/officeDocument/2006/relationships" xmlns:p="http://schemas.openxmlformats.org/presentationml/2006/main">
  <p:tag name="TIMING" val="|1"/>
</p:tagLst>
</file>

<file path=ppt/tags/tag12.xml><?xml version="1.0" encoding="utf-8"?>
<p:tagLst xmlns:a="http://schemas.openxmlformats.org/drawingml/2006/main" xmlns:r="http://schemas.openxmlformats.org/officeDocument/2006/relationships" xmlns:p="http://schemas.openxmlformats.org/presentationml/2006/main">
  <p:tag name="TIMING" val="|1"/>
</p:tagLst>
</file>

<file path=ppt/tags/tag13.xml><?xml version="1.0" encoding="utf-8"?>
<p:tagLst xmlns:a="http://schemas.openxmlformats.org/drawingml/2006/main" xmlns:r="http://schemas.openxmlformats.org/officeDocument/2006/relationships" xmlns:p="http://schemas.openxmlformats.org/presentationml/2006/main">
  <p:tag name="TIMING" val="|1"/>
</p:tagLst>
</file>

<file path=ppt/tags/tag14.xml><?xml version="1.0" encoding="utf-8"?>
<p:tagLst xmlns:a="http://schemas.openxmlformats.org/drawingml/2006/main" xmlns:r="http://schemas.openxmlformats.org/officeDocument/2006/relationships" xmlns:p="http://schemas.openxmlformats.org/presentationml/2006/main">
  <p:tag name="TIMING" val="|.4|.9|.9"/>
</p:tagLst>
</file>

<file path=ppt/tags/tag15.xml><?xml version="1.0" encoding="utf-8"?>
<p:tagLst xmlns:a="http://schemas.openxmlformats.org/drawingml/2006/main" xmlns:r="http://schemas.openxmlformats.org/officeDocument/2006/relationships" xmlns:p="http://schemas.openxmlformats.org/presentationml/2006/main">
  <p:tag name="TIMING" val="|1"/>
</p:tagLst>
</file>

<file path=ppt/tags/tag16.xml><?xml version="1.0" encoding="utf-8"?>
<p:tagLst xmlns:a="http://schemas.openxmlformats.org/drawingml/2006/main" xmlns:r="http://schemas.openxmlformats.org/officeDocument/2006/relationships" xmlns:p="http://schemas.openxmlformats.org/presentationml/2006/main">
  <p:tag name="TIMING" val="|1"/>
</p:tagLst>
</file>

<file path=ppt/tags/tag17.xml><?xml version="1.0" encoding="utf-8"?>
<p:tagLst xmlns:a="http://schemas.openxmlformats.org/drawingml/2006/main" xmlns:r="http://schemas.openxmlformats.org/officeDocument/2006/relationships" xmlns:p="http://schemas.openxmlformats.org/presentationml/2006/main">
  <p:tag name="TIMING" val="|1"/>
</p:tagLst>
</file>

<file path=ppt/tags/tag18.xml><?xml version="1.0" encoding="utf-8"?>
<p:tagLst xmlns:a="http://schemas.openxmlformats.org/drawingml/2006/main" xmlns:r="http://schemas.openxmlformats.org/officeDocument/2006/relationships" xmlns:p="http://schemas.openxmlformats.org/presentationml/2006/main">
  <p:tag name="TIMING" val="|1"/>
</p:tagLst>
</file>

<file path=ppt/tags/tag19.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20.xml><?xml version="1.0" encoding="utf-8"?>
<p:tagLst xmlns:a="http://schemas.openxmlformats.org/drawingml/2006/main" xmlns:r="http://schemas.openxmlformats.org/officeDocument/2006/relationships" xmlns:p="http://schemas.openxmlformats.org/presentationml/2006/main">
  <p:tag name="TIMING" val="|1"/>
</p:tagLst>
</file>

<file path=ppt/tags/tag21.xml><?xml version="1.0" encoding="utf-8"?>
<p:tagLst xmlns:a="http://schemas.openxmlformats.org/drawingml/2006/main" xmlns:r="http://schemas.openxmlformats.org/officeDocument/2006/relationships" xmlns:p="http://schemas.openxmlformats.org/presentationml/2006/main">
  <p:tag name="TIMING" val="|1"/>
</p:tagLst>
</file>

<file path=ppt/tags/tag22.xml><?xml version="1.0" encoding="utf-8"?>
<p:tagLst xmlns:a="http://schemas.openxmlformats.org/drawingml/2006/main" xmlns:r="http://schemas.openxmlformats.org/officeDocument/2006/relationships" xmlns:p="http://schemas.openxmlformats.org/presentationml/2006/main">
  <p:tag name="TIMING" val="|1"/>
</p:tagLst>
</file>

<file path=ppt/tags/tag23.xml><?xml version="1.0" encoding="utf-8"?>
<p:tagLst xmlns:a="http://schemas.openxmlformats.org/drawingml/2006/main" xmlns:r="http://schemas.openxmlformats.org/officeDocument/2006/relationships" xmlns:p="http://schemas.openxmlformats.org/presentationml/2006/main">
  <p:tag name="TIMING" val="|1"/>
</p:tagLst>
</file>

<file path=ppt/tags/tag24.xml><?xml version="1.0" encoding="utf-8"?>
<p:tagLst xmlns:a="http://schemas.openxmlformats.org/drawingml/2006/main" xmlns:r="http://schemas.openxmlformats.org/officeDocument/2006/relationships" xmlns:p="http://schemas.openxmlformats.org/presentationml/2006/main">
  <p:tag name="TIMING" val="|1"/>
</p:tagLst>
</file>

<file path=ppt/tags/tag25.xml><?xml version="1.0" encoding="utf-8"?>
<p:tagLst xmlns:a="http://schemas.openxmlformats.org/drawingml/2006/main" xmlns:r="http://schemas.openxmlformats.org/officeDocument/2006/relationships" xmlns:p="http://schemas.openxmlformats.org/presentationml/2006/main">
  <p:tag name="TIMING" val="|1"/>
</p:tagLst>
</file>

<file path=ppt/tags/tag26.xml><?xml version="1.0" encoding="utf-8"?>
<p:tagLst xmlns:a="http://schemas.openxmlformats.org/drawingml/2006/main" xmlns:r="http://schemas.openxmlformats.org/officeDocument/2006/relationships" xmlns:p="http://schemas.openxmlformats.org/presentationml/2006/main">
  <p:tag name="TIMING" val="|1"/>
</p:tagLst>
</file>

<file path=ppt/tags/tag27.xml><?xml version="1.0" encoding="utf-8"?>
<p:tagLst xmlns:a="http://schemas.openxmlformats.org/drawingml/2006/main" xmlns:r="http://schemas.openxmlformats.org/officeDocument/2006/relationships" xmlns:p="http://schemas.openxmlformats.org/presentationml/2006/main">
  <p:tag name="TIMING" val="|1"/>
</p:tagLst>
</file>

<file path=ppt/tags/tag28.xml><?xml version="1.0" encoding="utf-8"?>
<p:tagLst xmlns:a="http://schemas.openxmlformats.org/drawingml/2006/main" xmlns:r="http://schemas.openxmlformats.org/officeDocument/2006/relationships" xmlns:p="http://schemas.openxmlformats.org/presentationml/2006/main">
  <p:tag name="TIMING" val="|1"/>
</p:tagLst>
</file>

<file path=ppt/tags/tag29.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30.xml><?xml version="1.0" encoding="utf-8"?>
<p:tagLst xmlns:a="http://schemas.openxmlformats.org/drawingml/2006/main" xmlns:r="http://schemas.openxmlformats.org/officeDocument/2006/relationships" xmlns:p="http://schemas.openxmlformats.org/presentationml/2006/main">
  <p:tag name="TIMING" val="|1"/>
</p:tagLst>
</file>

<file path=ppt/tags/tag31.xml><?xml version="1.0" encoding="utf-8"?>
<p:tagLst xmlns:a="http://schemas.openxmlformats.org/drawingml/2006/main" xmlns:r="http://schemas.openxmlformats.org/officeDocument/2006/relationships" xmlns:p="http://schemas.openxmlformats.org/presentationml/2006/main">
  <p:tag name="TIMING" val="|1"/>
</p:tagLst>
</file>

<file path=ppt/tags/tag32.xml><?xml version="1.0" encoding="utf-8"?>
<p:tagLst xmlns:a="http://schemas.openxmlformats.org/drawingml/2006/main" xmlns:r="http://schemas.openxmlformats.org/officeDocument/2006/relationships" xmlns:p="http://schemas.openxmlformats.org/presentationml/2006/main">
  <p:tag name="TIMING" val="|1"/>
</p:tagLst>
</file>

<file path=ppt/tags/tag33.xml><?xml version="1.0" encoding="utf-8"?>
<p:tagLst xmlns:a="http://schemas.openxmlformats.org/drawingml/2006/main" xmlns:r="http://schemas.openxmlformats.org/officeDocument/2006/relationships" xmlns:p="http://schemas.openxmlformats.org/presentationml/2006/main">
  <p:tag name="TIMING" val="|1"/>
</p:tagLst>
</file>

<file path=ppt/tags/tag34.xml><?xml version="1.0" encoding="utf-8"?>
<p:tagLst xmlns:a="http://schemas.openxmlformats.org/drawingml/2006/main" xmlns:r="http://schemas.openxmlformats.org/officeDocument/2006/relationships" xmlns:p="http://schemas.openxmlformats.org/presentationml/2006/main">
  <p:tag name="TIMING" val="|1"/>
</p:tagLst>
</file>

<file path=ppt/tags/tag35.xml><?xml version="1.0" encoding="utf-8"?>
<p:tagLst xmlns:a="http://schemas.openxmlformats.org/drawingml/2006/main" xmlns:r="http://schemas.openxmlformats.org/officeDocument/2006/relationships" xmlns:p="http://schemas.openxmlformats.org/presentationml/2006/main">
  <p:tag name="TIMING" val="|1"/>
</p:tagLst>
</file>

<file path=ppt/tags/tag36.xml><?xml version="1.0" encoding="utf-8"?>
<p:tagLst xmlns:a="http://schemas.openxmlformats.org/drawingml/2006/main" xmlns:r="http://schemas.openxmlformats.org/officeDocument/2006/relationships" xmlns:p="http://schemas.openxmlformats.org/presentationml/2006/main">
  <p:tag name="TIMING" val="|1"/>
</p:tagLst>
</file>

<file path=ppt/tags/tag37.xml><?xml version="1.0" encoding="utf-8"?>
<p:tagLst xmlns:a="http://schemas.openxmlformats.org/drawingml/2006/main" xmlns:r="http://schemas.openxmlformats.org/officeDocument/2006/relationships" xmlns:p="http://schemas.openxmlformats.org/presentationml/2006/main">
  <p:tag name="TIMING" val="|1"/>
</p:tagLst>
</file>

<file path=ppt/tags/tag38.xml><?xml version="1.0" encoding="utf-8"?>
<p:tagLst xmlns:a="http://schemas.openxmlformats.org/drawingml/2006/main" xmlns:r="http://schemas.openxmlformats.org/officeDocument/2006/relationships" xmlns:p="http://schemas.openxmlformats.org/presentationml/2006/main">
  <p:tag name="TIMING" val="|1"/>
</p:tagLst>
</file>

<file path=ppt/tags/tag39.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40.xml><?xml version="1.0" encoding="utf-8"?>
<p:tagLst xmlns:a="http://schemas.openxmlformats.org/drawingml/2006/main" xmlns:r="http://schemas.openxmlformats.org/officeDocument/2006/relationships" xmlns:p="http://schemas.openxmlformats.org/presentationml/2006/main">
  <p:tag name="TIMING" val="|1"/>
</p:tagLst>
</file>

<file path=ppt/tags/tag41.xml><?xml version="1.0" encoding="utf-8"?>
<p:tagLst xmlns:a="http://schemas.openxmlformats.org/drawingml/2006/main" xmlns:r="http://schemas.openxmlformats.org/officeDocument/2006/relationships" xmlns:p="http://schemas.openxmlformats.org/presentationml/2006/main">
  <p:tag name="TIMING" val="|1"/>
</p:tagLst>
</file>

<file path=ppt/tags/tag42.xml><?xml version="1.0" encoding="utf-8"?>
<p:tagLst xmlns:a="http://schemas.openxmlformats.org/drawingml/2006/main" xmlns:r="http://schemas.openxmlformats.org/officeDocument/2006/relationships" xmlns:p="http://schemas.openxmlformats.org/presentationml/2006/main">
  <p:tag name="TIMING" val="|1"/>
</p:tagLst>
</file>

<file path=ppt/tags/tag43.xml><?xml version="1.0" encoding="utf-8"?>
<p:tagLst xmlns:a="http://schemas.openxmlformats.org/drawingml/2006/main" xmlns:r="http://schemas.openxmlformats.org/officeDocument/2006/relationships" xmlns:p="http://schemas.openxmlformats.org/presentationml/2006/main">
  <p:tag name="TIMING" val="|1"/>
</p:tagLst>
</file>

<file path=ppt/tags/tag44.xml><?xml version="1.0" encoding="utf-8"?>
<p:tagLst xmlns:a="http://schemas.openxmlformats.org/drawingml/2006/main" xmlns:r="http://schemas.openxmlformats.org/officeDocument/2006/relationships" xmlns:p="http://schemas.openxmlformats.org/presentationml/2006/main">
  <p:tag name="TIMING" val="|.4|.9|.9"/>
</p:tagLst>
</file>

<file path=ppt/tags/tag45.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1"/>
</p:tagLst>
</file>

<file path=ppt/tags/tag7.xml><?xml version="1.0" encoding="utf-8"?>
<p:tagLst xmlns:a="http://schemas.openxmlformats.org/drawingml/2006/main" xmlns:r="http://schemas.openxmlformats.org/officeDocument/2006/relationships" xmlns:p="http://schemas.openxmlformats.org/presentationml/2006/main">
  <p:tag name="TIMING" val="|1"/>
</p:tagLst>
</file>

<file path=ppt/tags/tag8.xml><?xml version="1.0" encoding="utf-8"?>
<p:tagLst xmlns:a="http://schemas.openxmlformats.org/drawingml/2006/main" xmlns:r="http://schemas.openxmlformats.org/officeDocument/2006/relationships" xmlns:p="http://schemas.openxmlformats.org/presentationml/2006/main">
  <p:tag name="TIMING" val="|1"/>
</p:tagLst>
</file>

<file path=ppt/tags/tag9.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2_Custom Design">
  <a:themeElements>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2AE"/>
        </a:solidFill>
        <a:ln>
          <a:noFill/>
        </a:ln>
        <a:effectLst/>
        <a:extLst>
          <a:ext uri="{91240B29-F687-4F45-9708-019B960494DF}">
            <a14:hiddenLine xmlns:a14="http://schemas.microsoft.com/office/drawing/2010/main" w="9525" cap="flat" cmpd="sng" algn="ctr">
              <a:solidFill>
                <a:srgbClr val="FFFF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110000"/>
          </a:lnSpc>
          <a:spcBef>
            <a:spcPct val="2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FF2AE"/>
        </a:solidFill>
        <a:ln>
          <a:noFill/>
        </a:ln>
        <a:effectLst/>
        <a:extLst>
          <a:ext uri="{91240B29-F687-4F45-9708-019B960494DF}">
            <a14:hiddenLine xmlns:a14="http://schemas.microsoft.com/office/drawing/2010/main" w="9525" cap="flat" cmpd="sng" algn="ctr">
              <a:solidFill>
                <a:srgbClr val="FFFF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110000"/>
          </a:lnSpc>
          <a:spcBef>
            <a:spcPct val="2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3300"/>
        </a:hlink>
        <a:folHlink>
          <a:srgbClr val="CC3300"/>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13587</TotalTime>
  <Words>3871</Words>
  <Application>Microsoft Office PowerPoint</Application>
  <PresentationFormat>On-screen Show (4:3)</PresentationFormat>
  <Paragraphs>422</Paragraphs>
  <Slides>73</Slides>
  <Notes>63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73</vt:i4>
      </vt:variant>
    </vt:vector>
  </HeadingPairs>
  <TitlesOfParts>
    <vt:vector size="76" baseType="lpstr">
      <vt:lpstr>Times</vt:lpstr>
      <vt:lpstr>Arial</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Harcourt,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Information Technology</dc:creator>
  <cp:keywords/>
  <dc:description/>
  <cp:lastModifiedBy>JOSHUA GREEN</cp:lastModifiedBy>
  <cp:revision>460</cp:revision>
  <cp:lastPrinted>2005-02-01T16:21:45Z</cp:lastPrinted>
  <dcterms:created xsi:type="dcterms:W3CDTF">2005-01-20T18:32:35Z</dcterms:created>
  <dcterms:modified xsi:type="dcterms:W3CDTF">2017-10-25T14:06:58Z</dcterms:modified>
  <cp:category/>
</cp:coreProperties>
</file>