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BADB"/>
    <a:srgbClr val="1C67BB"/>
    <a:srgbClr val="03042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1" d="100"/>
          <a:sy n="71" d="100"/>
        </p:scale>
        <p:origin x="-96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Time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 smtClean="0">
                <a:latin typeface="Times"/>
              </a:defRPr>
            </a:lvl1pPr>
          </a:lstStyle>
          <a:p>
            <a:pPr>
              <a:defRPr/>
            </a:pPr>
            <a:fld id="{B73F66F4-1D97-4C31-9575-88325127A427}" type="datetimeFigureOut">
              <a:rPr lang="en-US"/>
              <a:pPr>
                <a:defRPr/>
              </a:pPr>
              <a:t>6/7/2010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Time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 smtClean="0">
                <a:latin typeface="Times"/>
              </a:defRPr>
            </a:lvl1pPr>
          </a:lstStyle>
          <a:p>
            <a:pPr>
              <a:defRPr/>
            </a:pPr>
            <a:fld id="{88CB3E96-3CA3-41FF-ADAA-E372A37DDB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This is a reminder to the warrantless searches that police/govt. officials can perform….border, emergency, administration, consent, hot pursuit, etc. </a:t>
            </a: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CD12041-A9C8-458A-889D-A0CC038BDC5F}" type="slidenum">
              <a:rPr lang="en-US">
                <a:latin typeface="Times" pitchFamily="18" charset="0"/>
              </a:rPr>
              <a:pPr/>
              <a:t>12</a:t>
            </a:fld>
            <a:endParaRPr lang="en-US">
              <a:latin typeface="Times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67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57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9D737-BFBC-48D0-A94B-155F554344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906C4-25C8-438E-938E-2050B85239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A5B65-1906-4BC6-B74F-10D39583DB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6B60C-93CE-4AAB-8379-4A4D11735B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7267A-1B0B-4D2E-8367-09D2F160B1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9E35C-59C7-4EA2-BB6D-459A574FA0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176D5-CDD8-44D8-9A16-0A627E9609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FCF9C-FB6C-400B-A26C-DE07E5913B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B3DE6-AFD4-49B0-A084-3AE837C3CF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A8A9F-96A2-4C00-B324-96C72EEDC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+mn-lt"/>
              </a:defRPr>
            </a:lvl1pPr>
          </a:lstStyle>
          <a:p>
            <a:pPr>
              <a:defRPr/>
            </a:pPr>
            <a:fld id="{80C2419F-2C94-41AC-91F5-11CF52BD3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rebuchet MS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rebuchet MS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rebuchet MS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rebuchet MS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rebuchet M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rebuchet M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rebuchet M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rebuchet MS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2133600"/>
          </a:xfrm>
        </p:spPr>
        <p:txBody>
          <a:bodyPr/>
          <a:lstStyle/>
          <a:p>
            <a:pPr>
              <a:defRPr/>
            </a:pPr>
            <a:r>
              <a:rPr lang="en-US" sz="3200" i="1" dirty="0" smtClean="0"/>
              <a:t>“</a:t>
            </a:r>
            <a:r>
              <a:rPr lang="en-US" sz="3200" i="1" dirty="0" smtClean="0">
                <a:latin typeface="Copperplate Gothic Bold" pitchFamily="34" charset="0"/>
              </a:rPr>
              <a:t>Too many people expect wonders from democracy, when the most wonderful thing of all is just having it” </a:t>
            </a:r>
            <a:br>
              <a:rPr lang="en-US" sz="3200" i="1" dirty="0" smtClean="0">
                <a:latin typeface="Copperplate Gothic Bold" pitchFamily="34" charset="0"/>
              </a:rPr>
            </a:br>
            <a:r>
              <a:rPr lang="en-US" sz="3200" i="1" dirty="0" smtClean="0">
                <a:latin typeface="Copperplate Gothic Bold" pitchFamily="34" charset="0"/>
              </a:rPr>
              <a:t>-Walter Winchell</a:t>
            </a:r>
            <a:endParaRPr lang="en-US" sz="3200" i="1" dirty="0"/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000" smtClean="0">
                <a:latin typeface="Cooper Black" pitchFamily="18" charset="0"/>
              </a:rPr>
              <a:t>WELCOME TO CONSTITUTION DAY 2009</a:t>
            </a:r>
          </a:p>
          <a:p>
            <a:endParaRPr lang="en-US" sz="4000" smtClean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5400" dirty="0" smtClean="0">
                <a:latin typeface="Copperplate Gothic Bold" pitchFamily="34" charset="0"/>
              </a:rPr>
              <a:t>second amendment</a:t>
            </a:r>
            <a:endParaRPr lang="en-US" sz="5400" dirty="0">
              <a:latin typeface="Copperplate Gothic Bold" pitchFamily="34" charset="0"/>
            </a:endParaRPr>
          </a:p>
        </p:txBody>
      </p:sp>
      <p:pic>
        <p:nvPicPr>
          <p:cNvPr id="23554" name="Content Placeholder 3" descr="anti gun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38200" y="2057400"/>
            <a:ext cx="2667000" cy="1905000"/>
          </a:xfrm>
        </p:spPr>
      </p:pic>
      <p:pic>
        <p:nvPicPr>
          <p:cNvPr id="23555" name="Picture 4" descr="gun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81450" y="2057400"/>
            <a:ext cx="25717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TextBox 5"/>
          <p:cNvSpPr txBox="1">
            <a:spLocks noChangeArrowheads="1"/>
          </p:cNvSpPr>
          <p:nvPr/>
        </p:nvSpPr>
        <p:spPr bwMode="auto">
          <a:xfrm>
            <a:off x="609600" y="4800600"/>
            <a:ext cx="82296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 b="1" i="1">
                <a:latin typeface="Cooper Black" pitchFamily="18" charset="0"/>
              </a:rPr>
              <a:t>A well regulated Militia, being necessary to the security of a free State, the right of the people to keep and bear Arms, shall not be infringed.</a:t>
            </a:r>
            <a:endParaRPr lang="en-US" sz="280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6000" dirty="0" smtClean="0">
                <a:latin typeface="Copperplate Gothic Bold" pitchFamily="34" charset="0"/>
              </a:rPr>
              <a:t>Third amendment</a:t>
            </a:r>
            <a:endParaRPr lang="en-US" sz="6000" dirty="0">
              <a:latin typeface="Copperplate Gothic Bold" pitchFamily="34" charset="0"/>
            </a:endParaRPr>
          </a:p>
        </p:txBody>
      </p:sp>
      <p:pic>
        <p:nvPicPr>
          <p:cNvPr id="24578" name="Content Placeholder 3" descr="massacre2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1981200"/>
            <a:ext cx="5562600" cy="4114800"/>
          </a:xfrm>
        </p:spPr>
      </p:pic>
      <p:sp>
        <p:nvSpPr>
          <p:cNvPr id="24579" name="TextBox 4"/>
          <p:cNvSpPr txBox="1">
            <a:spLocks noChangeArrowheads="1"/>
          </p:cNvSpPr>
          <p:nvPr/>
        </p:nvSpPr>
        <p:spPr bwMode="auto">
          <a:xfrm>
            <a:off x="6172200" y="1981200"/>
            <a:ext cx="2397125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>
                <a:latin typeface="Cooper Black" pitchFamily="18" charset="0"/>
              </a:rPr>
              <a:t>THEY WERE</a:t>
            </a:r>
          </a:p>
          <a:p>
            <a:pPr eaLnBrk="0" hangingPunct="0"/>
            <a:r>
              <a:rPr lang="en-US">
                <a:latin typeface="Cooper Black" pitchFamily="18" charset="0"/>
              </a:rPr>
              <a:t>SHOOTING AT US, SO THESE LIMEY REDCOATS CERTAINLY ARE NOT GOING TO SPEND THE NIGHT!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800" dirty="0" smtClean="0">
                <a:latin typeface="Copperplate Gothic Bold" pitchFamily="34" charset="0"/>
              </a:rPr>
              <a:t>FOURTH AMENDMENT</a:t>
            </a:r>
            <a:endParaRPr lang="en-US" sz="4800" dirty="0">
              <a:latin typeface="Copperplate Gothic Bold" pitchFamily="34" charset="0"/>
            </a:endParaRP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000" i="1" smtClean="0">
                <a:latin typeface="Cooper Black" pitchFamily="18" charset="0"/>
              </a:rPr>
              <a:t>Note: These are the searches that don’t conflict with the 4</a:t>
            </a:r>
            <a:r>
              <a:rPr lang="en-US" sz="2000" i="1" baseline="30000" smtClean="0">
                <a:latin typeface="Cooper Black" pitchFamily="18" charset="0"/>
              </a:rPr>
              <a:t>th</a:t>
            </a:r>
            <a:r>
              <a:rPr lang="en-US" sz="2000" i="1" smtClean="0">
                <a:latin typeface="Cooper Black" pitchFamily="18" charset="0"/>
              </a:rPr>
              <a:t> Amendment- Border, emergency, administration, consent, hot pursuit, pursuant to the crime scene,  probable cause, inventory, secondary searches, security i.e. frisked before entering arena</a:t>
            </a:r>
            <a:endParaRPr lang="en-US" smtClean="0">
              <a:latin typeface="Cooper Black" pitchFamily="18" charset="0"/>
            </a:endParaRPr>
          </a:p>
          <a:p>
            <a:r>
              <a:rPr lang="en-US" sz="7200" smtClean="0">
                <a:latin typeface="Cooper Black" pitchFamily="18" charset="0"/>
              </a:rPr>
              <a:t>B E A C H </a:t>
            </a:r>
          </a:p>
          <a:p>
            <a:r>
              <a:rPr lang="en-US" sz="7200" smtClean="0">
                <a:latin typeface="Cooper Black" pitchFamily="18" charset="0"/>
              </a:rPr>
              <a:t>P P I S S</a:t>
            </a:r>
            <a:r>
              <a:rPr lang="en-US" sz="1200" smtClean="0">
                <a:latin typeface="Cooper Black" pitchFamily="18" charset="0"/>
              </a:rPr>
              <a:t> </a:t>
            </a:r>
            <a:endParaRPr lang="en-US" sz="7200" smtClean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5400" dirty="0" smtClean="0">
                <a:latin typeface="Copperplate Gothic Bold" pitchFamily="34" charset="0"/>
              </a:rPr>
              <a:t>Fifth amendment</a:t>
            </a:r>
            <a:endParaRPr lang="en-US" sz="5400" dirty="0">
              <a:latin typeface="Copperplate Gothic Bold" pitchFamily="34" charset="0"/>
            </a:endParaRPr>
          </a:p>
        </p:txBody>
      </p:sp>
      <p:pic>
        <p:nvPicPr>
          <p:cNvPr id="27650" name="Content Placeholder 5" descr="CON2316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85800" y="2133600"/>
            <a:ext cx="3886200" cy="2411413"/>
          </a:xfrm>
        </p:spPr>
      </p:pic>
      <p:sp>
        <p:nvSpPr>
          <p:cNvPr id="27651" name="TextBox 7"/>
          <p:cNvSpPr txBox="1">
            <a:spLocks noChangeArrowheads="1"/>
          </p:cNvSpPr>
          <p:nvPr/>
        </p:nvSpPr>
        <p:spPr bwMode="auto">
          <a:xfrm>
            <a:off x="4876800" y="2133600"/>
            <a:ext cx="4267200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 typeface="Arial" charset="0"/>
              <a:buChar char="•"/>
            </a:pPr>
            <a:r>
              <a:rPr lang="en-US">
                <a:latin typeface="Cooper Black" pitchFamily="18" charset="0"/>
              </a:rPr>
              <a:t>GRAND JURY</a:t>
            </a:r>
          </a:p>
          <a:p>
            <a:pPr eaLnBrk="0" hangingPunct="0">
              <a:buFont typeface="Arial" charset="0"/>
              <a:buChar char="•"/>
            </a:pPr>
            <a:r>
              <a:rPr lang="en-US">
                <a:latin typeface="Cooper Black" pitchFamily="18" charset="0"/>
              </a:rPr>
              <a:t>DOUBLE JEOPARDY</a:t>
            </a:r>
          </a:p>
          <a:p>
            <a:pPr eaLnBrk="0" hangingPunct="0">
              <a:buFont typeface="Arial" charset="0"/>
              <a:buChar char="•"/>
            </a:pPr>
            <a:r>
              <a:rPr lang="en-US">
                <a:latin typeface="Cooper Black" pitchFamily="18" charset="0"/>
              </a:rPr>
              <a:t>NO SELF-INCRIMINATION</a:t>
            </a:r>
          </a:p>
          <a:p>
            <a:pPr eaLnBrk="0" hangingPunct="0">
              <a:buFont typeface="Arial" charset="0"/>
              <a:buChar char="•"/>
            </a:pPr>
            <a:r>
              <a:rPr lang="en-US">
                <a:latin typeface="Cooper Black" pitchFamily="18" charset="0"/>
              </a:rPr>
              <a:t>NOT BE DEPRIVED OF </a:t>
            </a:r>
          </a:p>
          <a:p>
            <a:pPr eaLnBrk="0" hangingPunct="0"/>
            <a:r>
              <a:rPr lang="en-US">
                <a:latin typeface="Cooper Black" pitchFamily="18" charset="0"/>
              </a:rPr>
              <a:t>LIFE, LIBERTY, OR </a:t>
            </a:r>
          </a:p>
          <a:p>
            <a:pPr eaLnBrk="0" hangingPunct="0"/>
            <a:r>
              <a:rPr lang="en-US">
                <a:latin typeface="Cooper Black" pitchFamily="18" charset="0"/>
              </a:rPr>
              <a:t>PROPERTY WITHOUT JUST COMPENSATION</a:t>
            </a:r>
          </a:p>
          <a:p>
            <a:pPr eaLnBrk="0" hangingPunct="0"/>
            <a:endParaRPr lang="en-US">
              <a:latin typeface="Cooper Black" pitchFamily="18" charset="0"/>
            </a:endParaRPr>
          </a:p>
          <a:p>
            <a:pPr eaLnBrk="0" hangingPunct="0"/>
            <a:r>
              <a:rPr lang="en-US">
                <a:latin typeface="Cooper Black" pitchFamily="18" charset="0"/>
              </a:rPr>
              <a:t>*</a:t>
            </a:r>
            <a:r>
              <a:rPr lang="en-US" sz="3600">
                <a:latin typeface="Cooper Black" pitchFamily="18" charset="0"/>
              </a:rPr>
              <a:t>DUE PROCESS*</a:t>
            </a:r>
            <a:endParaRPr lang="en-US">
              <a:latin typeface="Cooper Black" pitchFamily="18" charset="0"/>
            </a:endParaRPr>
          </a:p>
          <a:p>
            <a:pPr eaLnBrk="0" hangingPunct="0">
              <a:buFont typeface="Arial" charset="0"/>
              <a:buChar char="•"/>
            </a:pPr>
            <a:endParaRPr lang="en-US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5200" dirty="0" smtClean="0">
                <a:latin typeface="Copperplate Gothic Bold" pitchFamily="34" charset="0"/>
              </a:rPr>
              <a:t>SIXTH AMENDMENT</a:t>
            </a:r>
            <a:endParaRPr lang="en-US" sz="5200" dirty="0">
              <a:latin typeface="Copperplate Gothic Bold" pitchFamily="34" charset="0"/>
            </a:endParaRP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>
                <a:latin typeface="Cooper Black" pitchFamily="18" charset="0"/>
              </a:rPr>
              <a:t>Speedy and public trial</a:t>
            </a:r>
          </a:p>
          <a:p>
            <a:r>
              <a:rPr lang="en-US" b="1" smtClean="0">
                <a:latin typeface="Cooper Black" pitchFamily="18" charset="0"/>
              </a:rPr>
              <a:t>Impartial jury </a:t>
            </a:r>
          </a:p>
          <a:p>
            <a:r>
              <a:rPr lang="en-US" b="1" smtClean="0">
                <a:latin typeface="Cooper Black" pitchFamily="18" charset="0"/>
              </a:rPr>
              <a:t> Be informed of the nature and cause of the accusation</a:t>
            </a:r>
          </a:p>
          <a:p>
            <a:r>
              <a:rPr lang="en-US" b="1" smtClean="0">
                <a:latin typeface="Cooper Black" pitchFamily="18" charset="0"/>
              </a:rPr>
              <a:t>Witnesses </a:t>
            </a:r>
          </a:p>
          <a:p>
            <a:r>
              <a:rPr lang="en-US" b="1" smtClean="0">
                <a:latin typeface="Cooper Black" pitchFamily="18" charset="0"/>
              </a:rPr>
              <a:t>Give an attorney to represent you</a:t>
            </a:r>
            <a:endParaRPr lang="en-US" smtClean="0">
              <a:latin typeface="Cooper Black" pitchFamily="18" charset="0"/>
            </a:endParaRPr>
          </a:p>
        </p:txBody>
      </p:sp>
      <p:pic>
        <p:nvPicPr>
          <p:cNvPr id="28675" name="Picture 3" descr="jury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1981200"/>
            <a:ext cx="2514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800" dirty="0" smtClean="0">
                <a:latin typeface="Copperplate Gothic Bold" pitchFamily="34" charset="0"/>
              </a:rPr>
              <a:t>Seventh amendment</a:t>
            </a:r>
            <a:endParaRPr lang="en-US" sz="4800" dirty="0">
              <a:latin typeface="Copperplate Gothic Bold" pitchFamily="34" charset="0"/>
            </a:endParaRP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>
                <a:latin typeface="Cooper Black" pitchFamily="18" charset="0"/>
              </a:rPr>
              <a:t>In Suits at common law, where the value in controversy shall exceed twenty dollars, the right of trial by jury shall be preserved, and no fact tried by a jury, shall be otherwise reexamined in any Court of the United States, than according to the rules of the common law.</a:t>
            </a:r>
            <a:endParaRPr lang="en-US" smtClean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5400" dirty="0" smtClean="0">
                <a:latin typeface="Copperplate Gothic Bold" pitchFamily="34" charset="0"/>
              </a:rPr>
              <a:t>Eighth amendment</a:t>
            </a:r>
            <a:endParaRPr lang="en-US" sz="5400" dirty="0">
              <a:latin typeface="Copperplate Gothic Bold" pitchFamily="34" charset="0"/>
            </a:endParaRPr>
          </a:p>
        </p:txBody>
      </p:sp>
      <p:pic>
        <p:nvPicPr>
          <p:cNvPr id="30722" name="Content Placeholder 3" descr="head vice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81000" y="1981200"/>
            <a:ext cx="3124200" cy="4114800"/>
          </a:xfrm>
        </p:spPr>
      </p:pic>
      <p:pic>
        <p:nvPicPr>
          <p:cNvPr id="30723" name="Picture 4" descr="torture tabl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2400" y="1981200"/>
            <a:ext cx="4343400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4" name="TextBox 5"/>
          <p:cNvSpPr txBox="1">
            <a:spLocks noChangeArrowheads="1"/>
          </p:cNvSpPr>
          <p:nvPr/>
        </p:nvSpPr>
        <p:spPr bwMode="auto">
          <a:xfrm>
            <a:off x="3962400" y="5486400"/>
            <a:ext cx="51450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4000">
                <a:latin typeface="Cooper Black" pitchFamily="18" charset="0"/>
              </a:rPr>
              <a:t>Not in America!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5400" dirty="0" smtClean="0">
                <a:latin typeface="Copperplate Gothic Bold" pitchFamily="34" charset="0"/>
              </a:rPr>
              <a:t>Ninth amendment</a:t>
            </a:r>
            <a:endParaRPr lang="en-US" sz="5400" dirty="0">
              <a:latin typeface="Copperplate Gothic Bold" pitchFamily="34" charset="0"/>
            </a:endParaRP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>
                <a:latin typeface="Cooper Black" pitchFamily="18" charset="0"/>
              </a:rPr>
              <a:t>In the Federalist Papers #84 Alexander Hamilton asked, </a:t>
            </a:r>
          </a:p>
          <a:p>
            <a:pPr>
              <a:buFontTx/>
              <a:buNone/>
            </a:pPr>
            <a:r>
              <a:rPr lang="en-US" sz="2800" smtClean="0">
                <a:latin typeface="Cooper Black" pitchFamily="18" charset="0"/>
              </a:rPr>
              <a:t>  "Why declare that things shall not be done which there is no power to do?“</a:t>
            </a:r>
          </a:p>
          <a:p>
            <a:r>
              <a:rPr lang="en-US" sz="2800" smtClean="0">
                <a:latin typeface="Cooper Black" pitchFamily="18" charset="0"/>
              </a:rPr>
              <a:t>Word to your mother</a:t>
            </a:r>
          </a:p>
          <a:p>
            <a:pPr>
              <a:buFontTx/>
              <a:buNone/>
            </a:pPr>
            <a:endParaRPr lang="en-US" sz="2800" smtClean="0">
              <a:latin typeface="Cooper Black" pitchFamily="18" charset="0"/>
            </a:endParaRPr>
          </a:p>
          <a:p>
            <a:pPr>
              <a:buFontTx/>
              <a:buNone/>
            </a:pPr>
            <a:r>
              <a:rPr lang="en-US" sz="2800" smtClean="0">
                <a:latin typeface="Cooper Black" pitchFamily="18" charset="0"/>
              </a:rPr>
              <a:t>****Was done as check and balance of Article I Section 8 to prevent the Legislative Branch from getting too much power*****</a:t>
            </a:r>
          </a:p>
        </p:txBody>
      </p:sp>
      <p:pic>
        <p:nvPicPr>
          <p:cNvPr id="31747" name="Picture 3" descr="ic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3810000"/>
            <a:ext cx="2667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5400" dirty="0" smtClean="0">
                <a:latin typeface="Copperplate Gothic Bold" pitchFamily="34" charset="0"/>
              </a:rPr>
              <a:t>Tenth amendment</a:t>
            </a:r>
            <a:endParaRPr lang="en-US" sz="5400" dirty="0">
              <a:latin typeface="Copperplate Gothic Bold" pitchFamily="34" charset="0"/>
            </a:endParaRPr>
          </a:p>
        </p:txBody>
      </p:sp>
      <p:pic>
        <p:nvPicPr>
          <p:cNvPr id="32770" name="Content Placeholder 3" descr="pres bush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38200" y="1981200"/>
            <a:ext cx="2819400" cy="2590800"/>
          </a:xfrm>
        </p:spPr>
      </p:pic>
      <p:pic>
        <p:nvPicPr>
          <p:cNvPr id="32771" name="Picture 4" descr="gov granholm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1981200"/>
            <a:ext cx="35814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2" name="Picture 5" descr="Mayor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2800" y="37338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3" name="TextBox 6"/>
          <p:cNvSpPr txBox="1">
            <a:spLocks noChangeArrowheads="1"/>
          </p:cNvSpPr>
          <p:nvPr/>
        </p:nvSpPr>
        <p:spPr bwMode="auto">
          <a:xfrm>
            <a:off x="990600" y="5410200"/>
            <a:ext cx="676751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>
                <a:latin typeface="Cooper Black" pitchFamily="18" charset="0"/>
              </a:rPr>
              <a:t>POWER RESIDES AT VARIOUS </a:t>
            </a:r>
          </a:p>
          <a:p>
            <a:pPr eaLnBrk="0" hangingPunct="0"/>
            <a:r>
              <a:rPr lang="en-US" sz="3200">
                <a:latin typeface="Cooper Black" pitchFamily="18" charset="0"/>
              </a:rPr>
              <a:t>LEVELS OF GOVERNMENT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Copperplate Gothic Bold" pitchFamily="34" charset="0"/>
              </a:rPr>
              <a:t>Interesting facts</a:t>
            </a:r>
            <a:endParaRPr lang="en-US" dirty="0">
              <a:latin typeface="Copperplate Gothic Bold" pitchFamily="34" charset="0"/>
            </a:endParaRP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Cooper Black" pitchFamily="18" charset="0"/>
              </a:rPr>
              <a:t>THE CONSTITUTION ONLY CONTAINS 4,440 WORDS.</a:t>
            </a:r>
          </a:p>
          <a:p>
            <a:r>
              <a:rPr lang="en-US" smtClean="0">
                <a:latin typeface="Cooper Black" pitchFamily="18" charset="0"/>
              </a:rPr>
              <a:t>ALL THE DELEGATES NEVER WERE TOGETHER IN THEIR ENTIRETY.</a:t>
            </a:r>
          </a:p>
          <a:p>
            <a:r>
              <a:rPr lang="en-US" smtClean="0">
                <a:latin typeface="Cooper Black" pitchFamily="18" charset="0"/>
              </a:rPr>
              <a:t>BENJAMIN FRANKLIN WAS THE OLDEST PERSON TO SIGN IT AT 81 YEARS OLD, JONATHAN DAYTON THE YOUNGEST AT 26.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Copperplate Gothic Bold" pitchFamily="34" charset="0"/>
              </a:rPr>
              <a:t>Why constitution day?</a:t>
            </a:r>
            <a:endParaRPr lang="en-US" dirty="0">
              <a:latin typeface="Copperplate Gothic Bold" pitchFamily="34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smtClean="0"/>
          </a:p>
        </p:txBody>
      </p:sp>
      <p:pic>
        <p:nvPicPr>
          <p:cNvPr id="15363" name="Picture 5" descr="const conv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Copperplate Gothic Bold" pitchFamily="34" charset="0"/>
              </a:rPr>
              <a:t>MORE INTERESTING FACTS</a:t>
            </a:r>
            <a:endParaRPr lang="en-US" dirty="0">
              <a:latin typeface="Copperplate Gothic Bold" pitchFamily="34" charset="0"/>
            </a:endParaRP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Cooper Black" pitchFamily="18" charset="0"/>
              </a:rPr>
              <a:t>BENJAMIN FRANKLIN WAS SO OLD HE NEEDED HELP SIGNING AS TEARS STREAMED DOWN HIS FACE. </a:t>
            </a:r>
          </a:p>
          <a:p>
            <a:r>
              <a:rPr lang="en-US" smtClean="0">
                <a:latin typeface="Cooper Black" pitchFamily="18" charset="0"/>
              </a:rPr>
              <a:t>GEORGE WASHINGTON PROCLAIMED THE FIRST THANKSGIVING ON 11.26.1789 TO GIVE “THANKS” FOR THE CONSTITUTION.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Copperplate Gothic Bold" pitchFamily="34" charset="0"/>
              </a:rPr>
              <a:t>MORE INTERESTING FACTS </a:t>
            </a:r>
            <a:endParaRPr lang="en-US" dirty="0"/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smtClean="0">
                <a:latin typeface="Cooper Black" pitchFamily="18" charset="0"/>
              </a:rPr>
              <a:t>THE WORD, “DEMOCRACY” DOES NOT APPEAR ONCE IN THE CONSTITUTION </a:t>
            </a:r>
          </a:p>
          <a:p>
            <a:r>
              <a:rPr lang="en-US" sz="3000" smtClean="0">
                <a:latin typeface="Cooper Black" pitchFamily="18" charset="0"/>
              </a:rPr>
              <a:t>IT TOOK EXACTLY 100 DAYS TO FRAME THE CONSTITUTION</a:t>
            </a:r>
          </a:p>
          <a:p>
            <a:r>
              <a:rPr lang="en-US" sz="3000" smtClean="0">
                <a:latin typeface="Cooper Black" pitchFamily="18" charset="0"/>
              </a:rPr>
              <a:t>A MAN NAMED JACOB SHALLUS WAS HIRED TO WRITE THE FINAL COPY OF THE CONSTITUTION. HE WAS PAID $30 ($661.29 TODAY)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>
                <a:latin typeface="Copperplate Gothic Bold" pitchFamily="34" charset="0"/>
              </a:rPr>
              <a:t>AMENDMENTS PROPOSED BUT NOT RATIFIED</a:t>
            </a:r>
            <a:endParaRPr lang="en-US" sz="4000" dirty="0">
              <a:latin typeface="Copperplate Gothic Bold" pitchFamily="34" charset="0"/>
            </a:endParaRP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Cooper Black" pitchFamily="18" charset="0"/>
              </a:rPr>
              <a:t>1876- AN ATTEMPT TO ABOLISH THE U.S. SENATE</a:t>
            </a:r>
          </a:p>
          <a:p>
            <a:r>
              <a:rPr lang="en-US" smtClean="0">
                <a:latin typeface="Cooper Black" pitchFamily="18" charset="0"/>
              </a:rPr>
              <a:t>1876- FORBIDDING RELIGIOUS LEADERS FROM HOLDING ANY GOVERNMENT JOB OR RECEIVING ANY FEDERAL MONEY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>
                <a:latin typeface="Copperplate Gothic Bold" pitchFamily="34" charset="0"/>
              </a:rPr>
              <a:t>AMENDMENTS PROPOSED BUT NOT RATIFIED 2</a:t>
            </a:r>
            <a:endParaRPr lang="en-US" sz="4000" dirty="0"/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Cooper Black" pitchFamily="18" charset="0"/>
              </a:rPr>
              <a:t>1878- GETTING RID OF ONE PRESIDENT IN FAVOR OF THREE.</a:t>
            </a:r>
          </a:p>
          <a:p>
            <a:r>
              <a:rPr lang="en-US" smtClean="0">
                <a:latin typeface="Cooper Black" pitchFamily="18" charset="0"/>
              </a:rPr>
              <a:t>1893- RENAMING THIS NATION, “UNITED STATES OF THE EARTH”</a:t>
            </a:r>
          </a:p>
          <a:p>
            <a:r>
              <a:rPr lang="en-US" smtClean="0">
                <a:latin typeface="Cooper Black" pitchFamily="18" charset="0"/>
              </a:rPr>
              <a:t>1893- ABOLISHING THE ARMY AND NAVY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>
                <a:latin typeface="Copperplate Gothic Bold" pitchFamily="34" charset="0"/>
              </a:rPr>
              <a:t>AMENDMENTS PROPOSED BUT NOT RATIFIED 3</a:t>
            </a:r>
            <a:endParaRPr lang="en-US" sz="4000" dirty="0"/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Cooper Black" pitchFamily="18" charset="0"/>
              </a:rPr>
              <a:t>1894- ACKNOWLEDGEMENT THAT THE CONSTITUTION SHOULD RECOGNIZE GOD AND JESUS CHRIST AS THE SUPREME AUTHORITIES IN HUMAN AFFAIRS.</a:t>
            </a:r>
          </a:p>
          <a:p>
            <a:r>
              <a:rPr lang="en-US" smtClean="0">
                <a:latin typeface="Cooper Black" pitchFamily="18" charset="0"/>
              </a:rPr>
              <a:t>1912- MARRIAGE BETWEEN THE RACES SHOULD BE ILLEGAL.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>
                <a:latin typeface="Copperplate Gothic Bold" pitchFamily="34" charset="0"/>
              </a:rPr>
              <a:t>AMENDMENTS PROPOSED BUT NOT RATIFIED 4</a:t>
            </a:r>
            <a:endParaRPr lang="en-US" sz="4000" dirty="0"/>
          </a:p>
        </p:txBody>
      </p:sp>
      <p:sp>
        <p:nvSpPr>
          <p:cNvPr id="399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Cooper Black" pitchFamily="18" charset="0"/>
              </a:rPr>
              <a:t>1914- MAKING DIVORCE ILLEGAL</a:t>
            </a:r>
          </a:p>
          <a:p>
            <a:r>
              <a:rPr lang="en-US" smtClean="0">
                <a:latin typeface="Cooper Black" pitchFamily="18" charset="0"/>
              </a:rPr>
              <a:t>1916- ALL ACTS OF WAR PUT TO A NATIONAL VOTE</a:t>
            </a:r>
          </a:p>
          <a:p>
            <a:r>
              <a:rPr lang="en-US" smtClean="0">
                <a:latin typeface="Cooper Black" pitchFamily="18" charset="0"/>
              </a:rPr>
              <a:t>1933- WEALTH CAN BE LIMITED TO ONLY $1,000,000</a:t>
            </a:r>
          </a:p>
          <a:p>
            <a:r>
              <a:rPr lang="en-US" smtClean="0">
                <a:latin typeface="Cooper Black" pitchFamily="18" charset="0"/>
              </a:rPr>
              <a:t>1936- AGAIN, TO PUT ALL WAR TO A VOTE FROM THE PEOPLE.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>
                <a:latin typeface="Copperplate Gothic Bold" pitchFamily="34" charset="0"/>
              </a:rPr>
              <a:t>AMENDMENTS PROPOSED BUT NOT RATIFIED 5</a:t>
            </a:r>
            <a:endParaRPr lang="en-US" sz="4000" dirty="0"/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Cooper Black" pitchFamily="18" charset="0"/>
              </a:rPr>
              <a:t>1938-FORBIDDING ALL DRUNKENESS</a:t>
            </a:r>
          </a:p>
          <a:p>
            <a:r>
              <a:rPr lang="en-US" smtClean="0">
                <a:latin typeface="Cooper Black" pitchFamily="18" charset="0"/>
              </a:rPr>
              <a:t>1947- THE INCOME TAX CAN NEVER GO HIGHER THAN 25%</a:t>
            </a:r>
          </a:p>
          <a:p>
            <a:r>
              <a:rPr lang="en-US" smtClean="0">
                <a:latin typeface="Cooper Black" pitchFamily="18" charset="0"/>
              </a:rPr>
              <a:t>1948- RIGHT TO SEGREGATE OURSELVES</a:t>
            </a:r>
          </a:p>
          <a:p>
            <a:r>
              <a:rPr lang="en-US" smtClean="0">
                <a:latin typeface="Cooper Black" pitchFamily="18" charset="0"/>
              </a:rPr>
              <a:t>1971- AMERICAN CITIZENS SHOULD BE FREE FROM POLLUTION.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Copperplate Gothic Bold" pitchFamily="34" charset="0"/>
              </a:rPr>
              <a:t>AGAIN, WHY CONSTITUTION DAY?</a:t>
            </a:r>
            <a:endParaRPr lang="en-US" dirty="0">
              <a:latin typeface="Copperplate Gothic Bold" pitchFamily="34" charset="0"/>
            </a:endParaRPr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>
                <a:latin typeface="Cooper Black" pitchFamily="18" charset="0"/>
              </a:rPr>
              <a:t>A WORD FROM YOUR SOCIALSTUDIES DEPARTMENT….</a:t>
            </a:r>
          </a:p>
          <a:p>
            <a:pPr>
              <a:buFontTx/>
              <a:buNone/>
            </a:pPr>
            <a:r>
              <a:rPr lang="en-US" smtClean="0">
                <a:latin typeface="Cooper Black" pitchFamily="18" charset="0"/>
              </a:rPr>
              <a:t>THANKS FOR YOUR ATTENTION AND BE THANKFUL THAT YOU’RE AMERICANS, THERE IS NO BETTER PLACE ON EARTH.</a:t>
            </a:r>
          </a:p>
          <a:p>
            <a:r>
              <a:rPr lang="en-US" smtClean="0">
                <a:latin typeface="Cooper Black" pitchFamily="18" charset="0"/>
              </a:rPr>
              <a:t>BE RESPONSIBLE, BE RESPECTFUL, BE SAFE.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Copperplate Gothic Bold" pitchFamily="34" charset="0"/>
              </a:rPr>
              <a:t>Good start!</a:t>
            </a:r>
            <a:endParaRPr lang="en-US" dirty="0">
              <a:latin typeface="Copperplate Gothic Bold" pitchFamily="34" charset="0"/>
            </a:endParaRPr>
          </a:p>
        </p:txBody>
      </p:sp>
      <p:pic>
        <p:nvPicPr>
          <p:cNvPr id="16386" name="Content Placeholder 3" descr="declaration_stone_thumb_295_dark_gray_bg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124200" y="1905000"/>
            <a:ext cx="2809875" cy="3124200"/>
          </a:xfrm>
        </p:spPr>
      </p:pic>
      <p:sp>
        <p:nvSpPr>
          <p:cNvPr id="5" name="TextBox 4"/>
          <p:cNvSpPr txBox="1"/>
          <p:nvPr/>
        </p:nvSpPr>
        <p:spPr>
          <a:xfrm>
            <a:off x="1066800" y="5181600"/>
            <a:ext cx="7467600" cy="12065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10" dirty="0">
                <a:latin typeface="Lucida Handwriting" pitchFamily="66" charset="0"/>
              </a:rPr>
              <a:t>We hold these truths to be self-evident, that all men are created equal, that they are endowed by their Creator with certain unalienable Rights, that among these are Life, Liberty and the pursuit of Happiness</a:t>
            </a:r>
            <a:r>
              <a:rPr lang="en-US" sz="1400" dirty="0">
                <a:latin typeface="Lucida Handwriting" pitchFamily="66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>
                <a:latin typeface="Copperplate Gothic Bold" pitchFamily="34" charset="0"/>
              </a:rPr>
              <a:t>D’oh</a:t>
            </a:r>
            <a:r>
              <a:rPr lang="en-US" dirty="0" smtClean="0">
                <a:latin typeface="Copperplate Gothic Bold" pitchFamily="34" charset="0"/>
              </a:rPr>
              <a:t>! The articles of confederation</a:t>
            </a:r>
            <a:endParaRPr lang="en-US" dirty="0">
              <a:latin typeface="Copperplate Gothic Bold" pitchFamily="34" charset="0"/>
            </a:endParaRPr>
          </a:p>
        </p:txBody>
      </p:sp>
      <p:pic>
        <p:nvPicPr>
          <p:cNvPr id="17410" name="Content Placeholder 3" descr="homer-bigdoh.gi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671888" y="1828800"/>
            <a:ext cx="1800225" cy="2590800"/>
          </a:xfrm>
        </p:spPr>
      </p:pic>
      <p:sp>
        <p:nvSpPr>
          <p:cNvPr id="17411" name="TextBox 6"/>
          <p:cNvSpPr txBox="1">
            <a:spLocks noChangeArrowheads="1"/>
          </p:cNvSpPr>
          <p:nvPr/>
        </p:nvSpPr>
        <p:spPr bwMode="auto">
          <a:xfrm>
            <a:off x="1524000" y="5257800"/>
            <a:ext cx="71961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Cooper Black" pitchFamily="18" charset="0"/>
              </a:rPr>
              <a:t>RATIFIED MARCH 1, 1781…..SCRAPPED </a:t>
            </a:r>
          </a:p>
          <a:p>
            <a:pPr eaLnBrk="0" hangingPunct="0"/>
            <a:r>
              <a:rPr lang="en-US">
                <a:latin typeface="Cooper Black" pitchFamily="18" charset="0"/>
              </a:rPr>
              <a:t>SEPTEMBER 17, 1787….WE LEARNED FROM </a:t>
            </a:r>
          </a:p>
          <a:p>
            <a:pPr eaLnBrk="0" hangingPunct="0"/>
            <a:r>
              <a:rPr lang="en-US">
                <a:latin typeface="Cooper Black" pitchFamily="18" charset="0"/>
              </a:rPr>
              <a:t>OUR MISTAKES, UNLIKE HOMER.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>
                <a:latin typeface="Copperplate Gothic Bold" pitchFamily="34" charset="0"/>
              </a:rPr>
              <a:t>WE’RE FREE….WE MESSED UP…. NOW LET’S ARGUE</a:t>
            </a:r>
            <a:endParaRPr lang="en-US" sz="3200" dirty="0">
              <a:latin typeface="Copperplate Gothic Bold" pitchFamily="34" charset="0"/>
            </a:endParaRPr>
          </a:p>
        </p:txBody>
      </p:sp>
      <p:pic>
        <p:nvPicPr>
          <p:cNvPr id="18434" name="Content Placeholder 5" descr="mc ob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943600" y="2057400"/>
            <a:ext cx="1600200" cy="1905000"/>
          </a:xfrm>
        </p:spPr>
      </p:pic>
      <p:sp>
        <p:nvSpPr>
          <p:cNvPr id="18435" name="TextBox 7"/>
          <p:cNvSpPr txBox="1">
            <a:spLocks noChangeArrowheads="1"/>
          </p:cNvSpPr>
          <p:nvPr/>
        </p:nvSpPr>
        <p:spPr bwMode="auto">
          <a:xfrm>
            <a:off x="990600" y="2057400"/>
            <a:ext cx="8301038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Cooper Black" pitchFamily="18" charset="0"/>
              </a:rPr>
              <a:t>Do you think these two are</a:t>
            </a:r>
          </a:p>
          <a:p>
            <a:pPr eaLnBrk="0" hangingPunct="0"/>
            <a:r>
              <a:rPr lang="en-US">
                <a:latin typeface="Cooper Black" pitchFamily="18" charset="0"/>
              </a:rPr>
              <a:t>different? Their comments </a:t>
            </a:r>
          </a:p>
          <a:p>
            <a:pPr eaLnBrk="0" hangingPunct="0"/>
            <a:r>
              <a:rPr lang="en-US">
                <a:latin typeface="Cooper Black" pitchFamily="18" charset="0"/>
              </a:rPr>
              <a:t>and disagreements are small</a:t>
            </a:r>
          </a:p>
          <a:p>
            <a:pPr eaLnBrk="0" hangingPunct="0"/>
            <a:r>
              <a:rPr lang="en-US">
                <a:latin typeface="Cooper Black" pitchFamily="18" charset="0"/>
              </a:rPr>
              <a:t>compared to the FEDERALISTS</a:t>
            </a:r>
          </a:p>
          <a:p>
            <a:pPr eaLnBrk="0" hangingPunct="0"/>
            <a:r>
              <a:rPr lang="en-US">
                <a:latin typeface="Cooper Black" pitchFamily="18" charset="0"/>
              </a:rPr>
              <a:t>and the ANTIFEDERALISTS.</a:t>
            </a:r>
          </a:p>
          <a:p>
            <a:pPr eaLnBrk="0" hangingPunct="0"/>
            <a:r>
              <a:rPr lang="en-US">
                <a:latin typeface="Cooper Black" pitchFamily="18" charset="0"/>
              </a:rPr>
              <a:t>                                                                                       YOU LIE!</a:t>
            </a:r>
          </a:p>
          <a:p>
            <a:pPr eaLnBrk="0" hangingPunct="0"/>
            <a:r>
              <a:rPr lang="en-US">
                <a:latin typeface="Cooper Black" pitchFamily="18" charset="0"/>
              </a:rPr>
              <a:t>This fundamental difference in            </a:t>
            </a:r>
          </a:p>
          <a:p>
            <a:pPr eaLnBrk="0" hangingPunct="0"/>
            <a:r>
              <a:rPr lang="en-US">
                <a:latin typeface="Cooper Black" pitchFamily="18" charset="0"/>
              </a:rPr>
              <a:t>philosophy that was there in 1787 is still </a:t>
            </a:r>
          </a:p>
          <a:p>
            <a:pPr eaLnBrk="0" hangingPunct="0"/>
            <a:r>
              <a:rPr lang="en-US">
                <a:latin typeface="Cooper Black" pitchFamily="18" charset="0"/>
              </a:rPr>
              <a:t>at the root of our political differences in 2009. </a:t>
            </a:r>
          </a:p>
          <a:p>
            <a:pPr eaLnBrk="0" hangingPunct="0"/>
            <a:endParaRPr lang="en-US">
              <a:latin typeface="Cooper Black" pitchFamily="18" charset="0"/>
            </a:endParaRPr>
          </a:p>
          <a:p>
            <a:pPr eaLnBrk="0" hangingPunct="0"/>
            <a:endParaRPr lang="en-US">
              <a:latin typeface="Cooper Black" pitchFamily="18" charset="0"/>
            </a:endParaRPr>
          </a:p>
          <a:p>
            <a:pPr eaLnBrk="0" hangingPunct="0"/>
            <a:endParaRPr lang="en-US">
              <a:latin typeface="Cooper Black" pitchFamily="18" charset="0"/>
            </a:endParaRPr>
          </a:p>
        </p:txBody>
      </p:sp>
      <p:pic>
        <p:nvPicPr>
          <p:cNvPr id="18436" name="Picture 2" descr="C:\Users\Anthony\Pictures\joe wilso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0" y="2057400"/>
            <a:ext cx="1295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err="1" smtClean="0">
                <a:latin typeface="Copperplate Gothic Bold" pitchFamily="34" charset="0"/>
              </a:rPr>
              <a:t>james</a:t>
            </a:r>
            <a:r>
              <a:rPr lang="en-US" sz="4000" dirty="0" smtClean="0">
                <a:latin typeface="Copperplate Gothic Bold" pitchFamily="34" charset="0"/>
              </a:rPr>
              <a:t> </a:t>
            </a:r>
            <a:r>
              <a:rPr lang="en-US" sz="4000" dirty="0" err="1" smtClean="0">
                <a:latin typeface="Copperplate Gothic Bold" pitchFamily="34" charset="0"/>
              </a:rPr>
              <a:t>madison</a:t>
            </a:r>
            <a:r>
              <a:rPr lang="en-US" sz="4000" dirty="0" smtClean="0">
                <a:latin typeface="Copperplate Gothic Bold" pitchFamily="34" charset="0"/>
              </a:rPr>
              <a:t>, father of the constitution </a:t>
            </a:r>
            <a:endParaRPr lang="en-US" sz="4000" dirty="0">
              <a:latin typeface="Copperplate Gothic Bold" pitchFamily="34" charset="0"/>
            </a:endParaRPr>
          </a:p>
        </p:txBody>
      </p:sp>
      <p:pic>
        <p:nvPicPr>
          <p:cNvPr id="19458" name="Content Placeholder 3" descr="james-madison-picture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819400" y="1905000"/>
            <a:ext cx="3571875" cy="3352800"/>
          </a:xfrm>
        </p:spPr>
      </p:pic>
      <p:sp>
        <p:nvSpPr>
          <p:cNvPr id="19459" name="TextBox 4"/>
          <p:cNvSpPr txBox="1">
            <a:spLocks noChangeArrowheads="1"/>
          </p:cNvSpPr>
          <p:nvPr/>
        </p:nvSpPr>
        <p:spPr bwMode="auto">
          <a:xfrm>
            <a:off x="838200" y="5486400"/>
            <a:ext cx="79660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/>
              <a:t>5’4”, 98 pounds….little people can be a big</a:t>
            </a:r>
          </a:p>
          <a:p>
            <a:pPr eaLnBrk="0" hangingPunct="0"/>
            <a:r>
              <a:rPr lang="en-US"/>
              <a:t>success in life…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6000" dirty="0" smtClean="0">
                <a:latin typeface="Copperplate Gothic Bold" pitchFamily="34" charset="0"/>
              </a:rPr>
              <a:t>Preamble</a:t>
            </a:r>
            <a:r>
              <a:rPr lang="en-US" dirty="0" smtClean="0">
                <a:latin typeface="Copperplate Gothic Bold" pitchFamily="34" charset="0"/>
              </a:rPr>
              <a:t> </a:t>
            </a:r>
            <a:endParaRPr lang="en-US" dirty="0">
              <a:latin typeface="Copperplate Gothic Bold" pitchFamily="34" charset="0"/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i="1" smtClean="0">
                <a:latin typeface="Cooper Black" pitchFamily="18" charset="0"/>
              </a:rPr>
              <a:t>We the People</a:t>
            </a:r>
            <a:r>
              <a:rPr lang="en-US" sz="2800" i="1" smtClean="0">
                <a:latin typeface="Cooper Black" pitchFamily="18" charset="0"/>
              </a:rPr>
              <a:t> of the United States, in Order to form a more perfect Union, establish Justice, insure domestic Tranquility, provide for the common defense</a:t>
            </a:r>
            <a:r>
              <a:rPr lang="en-US" sz="2800" smtClean="0">
                <a:latin typeface="Cooper Black" pitchFamily="18" charset="0"/>
              </a:rPr>
              <a:t>, </a:t>
            </a:r>
            <a:r>
              <a:rPr lang="en-US" sz="2800" i="1" smtClean="0">
                <a:latin typeface="Cooper Black" pitchFamily="18" charset="0"/>
              </a:rPr>
              <a:t>promote the general Welfare, and secure the Blessings of Liberty to ourselves and our Posterity, do ordain and establish this Constitution for the United States of America.</a:t>
            </a:r>
            <a:endParaRPr lang="en-US" sz="2800" smtClean="0"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800" dirty="0" smtClean="0">
                <a:latin typeface="Copperplate Gothic Bold" pitchFamily="34" charset="0"/>
              </a:rPr>
              <a:t>The articles</a:t>
            </a:r>
            <a:endParaRPr lang="en-US" sz="4800" dirty="0">
              <a:latin typeface="Copperplate Gothic Bold" pitchFamily="34" charset="0"/>
            </a:endParaRPr>
          </a:p>
        </p:txBody>
      </p:sp>
      <p:pic>
        <p:nvPicPr>
          <p:cNvPr id="21506" name="Content Placeholder 3" descr="sleeping guy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62000" y="2371725"/>
            <a:ext cx="2667000" cy="3333750"/>
          </a:xfrm>
        </p:spPr>
      </p:pic>
      <p:sp>
        <p:nvSpPr>
          <p:cNvPr id="21507" name="TextBox 5"/>
          <p:cNvSpPr txBox="1">
            <a:spLocks noChangeArrowheads="1"/>
          </p:cNvSpPr>
          <p:nvPr/>
        </p:nvSpPr>
        <p:spPr bwMode="auto">
          <a:xfrm>
            <a:off x="4267200" y="2667000"/>
            <a:ext cx="4137025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514350" indent="-514350" eaLnBrk="0" hangingPunct="0">
              <a:buFontTx/>
              <a:buAutoNum type="romanUcPeriod"/>
            </a:pPr>
            <a:r>
              <a:rPr lang="en-US">
                <a:latin typeface="Cooper Black" pitchFamily="18" charset="0"/>
              </a:rPr>
              <a:t>LEGISLATIVE</a:t>
            </a:r>
          </a:p>
          <a:p>
            <a:pPr marL="514350" indent="-514350" eaLnBrk="0" hangingPunct="0">
              <a:buFontTx/>
              <a:buAutoNum type="romanUcPeriod"/>
            </a:pPr>
            <a:r>
              <a:rPr lang="en-US">
                <a:latin typeface="Cooper Black" pitchFamily="18" charset="0"/>
              </a:rPr>
              <a:t>EXECUTIVE</a:t>
            </a:r>
          </a:p>
          <a:p>
            <a:pPr marL="514350" indent="-514350" eaLnBrk="0" hangingPunct="0">
              <a:buFontTx/>
              <a:buAutoNum type="romanUcPeriod"/>
            </a:pPr>
            <a:r>
              <a:rPr lang="en-US">
                <a:latin typeface="Cooper Black" pitchFamily="18" charset="0"/>
              </a:rPr>
              <a:t>JUDICIAL</a:t>
            </a:r>
          </a:p>
          <a:p>
            <a:pPr marL="514350" indent="-514350" eaLnBrk="0" hangingPunct="0">
              <a:buFontTx/>
              <a:buAutoNum type="romanUcPeriod"/>
            </a:pPr>
            <a:r>
              <a:rPr lang="en-US">
                <a:latin typeface="Cooper Black" pitchFamily="18" charset="0"/>
              </a:rPr>
              <a:t>STATES</a:t>
            </a:r>
          </a:p>
          <a:p>
            <a:pPr marL="514350" indent="-514350" eaLnBrk="0" hangingPunct="0">
              <a:buFontTx/>
              <a:buAutoNum type="romanUcPeriod"/>
            </a:pPr>
            <a:r>
              <a:rPr lang="en-US">
                <a:latin typeface="Cooper Black" pitchFamily="18" charset="0"/>
              </a:rPr>
              <a:t>AMENDMENTS</a:t>
            </a:r>
          </a:p>
          <a:p>
            <a:pPr marL="514350" indent="-514350" eaLnBrk="0" hangingPunct="0">
              <a:buFontTx/>
              <a:buAutoNum type="romanUcPeriod"/>
            </a:pPr>
            <a:r>
              <a:rPr lang="en-US">
                <a:latin typeface="Cooper Black" pitchFamily="18" charset="0"/>
              </a:rPr>
              <a:t>DEBTS, SUPREMACY </a:t>
            </a:r>
          </a:p>
          <a:p>
            <a:pPr marL="514350" indent="-514350" eaLnBrk="0" hangingPunct="0"/>
            <a:r>
              <a:rPr lang="en-US">
                <a:latin typeface="Cooper Black" pitchFamily="18" charset="0"/>
              </a:rPr>
              <a:t>OATHS</a:t>
            </a:r>
          </a:p>
          <a:p>
            <a:pPr marL="514350" indent="-514350" eaLnBrk="0" hangingPunct="0"/>
            <a:r>
              <a:rPr lang="en-US">
                <a:latin typeface="Cooper Black" pitchFamily="18" charset="0"/>
              </a:rPr>
              <a:t>VII. RATIFICATION </a:t>
            </a:r>
          </a:p>
        </p:txBody>
      </p:sp>
      <p:sp>
        <p:nvSpPr>
          <p:cNvPr id="21508" name="TextBox 6"/>
          <p:cNvSpPr txBox="1">
            <a:spLocks noChangeArrowheads="1"/>
          </p:cNvSpPr>
          <p:nvPr/>
        </p:nvSpPr>
        <p:spPr bwMode="auto">
          <a:xfrm>
            <a:off x="1752600" y="5867400"/>
            <a:ext cx="61785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/>
              <a:t>THANK YOU, SOCIAL STUDIES DEPT. FOR RIDDING ME OF MY INSOMNIA….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6000" dirty="0" smtClean="0">
                <a:latin typeface="Copperplate Gothic Bold" pitchFamily="34" charset="0"/>
              </a:rPr>
              <a:t>First amendment</a:t>
            </a:r>
            <a:endParaRPr lang="en-US" sz="6000" dirty="0">
              <a:latin typeface="Copperplate Gothic Bold" pitchFamily="34" charset="0"/>
            </a:endParaRPr>
          </a:p>
        </p:txBody>
      </p:sp>
      <p:pic>
        <p:nvPicPr>
          <p:cNvPr id="22530" name="Content Placeholder 3" descr="rockwell1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04800" y="1981200"/>
            <a:ext cx="3962400" cy="4114800"/>
          </a:xfrm>
        </p:spPr>
      </p:pic>
      <p:pic>
        <p:nvPicPr>
          <p:cNvPr id="22531" name="Picture 4" descr="protests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2057400"/>
            <a:ext cx="2667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5" descr="ks7627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95800" y="3962400"/>
            <a:ext cx="1371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lag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flag</Template>
  <TotalTime>247</TotalTime>
  <Words>815</Words>
  <Application>Microsoft Office PowerPoint</Application>
  <PresentationFormat>On-screen Show (4:3)</PresentationFormat>
  <Paragraphs>110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Times</vt:lpstr>
      <vt:lpstr>Arial</vt:lpstr>
      <vt:lpstr>Trebuchet MS</vt:lpstr>
      <vt:lpstr>Calibri</vt:lpstr>
      <vt:lpstr>Copperplate Gothic Bold</vt:lpstr>
      <vt:lpstr>Cooper Black</vt:lpstr>
      <vt:lpstr>Lucida Handwriting</vt:lpstr>
      <vt:lpstr>flag</vt:lpstr>
      <vt:lpstr>flag</vt:lpstr>
      <vt:lpstr>“Too many people expect wonders from democracy, when the most wonderful thing of all is just having it”  -Walter Winchell</vt:lpstr>
      <vt:lpstr>Why constitution day?</vt:lpstr>
      <vt:lpstr>Good start!</vt:lpstr>
      <vt:lpstr>D’oh! The articles of confederation</vt:lpstr>
      <vt:lpstr>WE’RE FREE….WE MESSED UP…. NOW LET’S ARGUE</vt:lpstr>
      <vt:lpstr>james madison, father of the constitution </vt:lpstr>
      <vt:lpstr>Preamble </vt:lpstr>
      <vt:lpstr>The articles</vt:lpstr>
      <vt:lpstr>First amendment</vt:lpstr>
      <vt:lpstr>second amendment</vt:lpstr>
      <vt:lpstr>Third amendment</vt:lpstr>
      <vt:lpstr>FOURTH AMENDMENT</vt:lpstr>
      <vt:lpstr>Fifth amendment</vt:lpstr>
      <vt:lpstr>SIXTH AMENDMENT</vt:lpstr>
      <vt:lpstr>Seventh amendment</vt:lpstr>
      <vt:lpstr>Eighth amendment</vt:lpstr>
      <vt:lpstr>Ninth amendment</vt:lpstr>
      <vt:lpstr>Tenth amendment</vt:lpstr>
      <vt:lpstr>Interesting facts</vt:lpstr>
      <vt:lpstr>MORE INTERESTING FACTS</vt:lpstr>
      <vt:lpstr>MORE INTERESTING FACTS </vt:lpstr>
      <vt:lpstr>AMENDMENTS PROPOSED BUT NOT RATIFIED</vt:lpstr>
      <vt:lpstr>AMENDMENTS PROPOSED BUT NOT RATIFIED 2</vt:lpstr>
      <vt:lpstr>AMENDMENTS PROPOSED BUT NOT RATIFIED 3</vt:lpstr>
      <vt:lpstr>AMENDMENTS PROPOSED BUT NOT RATIFIED 4</vt:lpstr>
      <vt:lpstr>AMENDMENTS PROPOSED BUT NOT RATIFIED 5</vt:lpstr>
      <vt:lpstr>AGAIN, WHY CONSTITUTION DAY?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“Too many people expect wonders from democracy, when the most wonderful thing of all is just having it”  -Walter Winchell</dc:title>
  <dc:subject>Template Ready</dc:subject>
  <dc:creator>Anthony</dc:creator>
  <cp:keywords>flag</cp:keywords>
  <cp:lastModifiedBy>User</cp:lastModifiedBy>
  <cp:revision>56</cp:revision>
  <dcterms:created xsi:type="dcterms:W3CDTF">2008-09-16T23:21:41Z</dcterms:created>
  <dcterms:modified xsi:type="dcterms:W3CDTF">2010-06-07T14:13:01Z</dcterms:modified>
  <cp:category>Flag</cp:category>
</cp:coreProperties>
</file>