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dirty="0"/>
          </a:p>
        </p:txBody>
      </p:sp>
      <p:sp>
        <p:nvSpPr>
          <p:cNvPr id="1044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1044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dirty="0"/>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978E023-694E-4982-9028-4B11242F7981}"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ACDA7-856A-4D19-8430-DBF63FC1524B}" type="slidenum">
              <a:rPr lang="en-US"/>
              <a:pPr/>
              <a:t>1</a:t>
            </a:fld>
            <a:endParaRPr lang="en-US" dirty="0"/>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2830D-F50B-47F5-A77C-6A797D4497D8}" type="slidenum">
              <a:rPr lang="en-US"/>
              <a:pPr/>
              <a:t>10</a:t>
            </a:fld>
            <a:endParaRPr lang="en-US" dirty="0"/>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8193D-B90E-4513-AF4B-E41A7731E91F}" type="slidenum">
              <a:rPr lang="en-US"/>
              <a:pPr/>
              <a:t>11</a:t>
            </a:fld>
            <a:endParaRPr lang="en-US" dirty="0"/>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1635F-961B-4BFB-A371-F087BD2D8E8A}" type="slidenum">
              <a:rPr lang="en-US"/>
              <a:pPr/>
              <a:t>12</a:t>
            </a:fld>
            <a:endParaRPr lang="en-US" dirty="0"/>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E63B6-EA6D-48E6-AB10-3222F9983AE7}" type="slidenum">
              <a:rPr lang="en-US"/>
              <a:pPr/>
              <a:t>13</a:t>
            </a:fld>
            <a:endParaRPr lang="en-US" dirty="0"/>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35E47-CF26-4069-93B6-0AAC624C7EED}" type="slidenum">
              <a:rPr lang="en-US"/>
              <a:pPr/>
              <a:t>14</a:t>
            </a:fld>
            <a:endParaRPr lang="en-US" dirty="0"/>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98A9E-B57F-49C6-8738-DE8F1248A063}" type="slidenum">
              <a:rPr lang="en-US"/>
              <a:pPr/>
              <a:t>15</a:t>
            </a:fld>
            <a:endParaRPr lang="en-US" dirty="0"/>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A4565-A150-406E-BBF5-CD650EEDF453}" type="slidenum">
              <a:rPr lang="en-US"/>
              <a:pPr/>
              <a:t>16</a:t>
            </a:fld>
            <a:endParaRPr lang="en-US" dirty="0"/>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170C3-1100-49AD-B9E8-E219C2FEC082}" type="slidenum">
              <a:rPr lang="en-US"/>
              <a:pPr/>
              <a:t>17</a:t>
            </a:fld>
            <a:endParaRPr lang="en-US" dirty="0"/>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3C3D0-DF10-423F-B27B-9B04DD2DCC33}" type="slidenum">
              <a:rPr lang="en-US"/>
              <a:pPr/>
              <a:t>18</a:t>
            </a:fld>
            <a:endParaRPr lang="en-US" dirty="0"/>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34CD2-D987-4291-BBFA-5B8421958571}" type="slidenum">
              <a:rPr lang="en-US"/>
              <a:pPr/>
              <a:t>19</a:t>
            </a:fld>
            <a:endParaRPr lang="en-US" dirty="0"/>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AD138F-C12C-4CAA-A34B-D48454B67CE1}" type="slidenum">
              <a:rPr lang="en-US"/>
              <a:pPr/>
              <a:t>2</a:t>
            </a:fld>
            <a:endParaRPr lang="en-US" dirty="0"/>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3F366-EBC3-497F-A30D-BEDD2B6ED524}" type="slidenum">
              <a:rPr lang="en-US"/>
              <a:pPr/>
              <a:t>20</a:t>
            </a:fld>
            <a:endParaRPr lang="en-US" dirty="0"/>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65543-6D1C-41DA-A15B-4E64D21AAFAE}" type="slidenum">
              <a:rPr lang="en-US"/>
              <a:pPr/>
              <a:t>21</a:t>
            </a:fld>
            <a:endParaRPr lang="en-US" dirty="0"/>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C7FC5-2691-4FE8-B6C7-B225A7C1C776}" type="slidenum">
              <a:rPr lang="en-US"/>
              <a:pPr/>
              <a:t>22</a:t>
            </a:fld>
            <a:endParaRPr lang="en-US" dirty="0"/>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DF63F-7F4B-447D-9E26-65A80B5B90FF}" type="slidenum">
              <a:rPr lang="en-US"/>
              <a:pPr/>
              <a:t>23</a:t>
            </a:fld>
            <a:endParaRPr lang="en-US" dirty="0"/>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166C3-BB35-4D3F-95A0-868226538400}" type="slidenum">
              <a:rPr lang="en-US"/>
              <a:pPr/>
              <a:t>24</a:t>
            </a:fld>
            <a:endParaRPr lang="en-US" dirty="0"/>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1D023-F094-472E-A9E9-FE0691ECE630}" type="slidenum">
              <a:rPr lang="en-US"/>
              <a:pPr/>
              <a:t>25</a:t>
            </a:fld>
            <a:endParaRPr lang="en-US" dirty="0"/>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F0C7E-8F6E-4918-8139-081436E2AF84}" type="slidenum">
              <a:rPr lang="en-US"/>
              <a:pPr/>
              <a:t>26</a:t>
            </a:fld>
            <a:endParaRPr lang="en-US" dirty="0"/>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938EE-8297-41DE-9B44-FC1E1FD9002B}" type="slidenum">
              <a:rPr lang="en-US"/>
              <a:pPr/>
              <a:t>27</a:t>
            </a:fld>
            <a:endParaRPr lang="en-US" dirty="0"/>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0EB2B-2FD9-4E3F-A4C9-AAC61AB379DB}" type="slidenum">
              <a:rPr lang="en-US"/>
              <a:pPr/>
              <a:t>28</a:t>
            </a:fld>
            <a:endParaRPr lang="en-US" dirty="0"/>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94F81-8E14-425D-9443-2F5DCF5974CF}" type="slidenum">
              <a:rPr lang="en-US"/>
              <a:pPr/>
              <a:t>29</a:t>
            </a:fld>
            <a:endParaRPr lang="en-US" dirty="0"/>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AA858-8C94-4B1E-8FCF-D25EC76CACBA}" type="slidenum">
              <a:rPr lang="en-US"/>
              <a:pPr/>
              <a:t>3</a:t>
            </a:fld>
            <a:endParaRPr lang="en-US" dirty="0"/>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8FA23-0043-4F96-9EB0-3F0D8EBF7E0F}" type="slidenum">
              <a:rPr lang="en-US"/>
              <a:pPr/>
              <a:t>4</a:t>
            </a:fld>
            <a:endParaRPr lang="en-US" dirty="0"/>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6732D-0143-451A-A629-D03E2211D08C}" type="slidenum">
              <a:rPr lang="en-US"/>
              <a:pPr/>
              <a:t>5</a:t>
            </a:fld>
            <a:endParaRPr lang="en-US" dirty="0"/>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74D76-FAFB-449A-AD99-18F6A9E2F7F2}" type="slidenum">
              <a:rPr lang="en-US"/>
              <a:pPr/>
              <a:t>6</a:t>
            </a:fld>
            <a:endParaRPr lang="en-US" dirty="0"/>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C6B62-F0C5-4612-A45D-6FD889900EBD}" type="slidenum">
              <a:rPr lang="en-US"/>
              <a:pPr/>
              <a:t>7</a:t>
            </a:fld>
            <a:endParaRPr lang="en-US" dirty="0"/>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58871-1C00-4218-B35F-448A04729547}" type="slidenum">
              <a:rPr lang="en-US"/>
              <a:pPr/>
              <a:t>8</a:t>
            </a:fld>
            <a:endParaRPr lang="en-US" dirty="0"/>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23F2F-7560-478D-BC19-EB10CBBC739E}" type="slidenum">
              <a:rPr lang="en-US"/>
              <a:pPr/>
              <a:t>9</a:t>
            </a:fld>
            <a:endParaRPr lang="en-US" dirty="0"/>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9318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3188" name="Rectangle 4"/>
          <p:cNvSpPr>
            <a:spLocks noGrp="1" noChangeArrowheads="1"/>
          </p:cNvSpPr>
          <p:nvPr>
            <p:ph type="dt" sz="quarter" idx="2"/>
          </p:nvPr>
        </p:nvSpPr>
        <p:spPr/>
        <p:txBody>
          <a:bodyPr/>
          <a:lstStyle>
            <a:lvl1pPr>
              <a:defRPr/>
            </a:lvl1pPr>
          </a:lstStyle>
          <a:p>
            <a:endParaRPr lang="en-US" dirty="0"/>
          </a:p>
        </p:txBody>
      </p:sp>
      <p:sp>
        <p:nvSpPr>
          <p:cNvPr id="93189" name="Rectangle 5"/>
          <p:cNvSpPr>
            <a:spLocks noGrp="1" noChangeArrowheads="1"/>
          </p:cNvSpPr>
          <p:nvPr>
            <p:ph type="ftr" sz="quarter" idx="3"/>
          </p:nvPr>
        </p:nvSpPr>
        <p:spPr/>
        <p:txBody>
          <a:bodyPr/>
          <a:lstStyle>
            <a:lvl1pPr>
              <a:defRPr/>
            </a:lvl1pPr>
          </a:lstStyle>
          <a:p>
            <a:endParaRPr lang="en-US" dirty="0"/>
          </a:p>
        </p:txBody>
      </p:sp>
      <p:sp>
        <p:nvSpPr>
          <p:cNvPr id="93190" name="Rectangle 6"/>
          <p:cNvSpPr>
            <a:spLocks noGrp="1" noChangeArrowheads="1"/>
          </p:cNvSpPr>
          <p:nvPr>
            <p:ph type="sldNum" sz="quarter" idx="4"/>
          </p:nvPr>
        </p:nvSpPr>
        <p:spPr/>
        <p:txBody>
          <a:bodyPr/>
          <a:lstStyle>
            <a:lvl1pPr>
              <a:defRPr/>
            </a:lvl1pPr>
          </a:lstStyle>
          <a:p>
            <a:fld id="{362AA640-639C-4114-90DC-A6E7AD5B3C9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3CC3E1C-BDE1-4831-B045-0936F943AE0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7779A03-9C55-42B3-804A-EE1AE7902C0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2340787-2568-486E-8548-68CF734CCE9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000E0D8-22F2-40F9-8E96-ED7F87137BC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8F83212-656A-4573-A00D-8D55CF2532C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D7F98CD-E9D4-4452-85B2-2615D2028E2D}"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868418D-A5BC-463F-BF83-93F56B1DFA9F}"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AA8C3FC0-E97E-46A2-95CF-261A6345E3B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7CFABF6-ECC0-47D6-86D4-4F254FA984C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D6CC7FE-E06E-4D37-A57B-C68553B0F55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C26FCB0-3E3E-4F90-BEE3-B0FAD60F7E6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6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dirty="0"/>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dirty="0"/>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D9C571B9-57AF-43DE-8DA7-EE7EDE60DF26}"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Ottoman, Safavid, and Mughal Empires</a:t>
            </a:r>
          </a:p>
        </p:txBody>
      </p:sp>
      <p:sp>
        <p:nvSpPr>
          <p:cNvPr id="2051" name="Rectangle 3"/>
          <p:cNvSpPr>
            <a:spLocks noGrp="1" noChangeArrowheads="1"/>
          </p:cNvSpPr>
          <p:nvPr>
            <p:ph type="subTitle" idx="1"/>
          </p:nvPr>
        </p:nvSpPr>
        <p:spPr/>
        <p:txBody>
          <a:bodyPr/>
          <a:lstStyle/>
          <a:p>
            <a:r>
              <a:rPr lang="en-US" dirty="0" smtClean="0"/>
              <a:t>MC 3, Unit 3- “Gunpowder Empires”</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p:txBody>
          <a:bodyPr/>
          <a:lstStyle/>
          <a:p>
            <a:r>
              <a:rPr lang="en-US" dirty="0"/>
              <a:t>Ottoman</a:t>
            </a:r>
          </a:p>
        </p:txBody>
      </p:sp>
      <p:sp>
        <p:nvSpPr>
          <p:cNvPr id="120837" name="Rectangle 5"/>
          <p:cNvSpPr>
            <a:spLocks noGrp="1" noChangeArrowheads="1"/>
          </p:cNvSpPr>
          <p:nvPr>
            <p:ph type="body" sz="half" idx="1"/>
          </p:nvPr>
        </p:nvSpPr>
        <p:spPr/>
        <p:txBody>
          <a:bodyPr/>
          <a:lstStyle/>
          <a:p>
            <a:pPr>
              <a:lnSpc>
                <a:spcPct val="80000"/>
              </a:lnSpc>
            </a:pPr>
            <a:r>
              <a:rPr lang="en-US" sz="1800" dirty="0"/>
              <a:t>The chief advisor to the sultan was the “grand vizier.”</a:t>
            </a:r>
          </a:p>
          <a:p>
            <a:pPr>
              <a:lnSpc>
                <a:spcPct val="80000"/>
              </a:lnSpc>
            </a:pPr>
            <a:r>
              <a:rPr lang="en-US" sz="1800" dirty="0"/>
              <a:t>He  led meetings of the imperial council that met 4 days a week.</a:t>
            </a:r>
          </a:p>
          <a:p>
            <a:pPr>
              <a:lnSpc>
                <a:spcPct val="80000"/>
              </a:lnSpc>
            </a:pPr>
            <a:r>
              <a:rPr lang="en-US" sz="1800" dirty="0"/>
              <a:t>The sultan sat behind a screen  and made his wishes known to the grand vizier.</a:t>
            </a:r>
          </a:p>
          <a:p>
            <a:pPr>
              <a:lnSpc>
                <a:spcPct val="80000"/>
              </a:lnSpc>
            </a:pPr>
            <a:r>
              <a:rPr lang="en-US" sz="1800" dirty="0"/>
              <a:t>The empire was divided into districts and ruled by officials who were helped by bureaucrats trained at palace schools.</a:t>
            </a:r>
          </a:p>
          <a:p>
            <a:pPr>
              <a:lnSpc>
                <a:spcPct val="80000"/>
              </a:lnSpc>
            </a:pPr>
            <a:r>
              <a:rPr lang="en-US" sz="1800" dirty="0"/>
              <a:t>Senior officials were given land but the sultan and were responsible for collecting taxes and supplying armies for the empire</a:t>
            </a:r>
          </a:p>
        </p:txBody>
      </p:sp>
      <p:pic>
        <p:nvPicPr>
          <p:cNvPr id="120839" name="Picture 7" descr="grandvizier"/>
          <p:cNvPicPr>
            <a:picLocks noChangeAspect="1" noChangeArrowheads="1"/>
          </p:cNvPicPr>
          <p:nvPr>
            <p:ph sz="half" idx="2"/>
          </p:nvPr>
        </p:nvPicPr>
        <p:blipFill>
          <a:blip r:embed="rId3" cstate="print"/>
          <a:srcRect/>
          <a:stretch>
            <a:fillRect/>
          </a:stretch>
        </p:blipFill>
        <p:spPr>
          <a:xfrm>
            <a:off x="4648200" y="2362200"/>
            <a:ext cx="4267200" cy="304800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lstStyle/>
          <a:p>
            <a:r>
              <a:rPr lang="en-US" dirty="0"/>
              <a:t>Ottoman</a:t>
            </a:r>
          </a:p>
        </p:txBody>
      </p:sp>
      <p:sp>
        <p:nvSpPr>
          <p:cNvPr id="123909" name="Rectangle 5"/>
          <p:cNvSpPr>
            <a:spLocks noGrp="1" noChangeArrowheads="1"/>
          </p:cNvSpPr>
          <p:nvPr>
            <p:ph type="body" sz="half" idx="1"/>
          </p:nvPr>
        </p:nvSpPr>
        <p:spPr/>
        <p:txBody>
          <a:bodyPr/>
          <a:lstStyle/>
          <a:p>
            <a:r>
              <a:rPr lang="en-US" sz="2000" dirty="0"/>
              <a:t>The Ottomans were Sunni Muslims. Sultans had claimed the title of caliph since the 16</a:t>
            </a:r>
            <a:r>
              <a:rPr lang="en-US" sz="2000" baseline="30000" dirty="0"/>
              <a:t>th</a:t>
            </a:r>
            <a:r>
              <a:rPr lang="en-US" sz="2000" dirty="0"/>
              <a:t> century. They were responsible for guiding the flock and keeping Islamic law.</a:t>
            </a:r>
          </a:p>
          <a:p>
            <a:r>
              <a:rPr lang="en-US" sz="2000" dirty="0"/>
              <a:t>In practice, they gave their religious duties to the “ulema”- a group of religious advisors.</a:t>
            </a:r>
          </a:p>
          <a:p>
            <a:r>
              <a:rPr lang="en-US" sz="2000" dirty="0"/>
              <a:t>The ulema were responsible for the legal system and schools for educating Muslims. </a:t>
            </a:r>
          </a:p>
        </p:txBody>
      </p:sp>
      <p:pic>
        <p:nvPicPr>
          <p:cNvPr id="123911" name="Picture 7" descr="fig2ulemacropped1"/>
          <p:cNvPicPr>
            <a:picLocks noChangeAspect="1" noChangeArrowheads="1"/>
          </p:cNvPicPr>
          <p:nvPr>
            <p:ph sz="half" idx="2"/>
          </p:nvPr>
        </p:nvPicPr>
        <p:blipFill>
          <a:blip r:embed="rId3" cstate="print"/>
          <a:srcRect/>
          <a:stretch>
            <a:fillRect/>
          </a:stretch>
        </p:blipFill>
        <p:spPr>
          <a:xfrm>
            <a:off x="4648200" y="2133600"/>
            <a:ext cx="3962400" cy="38862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p:txBody>
          <a:bodyPr/>
          <a:lstStyle/>
          <a:p>
            <a:r>
              <a:rPr lang="en-US" dirty="0"/>
              <a:t>Ottoman</a:t>
            </a:r>
          </a:p>
        </p:txBody>
      </p:sp>
      <p:sp>
        <p:nvSpPr>
          <p:cNvPr id="126981" name="Rectangle 5"/>
          <p:cNvSpPr>
            <a:spLocks noGrp="1" noChangeArrowheads="1"/>
          </p:cNvSpPr>
          <p:nvPr>
            <p:ph type="body" sz="half" idx="1"/>
          </p:nvPr>
        </p:nvSpPr>
        <p:spPr/>
        <p:txBody>
          <a:bodyPr/>
          <a:lstStyle/>
          <a:p>
            <a:r>
              <a:rPr lang="en-US" sz="2000" dirty="0"/>
              <a:t>The Ottoman were tolerant of non-Muslims. Non-Muslims paid a tax, but they were allowed to practice their religion or to convert to Islam.</a:t>
            </a:r>
          </a:p>
          <a:p>
            <a:r>
              <a:rPr lang="en-US" sz="2000" dirty="0"/>
              <a:t>Most people in the European areas of the empire remained Christian. In some areas, the large numbers converted to the Islamic faith.</a:t>
            </a:r>
          </a:p>
        </p:txBody>
      </p:sp>
      <p:pic>
        <p:nvPicPr>
          <p:cNvPr id="126983" name="Picture 7" descr="Salaat"/>
          <p:cNvPicPr>
            <a:picLocks noChangeAspect="1" noChangeArrowheads="1"/>
          </p:cNvPicPr>
          <p:nvPr>
            <p:ph sz="half" idx="2"/>
          </p:nvPr>
        </p:nvPicPr>
        <p:blipFill>
          <a:blip r:embed="rId3" cstate="print"/>
          <a:srcRect/>
          <a:stretch>
            <a:fillRect/>
          </a:stretch>
        </p:blipFill>
        <p:spPr>
          <a:xfrm>
            <a:off x="4648200" y="2057400"/>
            <a:ext cx="4343400" cy="388620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p:txBody>
          <a:bodyPr/>
          <a:lstStyle/>
          <a:p>
            <a:r>
              <a:rPr lang="en-US" dirty="0"/>
              <a:t>Ottoman</a:t>
            </a:r>
          </a:p>
        </p:txBody>
      </p:sp>
      <p:sp>
        <p:nvSpPr>
          <p:cNvPr id="130053" name="Rectangle 5"/>
          <p:cNvSpPr>
            <a:spLocks noGrp="1" noChangeArrowheads="1"/>
          </p:cNvSpPr>
          <p:nvPr>
            <p:ph type="body" sz="half" idx="1"/>
          </p:nvPr>
        </p:nvSpPr>
        <p:spPr/>
        <p:txBody>
          <a:bodyPr/>
          <a:lstStyle/>
          <a:p>
            <a:r>
              <a:rPr lang="en-US" sz="2000" dirty="0"/>
              <a:t>The subjects were divided by occupation.</a:t>
            </a:r>
          </a:p>
          <a:p>
            <a:r>
              <a:rPr lang="en-US" sz="2000" dirty="0"/>
              <a:t>Besides the ruling class, there were 4 main occupational groups: peasants, artisans, merchants, and pastoral peoples.</a:t>
            </a:r>
          </a:p>
          <a:p>
            <a:r>
              <a:rPr lang="en-US" sz="2000" dirty="0"/>
              <a:t>Peasants were farmers; artisans were set up by craft guilds; merchants were exempt from taxes and could amass large fortunes; and pastoral people had their own laws and regulations.</a:t>
            </a:r>
          </a:p>
        </p:txBody>
      </p:sp>
      <p:pic>
        <p:nvPicPr>
          <p:cNvPr id="130055" name="Picture 7" descr="backery2"/>
          <p:cNvPicPr>
            <a:picLocks noChangeAspect="1" noChangeArrowheads="1"/>
          </p:cNvPicPr>
          <p:nvPr>
            <p:ph sz="half" idx="2"/>
          </p:nvPr>
        </p:nvPicPr>
        <p:blipFill>
          <a:blip r:embed="rId3" cstate="print"/>
          <a:srcRect/>
          <a:stretch>
            <a:fillRect/>
          </a:stretch>
        </p:blipFill>
        <p:spPr>
          <a:xfrm>
            <a:off x="4572000" y="1981200"/>
            <a:ext cx="3105150" cy="38862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p:txBody>
          <a:bodyPr/>
          <a:lstStyle/>
          <a:p>
            <a:r>
              <a:rPr lang="en-US" dirty="0"/>
              <a:t>Ottoman</a:t>
            </a:r>
          </a:p>
        </p:txBody>
      </p:sp>
      <p:sp>
        <p:nvSpPr>
          <p:cNvPr id="133125" name="Rectangle 5"/>
          <p:cNvSpPr>
            <a:spLocks noGrp="1" noChangeArrowheads="1"/>
          </p:cNvSpPr>
          <p:nvPr>
            <p:ph type="body" sz="half" idx="1"/>
          </p:nvPr>
        </p:nvSpPr>
        <p:spPr/>
        <p:txBody>
          <a:bodyPr/>
          <a:lstStyle/>
          <a:p>
            <a:pPr>
              <a:lnSpc>
                <a:spcPct val="90000"/>
              </a:lnSpc>
            </a:pPr>
            <a:r>
              <a:rPr lang="en-US" sz="2000" dirty="0"/>
              <a:t>The problems of the Ottoman Empire began with Selim II.</a:t>
            </a:r>
          </a:p>
          <a:p>
            <a:pPr>
              <a:lnSpc>
                <a:spcPct val="90000"/>
              </a:lnSpc>
            </a:pPr>
            <a:r>
              <a:rPr lang="en-US" sz="2000" dirty="0"/>
              <a:t> Around 1699, the problems became more visible. The training of officials declined, and senior positions were given to the sons and daughters of the elite. Members of the elite were busy trying to amass their own fortunes, so local government grew more corrupt and taxes rose. Wars depleted the imperial treasury.</a:t>
            </a:r>
          </a:p>
        </p:txBody>
      </p:sp>
      <p:pic>
        <p:nvPicPr>
          <p:cNvPr id="133127" name="Picture 7" descr="selimII"/>
          <p:cNvPicPr>
            <a:picLocks noChangeAspect="1" noChangeArrowheads="1"/>
          </p:cNvPicPr>
          <p:nvPr>
            <p:ph sz="half" idx="2"/>
          </p:nvPr>
        </p:nvPicPr>
        <p:blipFill>
          <a:blip r:embed="rId3" cstate="print"/>
          <a:srcRect/>
          <a:stretch>
            <a:fillRect/>
          </a:stretch>
        </p:blipFill>
        <p:spPr>
          <a:xfrm>
            <a:off x="4876800" y="1981200"/>
            <a:ext cx="3581400" cy="42672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r>
              <a:rPr lang="en-US" dirty="0"/>
              <a:t>Ottoman</a:t>
            </a:r>
          </a:p>
        </p:txBody>
      </p:sp>
      <p:sp>
        <p:nvSpPr>
          <p:cNvPr id="135173" name="Rectangle 5"/>
          <p:cNvSpPr>
            <a:spLocks noGrp="1" noChangeArrowheads="1"/>
          </p:cNvSpPr>
          <p:nvPr>
            <p:ph type="body" sz="half" idx="1"/>
          </p:nvPr>
        </p:nvSpPr>
        <p:spPr/>
        <p:txBody>
          <a:bodyPr/>
          <a:lstStyle/>
          <a:p>
            <a:r>
              <a:rPr lang="en-US" sz="1800" dirty="0"/>
              <a:t>Other problems arose.</a:t>
            </a:r>
          </a:p>
          <a:p>
            <a:r>
              <a:rPr lang="en-US" sz="1800" dirty="0"/>
              <a:t>The biggest problem was the influence of Western Europe.</a:t>
            </a:r>
          </a:p>
          <a:p>
            <a:r>
              <a:rPr lang="en-US" sz="1800" dirty="0"/>
              <a:t>Western clothes, Western furniture, tobacco and coffee were introduced to the Ottomans.</a:t>
            </a:r>
          </a:p>
          <a:p>
            <a:r>
              <a:rPr lang="en-US" sz="1800" dirty="0"/>
              <a:t>Some sultans tried to fight the trends of Western Europe. One outlawed tobacco and coffee. If he caught anyone taking part in immoral or illegal behavior, he had them immediately executed.</a:t>
            </a:r>
          </a:p>
          <a:p>
            <a:endParaRPr lang="en-US" sz="1800" dirty="0"/>
          </a:p>
        </p:txBody>
      </p:sp>
      <p:pic>
        <p:nvPicPr>
          <p:cNvPr id="135175" name="Picture 7" descr="coffee"/>
          <p:cNvPicPr>
            <a:picLocks noChangeAspect="1" noChangeArrowheads="1"/>
          </p:cNvPicPr>
          <p:nvPr>
            <p:ph sz="half" idx="2"/>
          </p:nvPr>
        </p:nvPicPr>
        <p:blipFill>
          <a:blip r:embed="rId3" cstate="print"/>
          <a:srcRect/>
          <a:stretch>
            <a:fillRect/>
          </a:stretch>
        </p:blipFill>
        <p:spPr>
          <a:xfrm>
            <a:off x="4724400" y="2057400"/>
            <a:ext cx="3962400" cy="38862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a:t>Safavid</a:t>
            </a:r>
          </a:p>
        </p:txBody>
      </p:sp>
      <p:sp>
        <p:nvSpPr>
          <p:cNvPr id="137220" name="Rectangle 4"/>
          <p:cNvSpPr>
            <a:spLocks noGrp="1" noChangeArrowheads="1"/>
          </p:cNvSpPr>
          <p:nvPr>
            <p:ph type="body" sz="half" idx="1"/>
          </p:nvPr>
        </p:nvSpPr>
        <p:spPr/>
        <p:txBody>
          <a:bodyPr/>
          <a:lstStyle/>
          <a:p>
            <a:r>
              <a:rPr lang="en-US" sz="2000" dirty="0"/>
              <a:t>The Safavid Dynasty started with Shah Ismail.</a:t>
            </a:r>
          </a:p>
          <a:p>
            <a:r>
              <a:rPr lang="en-US" sz="2000" dirty="0"/>
              <a:t>He was a descendant of Safi al-Din who had been the leader of a Turkish ethnic groups in Azerbaijan near the Caspian Sea.</a:t>
            </a:r>
          </a:p>
          <a:p>
            <a:r>
              <a:rPr lang="en-US" sz="2000" dirty="0"/>
              <a:t>Under Ismail, the Safavid took control of much of Iran and Iraq</a:t>
            </a:r>
          </a:p>
        </p:txBody>
      </p:sp>
      <p:pic>
        <p:nvPicPr>
          <p:cNvPr id="137224" name="Picture 8" descr="Shah_Ismail"/>
          <p:cNvPicPr>
            <a:picLocks noChangeAspect="1" noChangeArrowheads="1"/>
          </p:cNvPicPr>
          <p:nvPr>
            <p:ph sz="half" idx="2"/>
          </p:nvPr>
        </p:nvPicPr>
        <p:blipFill>
          <a:blip r:embed="rId3" cstate="print"/>
          <a:srcRect/>
          <a:stretch>
            <a:fillRect/>
          </a:stretch>
        </p:blipFill>
        <p:spPr>
          <a:xfrm>
            <a:off x="4800600" y="1905000"/>
            <a:ext cx="3886200" cy="42672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p:txBody>
          <a:bodyPr/>
          <a:lstStyle/>
          <a:p>
            <a:r>
              <a:rPr lang="en-US" dirty="0"/>
              <a:t>Safavid</a:t>
            </a:r>
          </a:p>
        </p:txBody>
      </p:sp>
      <p:sp>
        <p:nvSpPr>
          <p:cNvPr id="139269" name="Rectangle 5"/>
          <p:cNvSpPr>
            <a:spLocks noGrp="1" noChangeArrowheads="1"/>
          </p:cNvSpPr>
          <p:nvPr>
            <p:ph type="body" sz="half" idx="1"/>
          </p:nvPr>
        </p:nvSpPr>
        <p:spPr/>
        <p:txBody>
          <a:bodyPr/>
          <a:lstStyle/>
          <a:p>
            <a:r>
              <a:rPr lang="en-US" sz="2000" dirty="0"/>
              <a:t>Ismail called himself “shah,” or king, of the new Persian state.</a:t>
            </a:r>
          </a:p>
          <a:p>
            <a:r>
              <a:rPr lang="en-US" sz="2000" dirty="0"/>
              <a:t>Ismail was a Shiite Muslim. He  sent preachers to different areas to convert members of the Ottoman Empire.</a:t>
            </a:r>
          </a:p>
          <a:p>
            <a:r>
              <a:rPr lang="en-US" sz="2000" dirty="0"/>
              <a:t>This led to the massacre of Sunni Muslims when he took Baghdad.</a:t>
            </a:r>
          </a:p>
          <a:p>
            <a:r>
              <a:rPr lang="en-US" sz="2000" dirty="0"/>
              <a:t>Ismail lost a major at Tabriz to Suleiman over religious differences.</a:t>
            </a:r>
          </a:p>
        </p:txBody>
      </p:sp>
      <p:pic>
        <p:nvPicPr>
          <p:cNvPr id="139271" name="Picture 7" descr="ismailv"/>
          <p:cNvPicPr>
            <a:picLocks noChangeAspect="1" noChangeArrowheads="1"/>
          </p:cNvPicPr>
          <p:nvPr>
            <p:ph sz="half" idx="2"/>
          </p:nvPr>
        </p:nvPicPr>
        <p:blipFill>
          <a:blip r:embed="rId3" cstate="print"/>
          <a:srcRect/>
          <a:stretch>
            <a:fillRect/>
          </a:stretch>
        </p:blipFill>
        <p:spPr>
          <a:xfrm>
            <a:off x="4724400" y="2133600"/>
            <a:ext cx="4191000" cy="3962400"/>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a:t>Safavid</a:t>
            </a:r>
          </a:p>
        </p:txBody>
      </p:sp>
      <p:sp>
        <p:nvSpPr>
          <p:cNvPr id="145412" name="Rectangle 4"/>
          <p:cNvSpPr>
            <a:spLocks noGrp="1" noChangeArrowheads="1"/>
          </p:cNvSpPr>
          <p:nvPr>
            <p:ph type="body" sz="half" idx="1"/>
          </p:nvPr>
        </p:nvSpPr>
        <p:spPr/>
        <p:txBody>
          <a:bodyPr/>
          <a:lstStyle/>
          <a:p>
            <a:pPr>
              <a:lnSpc>
                <a:spcPct val="90000"/>
              </a:lnSpc>
            </a:pPr>
            <a:r>
              <a:rPr lang="en-US" sz="1800" dirty="0"/>
              <a:t>Shah Abbas, who ruled from 1588 to 1629, brought the Safavids to their highest point of glory.</a:t>
            </a:r>
          </a:p>
          <a:p>
            <a:pPr>
              <a:lnSpc>
                <a:spcPct val="90000"/>
              </a:lnSpc>
            </a:pPr>
            <a:r>
              <a:rPr lang="en-US" sz="1800" dirty="0"/>
              <a:t>He usurped the throne from his father and imprisoned him. He later killed the man who helped him get the throne.</a:t>
            </a:r>
          </a:p>
          <a:p>
            <a:pPr>
              <a:lnSpc>
                <a:spcPct val="90000"/>
              </a:lnSpc>
            </a:pPr>
            <a:r>
              <a:rPr lang="en-US" sz="1800" dirty="0"/>
              <a:t>He attacked the Ottoman Turks, with European help – they saw the Safavids as allies – to regain lost lands from the Ottomans.</a:t>
            </a:r>
          </a:p>
          <a:p>
            <a:pPr>
              <a:lnSpc>
                <a:spcPct val="90000"/>
              </a:lnSpc>
            </a:pPr>
            <a:r>
              <a:rPr lang="en-US" sz="1800" dirty="0"/>
              <a:t>The Safavids could not keep territorial gains, but a treaty was signed in 1612 returning Azerbaijan to the Safavids. </a:t>
            </a:r>
          </a:p>
        </p:txBody>
      </p:sp>
      <p:pic>
        <p:nvPicPr>
          <p:cNvPr id="145416" name="Picture 8" descr="abbas"/>
          <p:cNvPicPr>
            <a:picLocks noChangeAspect="1" noChangeArrowheads="1"/>
          </p:cNvPicPr>
          <p:nvPr>
            <p:ph sz="half" idx="2"/>
          </p:nvPr>
        </p:nvPicPr>
        <p:blipFill>
          <a:blip r:embed="rId3" cstate="print"/>
          <a:srcRect/>
          <a:stretch>
            <a:fillRect/>
          </a:stretch>
        </p:blipFill>
        <p:spPr>
          <a:xfrm>
            <a:off x="5172075" y="1981200"/>
            <a:ext cx="2989263" cy="41148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a:t>Safavid</a:t>
            </a:r>
          </a:p>
        </p:txBody>
      </p:sp>
      <p:sp>
        <p:nvSpPr>
          <p:cNvPr id="148484" name="Rectangle 4"/>
          <p:cNvSpPr>
            <a:spLocks noGrp="1" noChangeArrowheads="1"/>
          </p:cNvSpPr>
          <p:nvPr>
            <p:ph type="body" sz="half" idx="1"/>
          </p:nvPr>
        </p:nvSpPr>
        <p:spPr/>
        <p:txBody>
          <a:bodyPr/>
          <a:lstStyle/>
          <a:p>
            <a:r>
              <a:rPr lang="en-US" sz="2000" dirty="0"/>
              <a:t>The Safavid Empire went from Azerbaijan on the Caspian Sea east to India; along the Persian Gulf and Arabian Sea north to the southern border of Russia.</a:t>
            </a:r>
          </a:p>
          <a:p>
            <a:r>
              <a:rPr lang="en-US" sz="2000" dirty="0"/>
              <a:t>When Shah Abbas died, religious orthodoxy, a pressure to conform to traditional religious beliefs, increased. Women were to give up freedom for a life of seclusion and the wearing of the veil.</a:t>
            </a:r>
          </a:p>
        </p:txBody>
      </p:sp>
      <p:pic>
        <p:nvPicPr>
          <p:cNvPr id="148486" name="Picture 6" descr="safavid empire"/>
          <p:cNvPicPr>
            <a:picLocks noChangeAspect="1" noChangeArrowheads="1"/>
          </p:cNvPicPr>
          <p:nvPr>
            <p:ph sz="half" idx="2"/>
          </p:nvPr>
        </p:nvPicPr>
        <p:blipFill>
          <a:blip r:embed="rId3" cstate="print"/>
          <a:srcRect/>
          <a:stretch>
            <a:fillRect/>
          </a:stretch>
        </p:blipFill>
        <p:spPr>
          <a:xfrm>
            <a:off x="4572000" y="2209800"/>
            <a:ext cx="4343400" cy="358140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lstStyle/>
          <a:p>
            <a:r>
              <a:rPr lang="en-US" dirty="0"/>
              <a:t>Ottomans</a:t>
            </a:r>
          </a:p>
        </p:txBody>
      </p:sp>
      <p:sp>
        <p:nvSpPr>
          <p:cNvPr id="94213" name="Rectangle 5"/>
          <p:cNvSpPr>
            <a:spLocks noGrp="1" noChangeArrowheads="1"/>
          </p:cNvSpPr>
          <p:nvPr>
            <p:ph type="body" sz="half" idx="1"/>
          </p:nvPr>
        </p:nvSpPr>
        <p:spPr/>
        <p:txBody>
          <a:bodyPr/>
          <a:lstStyle/>
          <a:p>
            <a:r>
              <a:rPr lang="en-US" sz="2000" dirty="0"/>
              <a:t>The Osman Turks started on the Anatolian Peninsula in Turkey.</a:t>
            </a:r>
          </a:p>
          <a:p>
            <a:r>
              <a:rPr lang="en-US" sz="2000" dirty="0"/>
              <a:t>They started on land granted them by the Seljuk Turks.</a:t>
            </a:r>
          </a:p>
          <a:p>
            <a:r>
              <a:rPr lang="en-US" sz="2000" dirty="0"/>
              <a:t>They were a pastoral and peaceful people at the start.</a:t>
            </a:r>
          </a:p>
          <a:p>
            <a:r>
              <a:rPr lang="en-US" sz="2000" dirty="0"/>
              <a:t>As the Seljuk Turks began to decline, the Osman began to expand. The Ottoman dynasty began.</a:t>
            </a:r>
          </a:p>
        </p:txBody>
      </p:sp>
      <p:pic>
        <p:nvPicPr>
          <p:cNvPr id="94215" name="Picture 7" descr="anatolia"/>
          <p:cNvPicPr>
            <a:picLocks noChangeAspect="1" noChangeArrowheads="1"/>
          </p:cNvPicPr>
          <p:nvPr>
            <p:ph sz="half" idx="2"/>
          </p:nvPr>
        </p:nvPicPr>
        <p:blipFill>
          <a:blip r:embed="rId3" cstate="print"/>
          <a:srcRect/>
          <a:stretch>
            <a:fillRect/>
          </a:stretch>
        </p:blipFill>
        <p:spPr>
          <a:xfrm>
            <a:off x="4724400" y="2133600"/>
            <a:ext cx="4038600" cy="3810000"/>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dirty="0"/>
              <a:t>Safavid</a:t>
            </a:r>
          </a:p>
        </p:txBody>
      </p:sp>
      <p:sp>
        <p:nvSpPr>
          <p:cNvPr id="151556" name="Rectangle 4"/>
          <p:cNvSpPr>
            <a:spLocks noGrp="1" noChangeArrowheads="1"/>
          </p:cNvSpPr>
          <p:nvPr>
            <p:ph type="body" sz="half" idx="1"/>
          </p:nvPr>
        </p:nvSpPr>
        <p:spPr/>
        <p:txBody>
          <a:bodyPr/>
          <a:lstStyle/>
          <a:p>
            <a:pPr>
              <a:lnSpc>
                <a:spcPct val="90000"/>
              </a:lnSpc>
            </a:pPr>
            <a:r>
              <a:rPr lang="en-US" sz="1800" dirty="0"/>
              <a:t>Isfahan was the Safavid capital.</a:t>
            </a:r>
          </a:p>
          <a:p>
            <a:pPr>
              <a:lnSpc>
                <a:spcPct val="90000"/>
              </a:lnSpc>
            </a:pPr>
            <a:r>
              <a:rPr lang="en-US" sz="1800" dirty="0"/>
              <a:t>While under Shah Hussein, it was taken by Afghan peoples.</a:t>
            </a:r>
          </a:p>
          <a:p>
            <a:pPr>
              <a:lnSpc>
                <a:spcPct val="90000"/>
              </a:lnSpc>
            </a:pPr>
            <a:r>
              <a:rPr lang="en-US" sz="1800" dirty="0"/>
              <a:t>Persia sank into a period of anarchy – lawlessness and disorder.</a:t>
            </a:r>
          </a:p>
          <a:p>
            <a:pPr>
              <a:lnSpc>
                <a:spcPct val="90000"/>
              </a:lnSpc>
            </a:pPr>
            <a:r>
              <a:rPr lang="en-US" sz="1800" dirty="0"/>
              <a:t>The role of the shah was that of a king.</a:t>
            </a:r>
          </a:p>
          <a:p>
            <a:pPr>
              <a:lnSpc>
                <a:spcPct val="90000"/>
              </a:lnSpc>
            </a:pPr>
            <a:r>
              <a:rPr lang="en-US" sz="1800" dirty="0"/>
              <a:t>The social structure was Shah, bureaucracy and landed classes, then the common people.</a:t>
            </a:r>
          </a:p>
          <a:p>
            <a:pPr>
              <a:lnSpc>
                <a:spcPct val="90000"/>
              </a:lnSpc>
            </a:pPr>
            <a:r>
              <a:rPr lang="en-US" sz="1800" dirty="0"/>
              <a:t>The official religion was Shia Islam because the Shiites supported the shahs at first.</a:t>
            </a:r>
          </a:p>
        </p:txBody>
      </p:sp>
      <p:pic>
        <p:nvPicPr>
          <p:cNvPr id="151558" name="Picture 6" descr="isfahan"/>
          <p:cNvPicPr>
            <a:picLocks noChangeAspect="1" noChangeArrowheads="1"/>
          </p:cNvPicPr>
          <p:nvPr>
            <p:ph sz="half" idx="2"/>
          </p:nvPr>
        </p:nvPicPr>
        <p:blipFill>
          <a:blip r:embed="rId3" cstate="print"/>
          <a:srcRect/>
          <a:stretch>
            <a:fillRect/>
          </a:stretch>
        </p:blipFill>
        <p:spPr>
          <a:xfrm>
            <a:off x="4648200" y="2057400"/>
            <a:ext cx="4267200" cy="3962400"/>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a:t>Safavid</a:t>
            </a:r>
          </a:p>
        </p:txBody>
      </p:sp>
      <p:sp>
        <p:nvSpPr>
          <p:cNvPr id="154628" name="Rectangle 4"/>
          <p:cNvSpPr>
            <a:spLocks noGrp="1" noChangeArrowheads="1"/>
          </p:cNvSpPr>
          <p:nvPr>
            <p:ph type="body" sz="half" idx="1"/>
          </p:nvPr>
        </p:nvSpPr>
        <p:spPr/>
        <p:txBody>
          <a:bodyPr/>
          <a:lstStyle/>
          <a:p>
            <a:pPr>
              <a:lnSpc>
                <a:spcPct val="90000"/>
              </a:lnSpc>
            </a:pPr>
            <a:r>
              <a:rPr lang="en-US" sz="2000" dirty="0"/>
              <a:t>Isfahan was the jewel of the Safavid Empire, and it is still that for modern-day Iran.</a:t>
            </a:r>
          </a:p>
          <a:p>
            <a:pPr>
              <a:lnSpc>
                <a:spcPct val="90000"/>
              </a:lnSpc>
            </a:pPr>
            <a:r>
              <a:rPr lang="en-US" sz="2000" dirty="0"/>
              <a:t>Silk weaving flourished, but carpet weaving flourished more – Persian rugs are still prized today.</a:t>
            </a:r>
          </a:p>
          <a:p>
            <a:pPr>
              <a:lnSpc>
                <a:spcPct val="90000"/>
              </a:lnSpc>
            </a:pPr>
            <a:r>
              <a:rPr lang="en-US" sz="2000" dirty="0"/>
              <a:t>Riza-i-Abbasi is the most famous artist of this time. He made beautiful works about simple subjects such as oxen plowing, hunters, and lovers. They used soft colors and flowing movement in painting. </a:t>
            </a:r>
          </a:p>
        </p:txBody>
      </p:sp>
      <p:pic>
        <p:nvPicPr>
          <p:cNvPr id="154630" name="Picture 6" descr="article5_img4lg"/>
          <p:cNvPicPr>
            <a:picLocks noChangeAspect="1" noChangeArrowheads="1"/>
          </p:cNvPicPr>
          <p:nvPr>
            <p:ph sz="half" idx="2"/>
          </p:nvPr>
        </p:nvPicPr>
        <p:blipFill>
          <a:blip r:embed="rId3" cstate="print"/>
          <a:srcRect/>
          <a:stretch>
            <a:fillRect/>
          </a:stretch>
        </p:blipFill>
        <p:spPr>
          <a:xfrm>
            <a:off x="4800600" y="1676400"/>
            <a:ext cx="3657600" cy="44958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dirty="0" smtClean="0"/>
              <a:t>Mughals</a:t>
            </a:r>
            <a:endParaRPr lang="en-US" dirty="0"/>
          </a:p>
        </p:txBody>
      </p:sp>
      <p:sp>
        <p:nvSpPr>
          <p:cNvPr id="157700" name="Rectangle 4"/>
          <p:cNvSpPr>
            <a:spLocks noGrp="1" noChangeArrowheads="1"/>
          </p:cNvSpPr>
          <p:nvPr>
            <p:ph type="body" sz="half" idx="1"/>
          </p:nvPr>
        </p:nvSpPr>
        <p:spPr/>
        <p:txBody>
          <a:bodyPr/>
          <a:lstStyle/>
          <a:p>
            <a:pPr>
              <a:lnSpc>
                <a:spcPct val="90000"/>
              </a:lnSpc>
            </a:pPr>
            <a:r>
              <a:rPr lang="en-US" sz="1800" dirty="0"/>
              <a:t>Babur was the founder of the </a:t>
            </a:r>
            <a:r>
              <a:rPr lang="en-US" sz="1800" dirty="0" smtClean="0"/>
              <a:t>Mughal </a:t>
            </a:r>
            <a:r>
              <a:rPr lang="en-US" sz="1800" dirty="0"/>
              <a:t>Empire and united the Hindu and Muslim kingdoms of India.</a:t>
            </a:r>
          </a:p>
          <a:p>
            <a:pPr>
              <a:lnSpc>
                <a:spcPct val="90000"/>
              </a:lnSpc>
            </a:pPr>
            <a:r>
              <a:rPr lang="en-US" sz="1800" dirty="0"/>
              <a:t>He was a descendant of Timur Lenk, and his mother, from the Mongol conquerors of Genghis Khan.</a:t>
            </a:r>
          </a:p>
          <a:p>
            <a:pPr>
              <a:lnSpc>
                <a:spcPct val="90000"/>
              </a:lnSpc>
            </a:pPr>
            <a:r>
              <a:rPr lang="en-US" sz="1800" dirty="0"/>
              <a:t>He took the Khyber Pass in northwest India and the city of Delhi in North India.</a:t>
            </a:r>
          </a:p>
          <a:p>
            <a:pPr>
              <a:lnSpc>
                <a:spcPct val="90000"/>
              </a:lnSpc>
            </a:pPr>
            <a:r>
              <a:rPr lang="en-US" sz="1800" dirty="0"/>
              <a:t>His armies were usually smaller than his opponents but had weapons, artillery, and used them with great effect.  </a:t>
            </a:r>
          </a:p>
        </p:txBody>
      </p:sp>
      <p:pic>
        <p:nvPicPr>
          <p:cNvPr id="157702" name="Picture 6" descr="babur"/>
          <p:cNvPicPr>
            <a:picLocks noChangeAspect="1" noChangeArrowheads="1"/>
          </p:cNvPicPr>
          <p:nvPr>
            <p:ph sz="half" idx="2"/>
          </p:nvPr>
        </p:nvPicPr>
        <p:blipFill>
          <a:blip r:embed="rId3" cstate="print"/>
          <a:srcRect/>
          <a:stretch>
            <a:fillRect/>
          </a:stretch>
        </p:blipFill>
        <p:spPr>
          <a:xfrm>
            <a:off x="4724400" y="1981200"/>
            <a:ext cx="3886200" cy="388620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smtClean="0"/>
              <a:t>Mughals</a:t>
            </a:r>
            <a:endParaRPr lang="en-US" dirty="0"/>
          </a:p>
        </p:txBody>
      </p:sp>
      <p:sp>
        <p:nvSpPr>
          <p:cNvPr id="160772" name="Rectangle 4"/>
          <p:cNvSpPr>
            <a:spLocks noGrp="1" noChangeArrowheads="1"/>
          </p:cNvSpPr>
          <p:nvPr>
            <p:ph type="body" sz="half" idx="1"/>
          </p:nvPr>
        </p:nvSpPr>
        <p:spPr/>
        <p:txBody>
          <a:bodyPr/>
          <a:lstStyle/>
          <a:p>
            <a:pPr>
              <a:lnSpc>
                <a:spcPct val="80000"/>
              </a:lnSpc>
            </a:pPr>
            <a:r>
              <a:rPr lang="en-US" sz="1800" dirty="0"/>
              <a:t>Akbar the Great was the grandson of Babur’</a:t>
            </a:r>
          </a:p>
          <a:p>
            <a:pPr>
              <a:lnSpc>
                <a:spcPct val="80000"/>
              </a:lnSpc>
            </a:pPr>
            <a:r>
              <a:rPr lang="en-US" sz="1800" dirty="0"/>
              <a:t>He placed most of India under </a:t>
            </a:r>
            <a:r>
              <a:rPr lang="en-US" sz="1800" dirty="0" smtClean="0"/>
              <a:t>Mughal control </a:t>
            </a:r>
            <a:r>
              <a:rPr lang="en-US" sz="1800" dirty="0"/>
              <a:t>by use of artillery and negotiation.</a:t>
            </a:r>
          </a:p>
          <a:p>
            <a:pPr>
              <a:lnSpc>
                <a:spcPct val="80000"/>
              </a:lnSpc>
            </a:pPr>
            <a:r>
              <a:rPr lang="en-US" sz="1800" dirty="0"/>
              <a:t>He was best known for his humane character of his rule: he adopted a policy of religious tolerance – even marrying a Hindu princess.</a:t>
            </a:r>
          </a:p>
          <a:p>
            <a:pPr>
              <a:lnSpc>
                <a:spcPct val="80000"/>
              </a:lnSpc>
            </a:pPr>
            <a:r>
              <a:rPr lang="en-US" sz="1800" dirty="0"/>
              <a:t>Zamindars were low ranking officials of Hindu descent who got paid by keeping part of collected taxes. They were part of his toleration of government administration. </a:t>
            </a:r>
          </a:p>
        </p:txBody>
      </p:sp>
      <p:pic>
        <p:nvPicPr>
          <p:cNvPr id="160774" name="Picture 6" descr="akbar"/>
          <p:cNvPicPr>
            <a:picLocks noChangeAspect="1" noChangeArrowheads="1"/>
          </p:cNvPicPr>
          <p:nvPr>
            <p:ph sz="half" idx="2"/>
          </p:nvPr>
        </p:nvPicPr>
        <p:blipFill>
          <a:blip r:embed="rId3" cstate="print"/>
          <a:srcRect/>
          <a:stretch>
            <a:fillRect/>
          </a:stretch>
        </p:blipFill>
        <p:spPr>
          <a:xfrm>
            <a:off x="5029200" y="1905000"/>
            <a:ext cx="3581400" cy="4191000"/>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smtClean="0"/>
              <a:t>Mughals</a:t>
            </a:r>
            <a:endParaRPr lang="en-US" dirty="0"/>
          </a:p>
        </p:txBody>
      </p:sp>
      <p:sp>
        <p:nvSpPr>
          <p:cNvPr id="163844" name="Rectangle 4"/>
          <p:cNvSpPr>
            <a:spLocks noGrp="1" noChangeArrowheads="1"/>
          </p:cNvSpPr>
          <p:nvPr>
            <p:ph type="body" sz="half" idx="1"/>
          </p:nvPr>
        </p:nvSpPr>
        <p:spPr/>
        <p:txBody>
          <a:bodyPr/>
          <a:lstStyle/>
          <a:p>
            <a:pPr>
              <a:lnSpc>
                <a:spcPct val="80000"/>
              </a:lnSpc>
            </a:pPr>
            <a:r>
              <a:rPr lang="en-US" sz="1800" dirty="0"/>
              <a:t>Shah Jahan ruled from 1628 to 1658. He ruled using the political system started by earlier </a:t>
            </a:r>
            <a:r>
              <a:rPr lang="en-US" sz="1800" dirty="0" smtClean="0"/>
              <a:t>Mughal </a:t>
            </a:r>
            <a:r>
              <a:rPr lang="en-US" sz="1800" dirty="0"/>
              <a:t>rulers. </a:t>
            </a:r>
          </a:p>
          <a:p>
            <a:pPr>
              <a:lnSpc>
                <a:spcPct val="80000"/>
              </a:lnSpc>
            </a:pPr>
            <a:r>
              <a:rPr lang="en-US" sz="1800" dirty="0"/>
              <a:t>He expanded the boundaries of the </a:t>
            </a:r>
            <a:r>
              <a:rPr lang="en-US" sz="1800" dirty="0" smtClean="0"/>
              <a:t>Mughal </a:t>
            </a:r>
            <a:r>
              <a:rPr lang="en-US" sz="1800" dirty="0"/>
              <a:t>Empire through campaigns through the Deccan Plateau and Samarkand in the Hindu Kush.</a:t>
            </a:r>
          </a:p>
          <a:p>
            <a:pPr>
              <a:lnSpc>
                <a:spcPct val="80000"/>
              </a:lnSpc>
            </a:pPr>
            <a:r>
              <a:rPr lang="en-US" sz="1800" dirty="0"/>
              <a:t>He is best known for the Taj Mahal – a mausoleum for his favorite wife, Mumatz Mahal. This is the finest piece of </a:t>
            </a:r>
            <a:r>
              <a:rPr lang="en-US" sz="1800" dirty="0" smtClean="0"/>
              <a:t>Mughal architecture</a:t>
            </a:r>
            <a:r>
              <a:rPr lang="en-US" sz="1800" dirty="0"/>
              <a:t>. It combines Persian, Ottoman, Indian, and Islamic styles. </a:t>
            </a:r>
          </a:p>
          <a:p>
            <a:pPr>
              <a:lnSpc>
                <a:spcPct val="80000"/>
              </a:lnSpc>
            </a:pPr>
            <a:r>
              <a:rPr lang="en-US" sz="1800" dirty="0"/>
              <a:t>It is located in Agra, India.</a:t>
            </a:r>
          </a:p>
          <a:p>
            <a:pPr>
              <a:lnSpc>
                <a:spcPct val="80000"/>
              </a:lnSpc>
            </a:pPr>
            <a:endParaRPr lang="en-US" sz="1800" dirty="0"/>
          </a:p>
          <a:p>
            <a:pPr>
              <a:lnSpc>
                <a:spcPct val="80000"/>
              </a:lnSpc>
            </a:pPr>
            <a:endParaRPr lang="en-US" sz="1800" dirty="0"/>
          </a:p>
        </p:txBody>
      </p:sp>
      <p:pic>
        <p:nvPicPr>
          <p:cNvPr id="163846" name="Picture 6" descr="Taj_Mahal_"/>
          <p:cNvPicPr>
            <a:picLocks noChangeAspect="1" noChangeArrowheads="1"/>
          </p:cNvPicPr>
          <p:nvPr>
            <p:ph sz="half" idx="2"/>
          </p:nvPr>
        </p:nvPicPr>
        <p:blipFill>
          <a:blip r:embed="rId3" cstate="print"/>
          <a:srcRect/>
          <a:stretch>
            <a:fillRect/>
          </a:stretch>
        </p:blipFill>
        <p:spPr>
          <a:xfrm>
            <a:off x="4648200" y="1981200"/>
            <a:ext cx="4267200" cy="41148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smtClean="0"/>
              <a:t>Mughals</a:t>
            </a:r>
            <a:endParaRPr lang="en-US" dirty="0"/>
          </a:p>
        </p:txBody>
      </p:sp>
      <p:sp>
        <p:nvSpPr>
          <p:cNvPr id="166916" name="Rectangle 4"/>
          <p:cNvSpPr>
            <a:spLocks noGrp="1" noChangeArrowheads="1"/>
          </p:cNvSpPr>
          <p:nvPr>
            <p:ph type="body" sz="half" idx="1"/>
          </p:nvPr>
        </p:nvSpPr>
        <p:spPr/>
        <p:txBody>
          <a:bodyPr/>
          <a:lstStyle/>
          <a:p>
            <a:pPr>
              <a:lnSpc>
                <a:spcPct val="80000"/>
              </a:lnSpc>
            </a:pPr>
            <a:r>
              <a:rPr lang="en-US" sz="1800" dirty="0"/>
              <a:t>Aurangzeb took over from his father, Shah Jahan. He had his brother put to death. </a:t>
            </a:r>
          </a:p>
          <a:p>
            <a:pPr>
              <a:lnSpc>
                <a:spcPct val="80000"/>
              </a:lnSpc>
            </a:pPr>
            <a:r>
              <a:rPr lang="en-US" sz="1800" dirty="0"/>
              <a:t>He was a devout Muslim and a man of high principle.</a:t>
            </a:r>
          </a:p>
          <a:p>
            <a:pPr>
              <a:lnSpc>
                <a:spcPct val="80000"/>
              </a:lnSpc>
            </a:pPr>
            <a:r>
              <a:rPr lang="en-US" sz="1800" dirty="0"/>
              <a:t>He tried to eliminate many of the things he thought were social evils in India: suttee (a Hindu practice of cremating a widow on her husband’s funeral pyre), levying illegal taxes, gambling, and drinking.</a:t>
            </a:r>
          </a:p>
          <a:p>
            <a:pPr>
              <a:lnSpc>
                <a:spcPct val="80000"/>
              </a:lnSpc>
            </a:pPr>
            <a:r>
              <a:rPr lang="en-US" sz="1800" dirty="0"/>
              <a:t>He did not embrace religious tolerance – tried to get Hindu to convert to Islam – and this led to social unrest that made India open to attack from abroad.</a:t>
            </a:r>
          </a:p>
        </p:txBody>
      </p:sp>
      <p:pic>
        <p:nvPicPr>
          <p:cNvPr id="166918" name="Picture 6" descr="aurangzeb"/>
          <p:cNvPicPr>
            <a:picLocks noChangeAspect="1" noChangeArrowheads="1"/>
          </p:cNvPicPr>
          <p:nvPr>
            <p:ph sz="half" idx="2"/>
          </p:nvPr>
        </p:nvPicPr>
        <p:blipFill>
          <a:blip r:embed="rId3" cstate="print"/>
          <a:srcRect/>
          <a:stretch>
            <a:fillRect/>
          </a:stretch>
        </p:blipFill>
        <p:spPr>
          <a:xfrm>
            <a:off x="5175250" y="1981200"/>
            <a:ext cx="2982913" cy="41148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smtClean="0"/>
              <a:t>Mughals</a:t>
            </a:r>
            <a:endParaRPr lang="en-US" dirty="0"/>
          </a:p>
        </p:txBody>
      </p:sp>
      <p:sp>
        <p:nvSpPr>
          <p:cNvPr id="169988" name="Rectangle 4"/>
          <p:cNvSpPr>
            <a:spLocks noGrp="1" noChangeArrowheads="1"/>
          </p:cNvSpPr>
          <p:nvPr>
            <p:ph type="body" sz="half" idx="1"/>
          </p:nvPr>
        </p:nvSpPr>
        <p:spPr/>
        <p:txBody>
          <a:bodyPr/>
          <a:lstStyle/>
          <a:p>
            <a:r>
              <a:rPr lang="en-US" sz="2000" dirty="0"/>
              <a:t>The </a:t>
            </a:r>
            <a:r>
              <a:rPr lang="en-US" sz="2000" dirty="0" smtClean="0"/>
              <a:t>Mughal </a:t>
            </a:r>
            <a:r>
              <a:rPr lang="en-US" sz="2000" dirty="0"/>
              <a:t>Empire spread from the Hindu Kush mountains east to the Bay of Bengal; from modern-day Afghanistan south to near the southern tip of India.</a:t>
            </a:r>
          </a:p>
          <a:p>
            <a:r>
              <a:rPr lang="en-US" sz="2000" dirty="0"/>
              <a:t>The </a:t>
            </a:r>
            <a:r>
              <a:rPr lang="en-US" sz="2000" dirty="0" smtClean="0"/>
              <a:t>Mughals </a:t>
            </a:r>
            <a:r>
              <a:rPr lang="en-US" sz="2000" dirty="0"/>
              <a:t>under Babur and Akbar were characterized by religious tolerance, toleration of political administration, and military superiority (use of artillery). </a:t>
            </a:r>
          </a:p>
        </p:txBody>
      </p:sp>
      <p:pic>
        <p:nvPicPr>
          <p:cNvPr id="169990" name="Picture 6" descr="history-of-india2"/>
          <p:cNvPicPr>
            <a:picLocks noChangeAspect="1" noChangeArrowheads="1"/>
          </p:cNvPicPr>
          <p:nvPr>
            <p:ph sz="half" idx="2"/>
          </p:nvPr>
        </p:nvPicPr>
        <p:blipFill>
          <a:blip r:embed="rId3" cstate="print"/>
          <a:srcRect/>
          <a:stretch>
            <a:fillRect/>
          </a:stretch>
        </p:blipFill>
        <p:spPr>
          <a:xfrm>
            <a:off x="4724400" y="1905000"/>
            <a:ext cx="4038600" cy="41910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body" sz="half" idx="1"/>
          </p:nvPr>
        </p:nvSpPr>
        <p:spPr/>
        <p:txBody>
          <a:bodyPr/>
          <a:lstStyle/>
          <a:p>
            <a:pPr>
              <a:lnSpc>
                <a:spcPct val="90000"/>
              </a:lnSpc>
            </a:pPr>
            <a:r>
              <a:rPr lang="en-US" sz="1800" dirty="0"/>
              <a:t>The British helped the decline of the </a:t>
            </a:r>
            <a:r>
              <a:rPr lang="en-US" sz="1800" dirty="0" smtClean="0"/>
              <a:t>Mughal </a:t>
            </a:r>
            <a:r>
              <a:rPr lang="en-US" sz="1800" dirty="0"/>
              <a:t>Empire in India.</a:t>
            </a:r>
          </a:p>
          <a:p>
            <a:pPr>
              <a:lnSpc>
                <a:spcPct val="90000"/>
              </a:lnSpc>
            </a:pPr>
            <a:r>
              <a:rPr lang="en-US" sz="1800" dirty="0"/>
              <a:t>Sir Robert Clive became the chief representative of the British East India Company.</a:t>
            </a:r>
          </a:p>
          <a:p>
            <a:pPr>
              <a:lnSpc>
                <a:spcPct val="90000"/>
              </a:lnSpc>
            </a:pPr>
            <a:r>
              <a:rPr lang="en-US" sz="1800" dirty="0"/>
              <a:t>He was instrumental in getting the British East India control of Indian trade by taking Bengal. The B.E.I.C. could now tax the lands surrounding the city of Calcutta.</a:t>
            </a:r>
          </a:p>
          <a:p>
            <a:pPr>
              <a:lnSpc>
                <a:spcPct val="90000"/>
              </a:lnSpc>
            </a:pPr>
            <a:r>
              <a:rPr lang="en-US" sz="1800" dirty="0"/>
              <a:t>The Indians practiced guerilla warfare against the British.</a:t>
            </a:r>
          </a:p>
          <a:p>
            <a:pPr>
              <a:lnSpc>
                <a:spcPct val="90000"/>
              </a:lnSpc>
            </a:pPr>
            <a:r>
              <a:rPr lang="en-US" sz="1800" dirty="0"/>
              <a:t>The British moved inland. Trade brought money to the British. The British were in India to stay.</a:t>
            </a:r>
          </a:p>
        </p:txBody>
      </p:sp>
      <p:pic>
        <p:nvPicPr>
          <p:cNvPr id="173062" name="Picture 6" descr="clive"/>
          <p:cNvPicPr>
            <a:picLocks noChangeAspect="1" noChangeArrowheads="1"/>
          </p:cNvPicPr>
          <p:nvPr>
            <p:ph sz="half" idx="2"/>
          </p:nvPr>
        </p:nvPicPr>
        <p:blipFill>
          <a:blip r:embed="rId3" cstate="print"/>
          <a:srcRect/>
          <a:stretch>
            <a:fillRect/>
          </a:stretch>
        </p:blipFill>
        <p:spPr>
          <a:xfrm>
            <a:off x="4572000" y="1981200"/>
            <a:ext cx="4419600" cy="4038600"/>
          </a:xfrm>
          <a:noFill/>
          <a:ln/>
        </p:spPr>
      </p:pic>
      <p:sp>
        <p:nvSpPr>
          <p:cNvPr id="7" name="Title 6"/>
          <p:cNvSpPr>
            <a:spLocks noGrp="1"/>
          </p:cNvSpPr>
          <p:nvPr>
            <p:ph type="title"/>
          </p:nvPr>
        </p:nvSpPr>
        <p:spPr/>
        <p:txBody>
          <a:bodyPr/>
          <a:lstStyle/>
          <a:p>
            <a:r>
              <a:rPr lang="en-US" dirty="0" smtClean="0"/>
              <a:t>Mughals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body" sz="half" idx="1"/>
          </p:nvPr>
        </p:nvSpPr>
        <p:spPr/>
        <p:txBody>
          <a:bodyPr/>
          <a:lstStyle/>
          <a:p>
            <a:pPr>
              <a:lnSpc>
                <a:spcPct val="90000"/>
              </a:lnSpc>
            </a:pPr>
            <a:r>
              <a:rPr lang="en-US" sz="2000" dirty="0"/>
              <a:t>Women in the </a:t>
            </a:r>
            <a:r>
              <a:rPr lang="en-US" sz="2000" dirty="0" smtClean="0"/>
              <a:t>Mughal </a:t>
            </a:r>
            <a:r>
              <a:rPr lang="en-US" sz="2000" dirty="0"/>
              <a:t>Empire had a complex life. </a:t>
            </a:r>
          </a:p>
          <a:p>
            <a:pPr>
              <a:lnSpc>
                <a:spcPct val="90000"/>
              </a:lnSpc>
            </a:pPr>
            <a:r>
              <a:rPr lang="en-US" sz="2000" dirty="0"/>
              <a:t>Women had played a role in </a:t>
            </a:r>
            <a:r>
              <a:rPr lang="en-US" sz="2000" dirty="0" smtClean="0"/>
              <a:t>Mughal </a:t>
            </a:r>
            <a:r>
              <a:rPr lang="en-US" sz="2000" dirty="0"/>
              <a:t>tribal society – warriors and advisors in political matters. They could own land and do business.</a:t>
            </a:r>
          </a:p>
          <a:p>
            <a:pPr>
              <a:lnSpc>
                <a:spcPct val="90000"/>
              </a:lnSpc>
            </a:pPr>
            <a:r>
              <a:rPr lang="en-US" sz="2000" dirty="0"/>
              <a:t>They also had restrictions of Islamic law: isolation of women was practiced in upper class Hindu families.</a:t>
            </a:r>
          </a:p>
          <a:p>
            <a:pPr>
              <a:lnSpc>
                <a:spcPct val="90000"/>
              </a:lnSpc>
            </a:pPr>
            <a:r>
              <a:rPr lang="en-US" sz="2000" dirty="0"/>
              <a:t>A lot of Hindu practices went unchanged by </a:t>
            </a:r>
            <a:r>
              <a:rPr lang="en-US" sz="2000" dirty="0" smtClean="0"/>
              <a:t>Mughal </a:t>
            </a:r>
            <a:r>
              <a:rPr lang="en-US" sz="2000" dirty="0"/>
              <a:t>rule</a:t>
            </a:r>
          </a:p>
          <a:p>
            <a:pPr>
              <a:lnSpc>
                <a:spcPct val="90000"/>
              </a:lnSpc>
            </a:pPr>
            <a:endParaRPr lang="en-US" sz="2000" dirty="0"/>
          </a:p>
        </p:txBody>
      </p:sp>
      <p:pic>
        <p:nvPicPr>
          <p:cNvPr id="176134" name="Picture 6" descr="akbarjahangir2"/>
          <p:cNvPicPr>
            <a:picLocks noChangeAspect="1" noChangeArrowheads="1"/>
          </p:cNvPicPr>
          <p:nvPr>
            <p:ph sz="half" idx="2"/>
          </p:nvPr>
        </p:nvPicPr>
        <p:blipFill>
          <a:blip r:embed="rId3" cstate="print"/>
          <a:srcRect/>
          <a:stretch>
            <a:fillRect/>
          </a:stretch>
        </p:blipFill>
        <p:spPr>
          <a:xfrm>
            <a:off x="4572000" y="1981200"/>
            <a:ext cx="4419600" cy="4114800"/>
          </a:xfrm>
          <a:noFill/>
          <a:ln/>
        </p:spPr>
      </p:pic>
      <p:sp>
        <p:nvSpPr>
          <p:cNvPr id="7" name="Title 6"/>
          <p:cNvSpPr>
            <a:spLocks noGrp="1"/>
          </p:cNvSpPr>
          <p:nvPr>
            <p:ph type="title"/>
          </p:nvPr>
        </p:nvSpPr>
        <p:spPr/>
        <p:txBody>
          <a:bodyPr/>
          <a:lstStyle/>
          <a:p>
            <a:r>
              <a:rPr lang="en-US" dirty="0" smtClean="0"/>
              <a:t>Mughals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dirty="0" smtClean="0"/>
              <a:t>Mughals</a:t>
            </a:r>
            <a:endParaRPr lang="en-US" dirty="0"/>
          </a:p>
        </p:txBody>
      </p:sp>
      <p:sp>
        <p:nvSpPr>
          <p:cNvPr id="179204" name="Rectangle 4"/>
          <p:cNvSpPr>
            <a:spLocks noGrp="1" noChangeArrowheads="1"/>
          </p:cNvSpPr>
          <p:nvPr>
            <p:ph type="body" sz="half" idx="1"/>
          </p:nvPr>
        </p:nvSpPr>
        <p:spPr/>
        <p:txBody>
          <a:bodyPr/>
          <a:lstStyle/>
          <a:p>
            <a:pPr>
              <a:lnSpc>
                <a:spcPct val="90000"/>
              </a:lnSpc>
            </a:pPr>
            <a:r>
              <a:rPr lang="en-US" sz="1800" dirty="0"/>
              <a:t>The </a:t>
            </a:r>
            <a:r>
              <a:rPr lang="en-US" sz="1800" dirty="0" smtClean="0"/>
              <a:t>Mughals </a:t>
            </a:r>
            <a:r>
              <a:rPr lang="en-US" sz="1800" dirty="0"/>
              <a:t>brought together Persian and Indian influences in art and architecture.</a:t>
            </a:r>
          </a:p>
          <a:p>
            <a:pPr>
              <a:lnSpc>
                <a:spcPct val="90000"/>
              </a:lnSpc>
            </a:pPr>
            <a:r>
              <a:rPr lang="en-US" sz="1800" dirty="0"/>
              <a:t>The Taj Mahal is the greatest example of Mogul architecture.</a:t>
            </a:r>
          </a:p>
          <a:p>
            <a:pPr>
              <a:lnSpc>
                <a:spcPct val="90000"/>
              </a:lnSpc>
            </a:pPr>
            <a:r>
              <a:rPr lang="en-US" sz="1800" dirty="0"/>
              <a:t>Akbar got Indian artist to use Persian and Indian motifs.</a:t>
            </a:r>
          </a:p>
          <a:p>
            <a:pPr>
              <a:lnSpc>
                <a:spcPct val="90000"/>
              </a:lnSpc>
            </a:pPr>
            <a:r>
              <a:rPr lang="en-US" sz="1800" dirty="0"/>
              <a:t>The “Akbar style” included humans in action. </a:t>
            </a:r>
          </a:p>
          <a:p>
            <a:pPr>
              <a:lnSpc>
                <a:spcPct val="90000"/>
              </a:lnSpc>
            </a:pPr>
            <a:r>
              <a:rPr lang="en-US" sz="1800" dirty="0"/>
              <a:t>He encouraged his artist to imitate European art forms, including perspective and lifelike portraits.</a:t>
            </a:r>
          </a:p>
          <a:p>
            <a:pPr>
              <a:lnSpc>
                <a:spcPct val="90000"/>
              </a:lnSpc>
            </a:pPr>
            <a:r>
              <a:rPr lang="en-US" sz="1800" dirty="0"/>
              <a:t>He commissioned artist from Persia and Europe to come teach Indian artists. </a:t>
            </a:r>
          </a:p>
        </p:txBody>
      </p:sp>
      <p:pic>
        <p:nvPicPr>
          <p:cNvPr id="179206" name="Picture 6" descr="mogul art"/>
          <p:cNvPicPr>
            <a:picLocks noChangeAspect="1" noChangeArrowheads="1"/>
          </p:cNvPicPr>
          <p:nvPr>
            <p:ph sz="half" idx="2"/>
          </p:nvPr>
        </p:nvPicPr>
        <p:blipFill>
          <a:blip r:embed="rId3" cstate="print"/>
          <a:srcRect/>
          <a:stretch>
            <a:fillRect/>
          </a:stretch>
        </p:blipFill>
        <p:spPr>
          <a:xfrm>
            <a:off x="4724400" y="1828800"/>
            <a:ext cx="3962400" cy="449580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lstStyle/>
          <a:p>
            <a:r>
              <a:rPr lang="en-US" dirty="0"/>
              <a:t>Ottoman</a:t>
            </a:r>
          </a:p>
        </p:txBody>
      </p:sp>
      <p:sp>
        <p:nvSpPr>
          <p:cNvPr id="96261" name="Rectangle 5"/>
          <p:cNvSpPr>
            <a:spLocks noGrp="1" noChangeArrowheads="1"/>
          </p:cNvSpPr>
          <p:nvPr>
            <p:ph type="body" sz="half" idx="1"/>
          </p:nvPr>
        </p:nvSpPr>
        <p:spPr/>
        <p:txBody>
          <a:bodyPr/>
          <a:lstStyle/>
          <a:p>
            <a:r>
              <a:rPr lang="en-US" sz="2000" dirty="0"/>
              <a:t>In the 14</a:t>
            </a:r>
            <a:r>
              <a:rPr lang="en-US" sz="2000" baseline="30000" dirty="0"/>
              <a:t>th</a:t>
            </a:r>
            <a:r>
              <a:rPr lang="en-US" sz="2000" dirty="0"/>
              <a:t> century, the Ottomans moved into the Balkans. </a:t>
            </a:r>
          </a:p>
          <a:p>
            <a:r>
              <a:rPr lang="en-US" sz="2000" dirty="0"/>
              <a:t>They took the title of sultan and began to build a strong military by developing the “janissaries.”</a:t>
            </a:r>
          </a:p>
          <a:p>
            <a:r>
              <a:rPr lang="en-US" sz="2000" dirty="0"/>
              <a:t>Janissary were an elite military guard recruited from Christians, converted to Islam, and trained as foot soldiers or administrators to the sultan.</a:t>
            </a:r>
          </a:p>
        </p:txBody>
      </p:sp>
      <p:pic>
        <p:nvPicPr>
          <p:cNvPr id="96263" name="Picture 7" descr="janissari"/>
          <p:cNvPicPr>
            <a:picLocks noChangeAspect="1" noChangeArrowheads="1"/>
          </p:cNvPicPr>
          <p:nvPr>
            <p:ph sz="half" idx="2"/>
          </p:nvPr>
        </p:nvPicPr>
        <p:blipFill>
          <a:blip r:embed="rId3" cstate="print"/>
          <a:srcRect/>
          <a:stretch>
            <a:fillRect/>
          </a:stretch>
        </p:blipFill>
        <p:spPr>
          <a:xfrm>
            <a:off x="4953000" y="1981200"/>
            <a:ext cx="3657600" cy="40386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lstStyle/>
          <a:p>
            <a:r>
              <a:rPr lang="en-US" dirty="0"/>
              <a:t>Ottoman</a:t>
            </a:r>
          </a:p>
        </p:txBody>
      </p:sp>
      <p:sp>
        <p:nvSpPr>
          <p:cNvPr id="98309" name="Rectangle 5"/>
          <p:cNvSpPr>
            <a:spLocks noGrp="1" noChangeArrowheads="1"/>
          </p:cNvSpPr>
          <p:nvPr>
            <p:ph type="body" sz="half" idx="1"/>
          </p:nvPr>
        </p:nvSpPr>
        <p:spPr/>
        <p:txBody>
          <a:bodyPr/>
          <a:lstStyle/>
          <a:p>
            <a:r>
              <a:rPr lang="en-US" sz="2000" dirty="0"/>
              <a:t>April 6, 1253, the Ottoman Turks laid siege to the city of Constantinople.</a:t>
            </a:r>
          </a:p>
          <a:p>
            <a:r>
              <a:rPr lang="en-US" sz="2000" dirty="0"/>
              <a:t>May 29, 1253, Constantinople fell to the Ottoman Turks and Mehmet II.</a:t>
            </a:r>
          </a:p>
          <a:p>
            <a:r>
              <a:rPr lang="en-US" sz="2000" dirty="0"/>
              <a:t>The Turks spent 3 days sacking the city. Many people lost their lives inside the city.</a:t>
            </a:r>
          </a:p>
          <a:p>
            <a:r>
              <a:rPr lang="en-US" sz="2000" dirty="0"/>
              <a:t>The city was later renamed Istanbul.</a:t>
            </a:r>
          </a:p>
        </p:txBody>
      </p:sp>
      <p:pic>
        <p:nvPicPr>
          <p:cNvPr id="98311" name="Picture 7" descr="GatesofConstantinople"/>
          <p:cNvPicPr>
            <a:picLocks noChangeAspect="1" noChangeArrowheads="1"/>
          </p:cNvPicPr>
          <p:nvPr>
            <p:ph sz="half" idx="2"/>
          </p:nvPr>
        </p:nvPicPr>
        <p:blipFill>
          <a:blip r:embed="rId3" cstate="print"/>
          <a:srcRect/>
          <a:stretch>
            <a:fillRect/>
          </a:stretch>
        </p:blipFill>
        <p:spPr>
          <a:xfrm>
            <a:off x="4800600" y="1981200"/>
            <a:ext cx="3486150" cy="41910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p:txBody>
          <a:bodyPr/>
          <a:lstStyle/>
          <a:p>
            <a:r>
              <a:rPr lang="en-US" dirty="0"/>
              <a:t>Ottoman</a:t>
            </a:r>
          </a:p>
        </p:txBody>
      </p:sp>
      <p:sp>
        <p:nvSpPr>
          <p:cNvPr id="100357" name="Rectangle 5"/>
          <p:cNvSpPr>
            <a:spLocks noGrp="1" noChangeArrowheads="1"/>
          </p:cNvSpPr>
          <p:nvPr>
            <p:ph type="body" sz="half" idx="1"/>
          </p:nvPr>
        </p:nvSpPr>
        <p:spPr/>
        <p:txBody>
          <a:bodyPr/>
          <a:lstStyle/>
          <a:p>
            <a:pPr>
              <a:lnSpc>
                <a:spcPct val="80000"/>
              </a:lnSpc>
            </a:pPr>
            <a:r>
              <a:rPr lang="en-US" sz="1800" dirty="0"/>
              <a:t>Selim I  took control of Mesopotamia, Egypt, and Arabia – included Jerusalem, Mecca, and Madinah.</a:t>
            </a:r>
          </a:p>
          <a:p>
            <a:pPr>
              <a:lnSpc>
                <a:spcPct val="80000"/>
              </a:lnSpc>
            </a:pPr>
            <a:r>
              <a:rPr lang="en-US" sz="1800" dirty="0"/>
              <a:t>He took the title of caliph, defender of the faith.</a:t>
            </a:r>
          </a:p>
          <a:p>
            <a:pPr>
              <a:lnSpc>
                <a:spcPct val="80000"/>
              </a:lnSpc>
            </a:pPr>
            <a:r>
              <a:rPr lang="en-US" sz="1800" dirty="0"/>
              <a:t>The Ottoman Empire went from the Black Sea to the Red Sea to the Strait of Gibraltar.</a:t>
            </a:r>
          </a:p>
          <a:p>
            <a:pPr>
              <a:lnSpc>
                <a:spcPct val="80000"/>
              </a:lnSpc>
            </a:pPr>
            <a:r>
              <a:rPr lang="en-US" sz="1800" dirty="0"/>
              <a:t>There was little impact on North Africa.</a:t>
            </a:r>
          </a:p>
          <a:p>
            <a:pPr>
              <a:lnSpc>
                <a:spcPct val="80000"/>
              </a:lnSpc>
            </a:pPr>
            <a:r>
              <a:rPr lang="en-US" sz="1800" dirty="0"/>
              <a:t>Pashas, appointed government officials, collected taxes and maintained law and order reported to the sultan in Constantinople.</a:t>
            </a:r>
          </a:p>
        </p:txBody>
      </p:sp>
      <p:pic>
        <p:nvPicPr>
          <p:cNvPr id="100359" name="Picture 7" descr="selim-I"/>
          <p:cNvPicPr>
            <a:picLocks noChangeAspect="1" noChangeArrowheads="1"/>
          </p:cNvPicPr>
          <p:nvPr>
            <p:ph sz="half" idx="2"/>
          </p:nvPr>
        </p:nvPicPr>
        <p:blipFill>
          <a:blip r:embed="rId3" cstate="print"/>
          <a:srcRect/>
          <a:stretch>
            <a:fillRect/>
          </a:stretch>
        </p:blipFill>
        <p:spPr>
          <a:xfrm>
            <a:off x="5105400" y="1981200"/>
            <a:ext cx="3276600" cy="41910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r>
              <a:rPr lang="en-US" dirty="0"/>
              <a:t>Ottoman</a:t>
            </a:r>
          </a:p>
        </p:txBody>
      </p:sp>
      <p:sp>
        <p:nvSpPr>
          <p:cNvPr id="102405" name="Rectangle 5"/>
          <p:cNvSpPr>
            <a:spLocks noGrp="1" noChangeArrowheads="1"/>
          </p:cNvSpPr>
          <p:nvPr>
            <p:ph type="body" sz="half" idx="1"/>
          </p:nvPr>
        </p:nvSpPr>
        <p:spPr/>
        <p:txBody>
          <a:bodyPr/>
          <a:lstStyle/>
          <a:p>
            <a:r>
              <a:rPr lang="en-US" sz="2000" dirty="0"/>
              <a:t>Suleiman I, or Suleiman the Magnificent, came to rule in 1520. He expanded Ottoman rule into Europe and the western Med. Sea.</a:t>
            </a:r>
          </a:p>
          <a:p>
            <a:r>
              <a:rPr lang="en-US" sz="2000" dirty="0"/>
              <a:t>He ruled for 46 years. He was a great military commander, but he known for his legislation as well.</a:t>
            </a:r>
          </a:p>
          <a:p>
            <a:r>
              <a:rPr lang="en-US" sz="2000" dirty="0"/>
              <a:t>He codified Ottoman law keeping Islamic faith, took into account Christian inhabitants of the Empire, addressed taxes, and built more schools.</a:t>
            </a:r>
          </a:p>
          <a:p>
            <a:endParaRPr lang="en-US" sz="2000" dirty="0"/>
          </a:p>
        </p:txBody>
      </p:sp>
      <p:pic>
        <p:nvPicPr>
          <p:cNvPr id="102407" name="Picture 7" descr="Suleyman_young"/>
          <p:cNvPicPr>
            <a:picLocks noChangeAspect="1" noChangeArrowheads="1"/>
          </p:cNvPicPr>
          <p:nvPr>
            <p:ph sz="half" idx="2"/>
          </p:nvPr>
        </p:nvPicPr>
        <p:blipFill>
          <a:blip r:embed="rId3" cstate="print"/>
          <a:srcRect/>
          <a:stretch>
            <a:fillRect/>
          </a:stretch>
        </p:blipFill>
        <p:spPr>
          <a:xfrm>
            <a:off x="5259388" y="1981200"/>
            <a:ext cx="2814637" cy="41148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p:txBody>
          <a:bodyPr/>
          <a:lstStyle/>
          <a:p>
            <a:r>
              <a:rPr lang="en-US" dirty="0"/>
              <a:t>Ottoman</a:t>
            </a:r>
          </a:p>
        </p:txBody>
      </p:sp>
      <p:sp>
        <p:nvSpPr>
          <p:cNvPr id="111621" name="Rectangle 5"/>
          <p:cNvSpPr>
            <a:spLocks noGrp="1" noChangeArrowheads="1"/>
          </p:cNvSpPr>
          <p:nvPr>
            <p:ph type="body" sz="half" idx="1"/>
          </p:nvPr>
        </p:nvSpPr>
        <p:spPr/>
        <p:txBody>
          <a:bodyPr/>
          <a:lstStyle/>
          <a:p>
            <a:r>
              <a:rPr lang="en-US" sz="2000" dirty="0"/>
              <a:t>Suleiman I may have been able to run an empire, but his personal life was different.</a:t>
            </a:r>
          </a:p>
          <a:p>
            <a:r>
              <a:rPr lang="en-US" sz="2000" dirty="0"/>
              <a:t>He married a harem girl from Poland named Roxelana and had 5 children with her.</a:t>
            </a:r>
          </a:p>
          <a:p>
            <a:r>
              <a:rPr lang="en-US" sz="2000" dirty="0"/>
              <a:t>He executed his eldest son, Mustafa, because Roxelana said he was planning to kill Suleiman and take power – her son Selim took power when Suleiman died in 1566.</a:t>
            </a:r>
          </a:p>
        </p:txBody>
      </p:sp>
      <p:pic>
        <p:nvPicPr>
          <p:cNvPr id="111623" name="Picture 7" descr="roxelana"/>
          <p:cNvPicPr>
            <a:picLocks noChangeAspect="1" noChangeArrowheads="1"/>
          </p:cNvPicPr>
          <p:nvPr>
            <p:ph sz="half" idx="2"/>
          </p:nvPr>
        </p:nvPicPr>
        <p:blipFill>
          <a:blip r:embed="rId3" cstate="print"/>
          <a:srcRect/>
          <a:stretch>
            <a:fillRect/>
          </a:stretch>
        </p:blipFill>
        <p:spPr>
          <a:xfrm>
            <a:off x="5029200" y="2057400"/>
            <a:ext cx="3365500" cy="40386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p:txBody>
          <a:bodyPr/>
          <a:lstStyle/>
          <a:p>
            <a:r>
              <a:rPr lang="en-US" dirty="0"/>
              <a:t>Ottoman</a:t>
            </a:r>
          </a:p>
        </p:txBody>
      </p:sp>
      <p:sp>
        <p:nvSpPr>
          <p:cNvPr id="114693" name="Rectangle 5"/>
          <p:cNvSpPr>
            <a:spLocks noGrp="1" noChangeArrowheads="1"/>
          </p:cNvSpPr>
          <p:nvPr>
            <p:ph type="body" sz="half" idx="1"/>
          </p:nvPr>
        </p:nvSpPr>
        <p:spPr/>
        <p:txBody>
          <a:bodyPr/>
          <a:lstStyle/>
          <a:p>
            <a:pPr>
              <a:lnSpc>
                <a:spcPct val="80000"/>
              </a:lnSpc>
            </a:pPr>
            <a:r>
              <a:rPr lang="en-US" sz="1800" dirty="0"/>
              <a:t>The Ottoman Empire was like most Muslim empires of the time; it was a" gunpowder empire” – the empires success largely based on the mastery of the technology of firearms.”</a:t>
            </a:r>
          </a:p>
          <a:p>
            <a:pPr>
              <a:lnSpc>
                <a:spcPct val="80000"/>
              </a:lnSpc>
            </a:pPr>
            <a:r>
              <a:rPr lang="en-US" sz="1800" dirty="0"/>
              <a:t>Sultans were the head of the empire. Sultans were the supreme authorities in both political and military senses.</a:t>
            </a:r>
          </a:p>
          <a:p>
            <a:pPr>
              <a:lnSpc>
                <a:spcPct val="80000"/>
              </a:lnSpc>
            </a:pPr>
            <a:r>
              <a:rPr lang="en-US" sz="1800" dirty="0"/>
              <a:t>The position of sultan was hereditary – a son always succeeded the father.</a:t>
            </a:r>
          </a:p>
          <a:p>
            <a:pPr>
              <a:lnSpc>
                <a:spcPct val="80000"/>
              </a:lnSpc>
            </a:pPr>
            <a:r>
              <a:rPr lang="en-US" sz="1800" dirty="0"/>
              <a:t>Many deaths among family members took place because of this.</a:t>
            </a:r>
          </a:p>
        </p:txBody>
      </p:sp>
      <p:pic>
        <p:nvPicPr>
          <p:cNvPr id="114695" name="Picture 7" descr="babur"/>
          <p:cNvPicPr>
            <a:picLocks noChangeAspect="1" noChangeArrowheads="1"/>
          </p:cNvPicPr>
          <p:nvPr>
            <p:ph sz="half" idx="2"/>
          </p:nvPr>
        </p:nvPicPr>
        <p:blipFill>
          <a:blip r:embed="rId3" cstate="print"/>
          <a:srcRect/>
          <a:stretch>
            <a:fillRect/>
          </a:stretch>
        </p:blipFill>
        <p:spPr>
          <a:xfrm>
            <a:off x="4849813" y="1981200"/>
            <a:ext cx="3633787" cy="41148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p:txBody>
          <a:bodyPr/>
          <a:lstStyle/>
          <a:p>
            <a:r>
              <a:rPr lang="en-US" dirty="0"/>
              <a:t>Ottoman</a:t>
            </a:r>
          </a:p>
        </p:txBody>
      </p:sp>
      <p:sp>
        <p:nvSpPr>
          <p:cNvPr id="117765" name="Rectangle 5"/>
          <p:cNvSpPr>
            <a:spLocks noGrp="1" noChangeArrowheads="1"/>
          </p:cNvSpPr>
          <p:nvPr>
            <p:ph type="body" sz="half" idx="1"/>
          </p:nvPr>
        </p:nvSpPr>
        <p:spPr/>
        <p:txBody>
          <a:bodyPr/>
          <a:lstStyle/>
          <a:p>
            <a:pPr>
              <a:lnSpc>
                <a:spcPct val="90000"/>
              </a:lnSpc>
            </a:pPr>
            <a:r>
              <a:rPr lang="en-US" sz="1800" dirty="0"/>
              <a:t>Since the times of Mehmet II, Ottoman sultans ruled from the Topkaki Palace in Istanbul.</a:t>
            </a:r>
          </a:p>
          <a:p>
            <a:pPr>
              <a:lnSpc>
                <a:spcPct val="90000"/>
              </a:lnSpc>
            </a:pPr>
            <a:r>
              <a:rPr lang="en-US" sz="1800" dirty="0"/>
              <a:t>It served as an administrative headquarters and chief residence of the sultan.</a:t>
            </a:r>
          </a:p>
          <a:p>
            <a:pPr>
              <a:lnSpc>
                <a:spcPct val="90000"/>
              </a:lnSpc>
            </a:pPr>
            <a:r>
              <a:rPr lang="en-US" sz="1800" dirty="0"/>
              <a:t>The private domain of the sultan was called a “harem,” or “sacred place.” Here the sultan and his wives lived. Sultans often chose 4 wives as his favorites.</a:t>
            </a:r>
          </a:p>
          <a:p>
            <a:pPr>
              <a:lnSpc>
                <a:spcPct val="90000"/>
              </a:lnSpc>
            </a:pPr>
            <a:r>
              <a:rPr lang="en-US" sz="1800" dirty="0"/>
              <a:t>When a son became sultan, his mother became queen mother and acted as a major adviser to the throne. </a:t>
            </a:r>
          </a:p>
        </p:txBody>
      </p:sp>
      <p:pic>
        <p:nvPicPr>
          <p:cNvPr id="117767" name="Picture 7" descr="799px-Topkapi_Palace_Bosphorus"/>
          <p:cNvPicPr>
            <a:picLocks noChangeAspect="1" noChangeArrowheads="1"/>
          </p:cNvPicPr>
          <p:nvPr>
            <p:ph sz="half" idx="2"/>
          </p:nvPr>
        </p:nvPicPr>
        <p:blipFill>
          <a:blip r:embed="rId3" cstate="print"/>
          <a:srcRect/>
          <a:stretch>
            <a:fillRect/>
          </a:stretch>
        </p:blipFill>
        <p:spPr>
          <a:xfrm>
            <a:off x="4648200" y="2057400"/>
            <a:ext cx="4267200" cy="373380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1097</TotalTime>
  <Words>2036</Words>
  <Application>Microsoft Office PowerPoint</Application>
  <PresentationFormat>On-screen Show (4:3)</PresentationFormat>
  <Paragraphs>163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Tahoma</vt:lpstr>
      <vt:lpstr>Wingdings</vt:lpstr>
      <vt:lpstr>Textured</vt:lpstr>
      <vt:lpstr>Ottoman, Safavid, and Mughal Empires</vt:lpstr>
      <vt:lpstr>Ottomans</vt:lpstr>
      <vt:lpstr>Ottoman</vt:lpstr>
      <vt:lpstr>Ottoman</vt:lpstr>
      <vt:lpstr>Ottoman</vt:lpstr>
      <vt:lpstr>Ottoman</vt:lpstr>
      <vt:lpstr>Ottoman</vt:lpstr>
      <vt:lpstr>Ottoman</vt:lpstr>
      <vt:lpstr>Ottoman</vt:lpstr>
      <vt:lpstr>Ottoman</vt:lpstr>
      <vt:lpstr>Ottoman</vt:lpstr>
      <vt:lpstr>Ottoman</vt:lpstr>
      <vt:lpstr>Ottoman</vt:lpstr>
      <vt:lpstr>Ottoman</vt:lpstr>
      <vt:lpstr>Ottoman</vt:lpstr>
      <vt:lpstr>Safavid</vt:lpstr>
      <vt:lpstr>Safavid</vt:lpstr>
      <vt:lpstr>Safavid</vt:lpstr>
      <vt:lpstr>Safavid</vt:lpstr>
      <vt:lpstr>Safavid</vt:lpstr>
      <vt:lpstr>Safavid</vt:lpstr>
      <vt:lpstr>Mughals</vt:lpstr>
      <vt:lpstr>Mughals</vt:lpstr>
      <vt:lpstr>Mughals</vt:lpstr>
      <vt:lpstr>Mughals</vt:lpstr>
      <vt:lpstr>Mughals</vt:lpstr>
      <vt:lpstr>Mughals</vt:lpstr>
      <vt:lpstr>Mughals</vt:lpstr>
      <vt:lpstr>Mughals</vt:lpstr>
    </vt:vector>
  </TitlesOfParts>
  <Company>GCBE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Ottoman, Safavid, and Mughal Empires</dc:title>
  <dc:creator>GCBE</dc:creator>
  <cp:lastModifiedBy>Anthony</cp:lastModifiedBy>
  <cp:revision>13</cp:revision>
  <dcterms:created xsi:type="dcterms:W3CDTF">2009-01-15T16:27:38Z</dcterms:created>
  <dcterms:modified xsi:type="dcterms:W3CDTF">2010-02-01T01:28:51Z</dcterms:modified>
</cp:coreProperties>
</file>