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29"/>
  </p:notesMasterIdLst>
  <p:sldIdLst>
    <p:sldId id="264" r:id="rId2"/>
    <p:sldId id="259" r:id="rId3"/>
    <p:sldId id="267" r:id="rId4"/>
    <p:sldId id="260" r:id="rId5"/>
    <p:sldId id="262" r:id="rId6"/>
    <p:sldId id="266" r:id="rId7"/>
    <p:sldId id="269" r:id="rId8"/>
    <p:sldId id="271" r:id="rId9"/>
    <p:sldId id="272" r:id="rId10"/>
    <p:sldId id="273" r:id="rId11"/>
    <p:sldId id="275" r:id="rId12"/>
    <p:sldId id="277" r:id="rId13"/>
    <p:sldId id="276" r:id="rId14"/>
    <p:sldId id="279" r:id="rId15"/>
    <p:sldId id="281" r:id="rId16"/>
    <p:sldId id="282" r:id="rId17"/>
    <p:sldId id="283" r:id="rId18"/>
    <p:sldId id="284" r:id="rId19"/>
    <p:sldId id="285" r:id="rId20"/>
    <p:sldId id="286" r:id="rId21"/>
    <p:sldId id="287" r:id="rId22"/>
    <p:sldId id="288" r:id="rId23"/>
    <p:sldId id="291" r:id="rId24"/>
    <p:sldId id="290" r:id="rId25"/>
    <p:sldId id="294" r:id="rId26"/>
    <p:sldId id="292" r:id="rId27"/>
    <p:sldId id="293"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D5"/>
    <a:srgbClr val="010089"/>
    <a:srgbClr val="354F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46" autoAdjust="0"/>
    <p:restoredTop sz="90929"/>
  </p:normalViewPr>
  <p:slideViewPr>
    <p:cSldViewPr>
      <p:cViewPr varScale="1">
        <p:scale>
          <a:sx n="99" d="100"/>
          <a:sy n="99" d="100"/>
        </p:scale>
        <p:origin x="1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593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93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93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C0E2C7C-252D-4E5E-BC77-1381865D1ACF}" type="slidenum">
              <a:rPr lang="en-US"/>
              <a:pPr/>
              <a:t>‹#›</a:t>
            </a:fld>
            <a:endParaRPr lang="en-US" dirty="0"/>
          </a:p>
        </p:txBody>
      </p:sp>
    </p:spTree>
    <p:extLst>
      <p:ext uri="{BB962C8B-B14F-4D97-AF65-F5344CB8AC3E}">
        <p14:creationId xmlns:p14="http://schemas.microsoft.com/office/powerpoint/2010/main" val="33604128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8AF77-FD31-40CF-B2F7-1D9DFD578E47}" type="slidenum">
              <a:rPr lang="en-US"/>
              <a:pPr/>
              <a:t>15</a:t>
            </a:fld>
            <a:endParaRPr lang="en-US" dirty="0"/>
          </a:p>
        </p:txBody>
      </p:sp>
      <p:sp>
        <p:nvSpPr>
          <p:cNvPr id="604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30301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B477-80AC-47A9-B1A3-A04580344FFA}" type="slidenum">
              <a:rPr lang="en-US"/>
              <a:pPr/>
              <a:t>16</a:t>
            </a:fld>
            <a:endParaRPr lang="en-US" dirty="0"/>
          </a:p>
        </p:txBody>
      </p:sp>
      <p:sp>
        <p:nvSpPr>
          <p:cNvPr id="634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215398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4579"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4580" name="Rectangle 4"/>
          <p:cNvSpPr>
            <a:spLocks noGrp="1" noChangeArrowheads="1"/>
          </p:cNvSpPr>
          <p:nvPr>
            <p:ph type="dt" sz="half" idx="2"/>
          </p:nvPr>
        </p:nvSpPr>
        <p:spPr/>
        <p:txBody>
          <a:bodyPr/>
          <a:lstStyle>
            <a:lvl1pPr>
              <a:defRPr/>
            </a:lvl1pPr>
          </a:lstStyle>
          <a:p>
            <a:endParaRPr lang="en-US" dirty="0"/>
          </a:p>
        </p:txBody>
      </p:sp>
      <p:sp>
        <p:nvSpPr>
          <p:cNvPr id="24581" name="Rectangle 5"/>
          <p:cNvSpPr>
            <a:spLocks noGrp="1" noChangeArrowheads="1"/>
          </p:cNvSpPr>
          <p:nvPr>
            <p:ph type="ftr" sz="quarter" idx="3"/>
          </p:nvPr>
        </p:nvSpPr>
        <p:spPr/>
        <p:txBody>
          <a:bodyPr/>
          <a:lstStyle>
            <a:lvl1pPr>
              <a:defRPr/>
            </a:lvl1pPr>
          </a:lstStyle>
          <a:p>
            <a:endParaRPr lang="en-US" dirty="0"/>
          </a:p>
        </p:txBody>
      </p:sp>
      <p:sp>
        <p:nvSpPr>
          <p:cNvPr id="24582" name="Rectangle 6"/>
          <p:cNvSpPr>
            <a:spLocks noGrp="1" noChangeArrowheads="1"/>
          </p:cNvSpPr>
          <p:nvPr>
            <p:ph type="sldNum" sz="quarter" idx="4"/>
          </p:nvPr>
        </p:nvSpPr>
        <p:spPr/>
        <p:txBody>
          <a:bodyPr/>
          <a:lstStyle>
            <a:lvl1pPr>
              <a:defRPr/>
            </a:lvl1pPr>
          </a:lstStyle>
          <a:p>
            <a:fld id="{BA67DA42-3112-4307-B14F-81F6FFEFE13E}"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979F87F-CBA8-4BE0-9985-6444A38C19B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2595E6E-7E9C-4EF3-BF50-D03E7DA8E604}"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EF85AFF6-87F3-4C49-8F76-B7D331DFD946}"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16C0378A-D5B6-4EF0-8A73-69C45B0A188C}"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13BCCF9-B274-430B-9568-B9B995A29708}"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71B24D4-EEE3-42CB-8F73-11EDD99E15C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626C12E3-384F-43C7-A400-C61C983F9FDF}"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D810460-E159-40E5-ABB3-BCA4D6CAE7EC}"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C1E5E108-CD10-436A-B92F-6CD9D489517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C2B47C0-F15E-4A0F-89C8-8673C51B2264}"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8913418-2B0A-40B1-98DC-21E303D30A93}"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AD001DD-A708-4EA6-81D5-B52418AEC4A3}"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B55216B-7D24-4143-82F6-58670396AB09}"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6023AD6-B1FA-44C0-889F-2801DA62F697}"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A02C576-D325-4CC6-B1E6-68F6608F4EA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04666E8-1B8D-4923-A5FA-0F3FF9F2C283}"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FC91D7A-C23E-435F-A2C9-0C9F5EC527DB}"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12700" dir="2700000"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2700" dir="2700000"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dirty="0"/>
          </a:p>
        </p:txBody>
      </p:sp>
      <p:sp>
        <p:nvSpPr>
          <p:cNvPr id="235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dirty="0"/>
          </a:p>
        </p:txBody>
      </p:sp>
      <p:sp>
        <p:nvSpPr>
          <p:cNvPr id="235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4BCCBCC6-6491-4A76-8E6B-BCEB915E76A5}"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ea typeface="ＭＳ Ｐゴシック" pitchFamily="34" charset="-128"/>
        </a:defRPr>
      </a:lvl2pPr>
      <a:lvl3pPr algn="ctr" rtl="0" fontAlgn="base">
        <a:spcBef>
          <a:spcPct val="0"/>
        </a:spcBef>
        <a:spcAft>
          <a:spcPct val="0"/>
        </a:spcAft>
        <a:defRPr sz="4400">
          <a:solidFill>
            <a:schemeClr val="tx2"/>
          </a:solidFill>
          <a:latin typeface="Tahoma" pitchFamily="34" charset="0"/>
          <a:ea typeface="ＭＳ Ｐゴシック" pitchFamily="34" charset="-128"/>
        </a:defRPr>
      </a:lvl3pPr>
      <a:lvl4pPr algn="ctr" rtl="0" fontAlgn="base">
        <a:spcBef>
          <a:spcPct val="0"/>
        </a:spcBef>
        <a:spcAft>
          <a:spcPct val="0"/>
        </a:spcAft>
        <a:defRPr sz="4400">
          <a:solidFill>
            <a:schemeClr val="tx2"/>
          </a:solidFill>
          <a:latin typeface="Tahoma" pitchFamily="34" charset="0"/>
          <a:ea typeface="ＭＳ Ｐゴシック" pitchFamily="34" charset="-128"/>
        </a:defRPr>
      </a:lvl4pPr>
      <a:lvl5pPr algn="ctr" rtl="0" fontAlgn="base">
        <a:spcBef>
          <a:spcPct val="0"/>
        </a:spcBef>
        <a:spcAft>
          <a:spcPct val="0"/>
        </a:spcAft>
        <a:defRPr sz="4400">
          <a:solidFill>
            <a:schemeClr val="tx2"/>
          </a:solidFill>
          <a:latin typeface="Tahoma" pitchFamily="34" charset="0"/>
          <a:ea typeface="ＭＳ Ｐゴシック" pitchFamily="34" charset="-128"/>
        </a:defRPr>
      </a:lvl5pPr>
      <a:lvl6pPr marL="457200" algn="ctr" rtl="0" fontAlgn="base">
        <a:spcBef>
          <a:spcPct val="0"/>
        </a:spcBef>
        <a:spcAft>
          <a:spcPct val="0"/>
        </a:spcAft>
        <a:defRPr sz="4400">
          <a:solidFill>
            <a:schemeClr val="tx2"/>
          </a:solidFill>
          <a:latin typeface="Tahoma" pitchFamily="34" charset="0"/>
          <a:ea typeface="ＭＳ Ｐゴシック" pitchFamily="34" charset="-128"/>
        </a:defRPr>
      </a:lvl6pPr>
      <a:lvl7pPr marL="914400" algn="ctr" rtl="0" fontAlgn="base">
        <a:spcBef>
          <a:spcPct val="0"/>
        </a:spcBef>
        <a:spcAft>
          <a:spcPct val="0"/>
        </a:spcAft>
        <a:defRPr sz="4400">
          <a:solidFill>
            <a:schemeClr val="tx2"/>
          </a:solidFill>
          <a:latin typeface="Tahoma" pitchFamily="34" charset="0"/>
          <a:ea typeface="ＭＳ Ｐゴシック" pitchFamily="34" charset="-128"/>
        </a:defRPr>
      </a:lvl7pPr>
      <a:lvl8pPr marL="1371600" algn="ctr" rtl="0" fontAlgn="base">
        <a:spcBef>
          <a:spcPct val="0"/>
        </a:spcBef>
        <a:spcAft>
          <a:spcPct val="0"/>
        </a:spcAft>
        <a:defRPr sz="4400">
          <a:solidFill>
            <a:schemeClr val="tx2"/>
          </a:solidFill>
          <a:latin typeface="Tahoma" pitchFamily="34" charset="0"/>
          <a:ea typeface="ＭＳ Ｐゴシック" pitchFamily="34" charset="-128"/>
        </a:defRPr>
      </a:lvl8pPr>
      <a:lvl9pPr marL="1828800" algn="ctr" rtl="0" fontAlgn="base">
        <a:spcBef>
          <a:spcPct val="0"/>
        </a:spcBef>
        <a:spcAft>
          <a:spcPct val="0"/>
        </a:spcAft>
        <a:defRPr sz="4400">
          <a:solidFill>
            <a:schemeClr val="tx2"/>
          </a:solidFill>
          <a:latin typeface="Tahoma" pitchFamily="34" charset="0"/>
          <a:ea typeface="ＭＳ Ｐゴシック" pitchFamily="34" charset="-128"/>
        </a:defRPr>
      </a:lvl9pPr>
    </p:titleStyle>
    <p:bodyStyle>
      <a:lvl1pPr marL="342900" indent="-342900" algn="l" rtl="0" fontAlgn="base">
        <a:spcBef>
          <a:spcPct val="20000"/>
        </a:spcBef>
        <a:spcAft>
          <a:spcPct val="0"/>
        </a:spcAft>
        <a:buClr>
          <a:srgbClr val="FFCC66"/>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Clr>
          <a:srgbClr val="FFFF66"/>
        </a:buClr>
        <a:buFont typeface="Wingdings" pitchFamily="2" charset="2"/>
        <a:buChar char="w"/>
        <a:defRPr sz="2800">
          <a:solidFill>
            <a:schemeClr val="tx1"/>
          </a:solidFill>
          <a:latin typeface="+mn-lt"/>
          <a:ea typeface="+mn-ea"/>
        </a:defRPr>
      </a:lvl2pPr>
      <a:lvl3pPr marL="1143000" indent="-228600" algn="l" rtl="0" fontAlgn="base">
        <a:spcBef>
          <a:spcPct val="20000"/>
        </a:spcBef>
        <a:spcAft>
          <a:spcPct val="0"/>
        </a:spcAft>
        <a:buClr>
          <a:srgbClr val="FFCC66"/>
        </a:buClr>
        <a:buFont typeface="Wingdings" pitchFamily="2" charset="2"/>
        <a:buChar char="w"/>
        <a:defRPr sz="2400">
          <a:solidFill>
            <a:schemeClr val="tx1"/>
          </a:solidFill>
          <a:latin typeface="+mn-lt"/>
          <a:ea typeface="+mn-ea"/>
        </a:defRPr>
      </a:lvl3pPr>
      <a:lvl4pPr marL="1600200" indent="-228600" algn="l" rtl="0" fontAlgn="base">
        <a:spcBef>
          <a:spcPct val="20000"/>
        </a:spcBef>
        <a:spcAft>
          <a:spcPct val="0"/>
        </a:spcAft>
        <a:buClr>
          <a:srgbClr val="FFFF66"/>
        </a:buClr>
        <a:buFont typeface="Wingdings" pitchFamily="2" charset="2"/>
        <a:buChar char="w"/>
        <a:defRPr sz="2000">
          <a:solidFill>
            <a:schemeClr val="tx1"/>
          </a:solidFill>
          <a:latin typeface="+mn-lt"/>
          <a:ea typeface="+mn-ea"/>
        </a:defRPr>
      </a:lvl4pPr>
      <a:lvl5pPr marL="20574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hyperlink" Target="http://ocw.mit.edu/ans7870/21f/21f.027/home/index.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8.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真珠右腕攻撃"/>
          <p:cNvPicPr>
            <a:picLocks noGrp="1" noChangeAspect="1" noChangeArrowheads="1"/>
          </p:cNvPicPr>
          <p:nvPr>
            <p:ph/>
          </p:nvPr>
        </p:nvPicPr>
        <p:blipFill>
          <a:blip r:embed="rId2" cstate="print"/>
          <a:srcRect/>
          <a:stretch>
            <a:fillRect/>
          </a:stretch>
        </p:blipFill>
        <p:spPr>
          <a:xfrm>
            <a:off x="0" y="204788"/>
            <a:ext cx="9220200" cy="6569075"/>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152400"/>
            <a:ext cx="7772400" cy="1219200"/>
          </a:xfrm>
        </p:spPr>
        <p:txBody>
          <a:bodyPr/>
          <a:lstStyle/>
          <a:p>
            <a:r>
              <a:rPr lang="en-US" sz="3200" dirty="0">
                <a:solidFill>
                  <a:srgbClr val="0100D5"/>
                </a:solidFill>
                <a:effectLst>
                  <a:outerShdw blurRad="38100" dist="38100" dir="2700000" algn="tl">
                    <a:srgbClr val="000000"/>
                  </a:outerShdw>
                </a:effectLst>
              </a:rPr>
              <a:t>Two forms of imperialism in China?</a:t>
            </a:r>
            <a:br>
              <a:rPr lang="en-US" sz="3200" dirty="0">
                <a:solidFill>
                  <a:srgbClr val="0100D5"/>
                </a:solidFill>
                <a:effectLst>
                  <a:outerShdw blurRad="38100" dist="38100" dir="2700000" algn="tl">
                    <a:srgbClr val="000000"/>
                  </a:outerShdw>
                </a:effectLst>
              </a:rPr>
            </a:br>
            <a:r>
              <a:rPr lang="en-US" sz="3200" dirty="0">
                <a:solidFill>
                  <a:srgbClr val="0100D5"/>
                </a:solidFill>
                <a:effectLst>
                  <a:outerShdw blurRad="38100" dist="38100" dir="2700000" algn="tl">
                    <a:srgbClr val="000000"/>
                  </a:outerShdw>
                </a:effectLst>
              </a:rPr>
              <a:t> </a:t>
            </a:r>
            <a:r>
              <a:rPr lang="en-US" sz="2400" dirty="0">
                <a:solidFill>
                  <a:srgbClr val="0100D5"/>
                </a:solidFill>
              </a:rPr>
              <a:t>Cooperative Imperialism versus autonomous empire</a:t>
            </a:r>
            <a:endParaRPr lang="en-US" sz="4000" dirty="0"/>
          </a:p>
        </p:txBody>
      </p:sp>
      <p:sp>
        <p:nvSpPr>
          <p:cNvPr id="48131" name="Rectangle 3"/>
          <p:cNvSpPr>
            <a:spLocks noGrp="1" noChangeArrowheads="1"/>
          </p:cNvSpPr>
          <p:nvPr>
            <p:ph type="body" sz="half" idx="1"/>
          </p:nvPr>
        </p:nvSpPr>
        <p:spPr>
          <a:xfrm>
            <a:off x="304800" y="2209800"/>
            <a:ext cx="4114800" cy="3733800"/>
          </a:xfrm>
        </p:spPr>
        <p:txBody>
          <a:bodyPr/>
          <a:lstStyle/>
          <a:p>
            <a:pPr marL="533400" indent="-533400">
              <a:buFont typeface="Wingdings" pitchFamily="2" charset="2"/>
              <a:buChar char="§"/>
            </a:pPr>
            <a:r>
              <a:rPr lang="en-US" sz="2000" dirty="0"/>
              <a:t>U.S. “Open door” policy</a:t>
            </a:r>
          </a:p>
          <a:p>
            <a:pPr marL="533400" indent="-533400">
              <a:buFont typeface="Wingdings" pitchFamily="2" charset="2"/>
              <a:buChar char="§"/>
            </a:pPr>
            <a:endParaRPr lang="en-US" sz="2000" dirty="0"/>
          </a:p>
          <a:p>
            <a:pPr marL="533400" indent="-533400">
              <a:buFont typeface="Wingdings" pitchFamily="2" charset="2"/>
              <a:buChar char="§"/>
            </a:pPr>
            <a:r>
              <a:rPr lang="en-US" sz="2000" dirty="0"/>
              <a:t>Japan’s claims of “special interests”</a:t>
            </a:r>
          </a:p>
          <a:p>
            <a:pPr marL="533400" indent="-533400">
              <a:buFont typeface="Wingdings" pitchFamily="2" charset="2"/>
              <a:buChar char="§"/>
            </a:pPr>
            <a:endParaRPr lang="en-US" sz="2000" dirty="0"/>
          </a:p>
          <a:p>
            <a:pPr marL="533400" indent="-533400">
              <a:buFont typeface="Wingdings" pitchFamily="2" charset="2"/>
              <a:buChar char="§"/>
            </a:pPr>
            <a:r>
              <a:rPr lang="en-US" sz="2000" dirty="0"/>
              <a:t>“Manchurian Incident” 1931</a:t>
            </a:r>
          </a:p>
          <a:p>
            <a:pPr marL="533400" indent="-533400">
              <a:buFont typeface="Wingdings" pitchFamily="2" charset="2"/>
              <a:buChar char="§"/>
            </a:pPr>
            <a:endParaRPr lang="en-US" sz="2000" dirty="0"/>
          </a:p>
          <a:p>
            <a:pPr marL="533400" indent="-533400">
              <a:buFont typeface="Wingdings" pitchFamily="2" charset="2"/>
              <a:buChar char="§"/>
            </a:pPr>
            <a:endParaRPr lang="en-US" sz="2000" dirty="0"/>
          </a:p>
          <a:p>
            <a:pPr marL="533400" indent="-533400">
              <a:buFont typeface="Wingdings" pitchFamily="2" charset="2"/>
              <a:buChar char="§"/>
            </a:pPr>
            <a:endParaRPr lang="en-US" sz="2000" dirty="0"/>
          </a:p>
        </p:txBody>
      </p:sp>
      <p:pic>
        <p:nvPicPr>
          <p:cNvPr id="48135" name="Picture 7" descr="IMG_0180_2"/>
          <p:cNvPicPr>
            <a:picLocks noChangeAspect="1" noChangeArrowheads="1"/>
          </p:cNvPicPr>
          <p:nvPr/>
        </p:nvPicPr>
        <p:blipFill>
          <a:blip r:embed="rId2" cstate="print"/>
          <a:srcRect/>
          <a:stretch>
            <a:fillRect/>
          </a:stretch>
        </p:blipFill>
        <p:spPr bwMode="auto">
          <a:xfrm>
            <a:off x="4857750" y="1371600"/>
            <a:ext cx="3832225" cy="5105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28600"/>
            <a:ext cx="9144000" cy="533400"/>
          </a:xfrm>
        </p:spPr>
        <p:txBody>
          <a:bodyPr/>
          <a:lstStyle/>
          <a:p>
            <a:r>
              <a:rPr lang="en-US" sz="2800" dirty="0">
                <a:solidFill>
                  <a:srgbClr val="0100D5"/>
                </a:solidFill>
              </a:rPr>
              <a:t>Japan’s Invasion and Occupation of “Manchuria”</a:t>
            </a:r>
            <a:r>
              <a:rPr lang="en-US" sz="4000" dirty="0">
                <a:solidFill>
                  <a:srgbClr val="0100D5"/>
                </a:solidFill>
              </a:rPr>
              <a:t> </a:t>
            </a:r>
          </a:p>
        </p:txBody>
      </p:sp>
      <p:sp>
        <p:nvSpPr>
          <p:cNvPr id="50179" name="Rectangle 3"/>
          <p:cNvSpPr>
            <a:spLocks noGrp="1" noChangeArrowheads="1"/>
          </p:cNvSpPr>
          <p:nvPr>
            <p:ph type="body" sz="half" idx="1"/>
          </p:nvPr>
        </p:nvSpPr>
        <p:spPr>
          <a:xfrm>
            <a:off x="457200" y="5562600"/>
            <a:ext cx="3962400" cy="304800"/>
          </a:xfrm>
        </p:spPr>
        <p:txBody>
          <a:bodyPr/>
          <a:lstStyle/>
          <a:p>
            <a:pPr>
              <a:lnSpc>
                <a:spcPct val="90000"/>
              </a:lnSpc>
              <a:buFont typeface="Wingdings" pitchFamily="2" charset="2"/>
              <a:buNone/>
            </a:pPr>
            <a:r>
              <a:rPr lang="en-US" sz="1600" dirty="0"/>
              <a:t>Japan invasion of Manchuria, 1931</a:t>
            </a:r>
            <a:r>
              <a:rPr lang="en-US" sz="2400" dirty="0"/>
              <a:t> </a:t>
            </a:r>
          </a:p>
          <a:p>
            <a:pPr>
              <a:lnSpc>
                <a:spcPct val="90000"/>
              </a:lnSpc>
              <a:buFont typeface="Wingdings" pitchFamily="2" charset="2"/>
              <a:buNone/>
            </a:pPr>
            <a:endParaRPr lang="en-US" sz="2400" dirty="0"/>
          </a:p>
        </p:txBody>
      </p:sp>
      <p:pic>
        <p:nvPicPr>
          <p:cNvPr id="50181" name="Picture 5" descr="Mukden_1931_japan_shenyang"/>
          <p:cNvPicPr>
            <a:picLocks noGrp="1" noChangeAspect="1" noChangeArrowheads="1"/>
          </p:cNvPicPr>
          <p:nvPr>
            <p:ph sz="quarter" idx="2"/>
          </p:nvPr>
        </p:nvPicPr>
        <p:blipFill>
          <a:blip r:embed="rId2" cstate="print"/>
          <a:srcRect/>
          <a:stretch>
            <a:fillRect/>
          </a:stretch>
        </p:blipFill>
        <p:spPr>
          <a:xfrm>
            <a:off x="4419600" y="990600"/>
            <a:ext cx="2514600" cy="2305050"/>
          </a:xfrm>
          <a:ln/>
        </p:spPr>
      </p:pic>
      <p:sp>
        <p:nvSpPr>
          <p:cNvPr id="50182" name="Text Box 6"/>
          <p:cNvSpPr txBox="1">
            <a:spLocks noChangeArrowheads="1"/>
          </p:cNvSpPr>
          <p:nvPr/>
        </p:nvSpPr>
        <p:spPr bwMode="auto">
          <a:xfrm>
            <a:off x="6934200" y="1600200"/>
            <a:ext cx="2209800" cy="517525"/>
          </a:xfrm>
          <a:prstGeom prst="rect">
            <a:avLst/>
          </a:prstGeom>
          <a:noFill/>
          <a:ln w="9525">
            <a:noFill/>
            <a:miter lim="800000"/>
            <a:headEnd/>
            <a:tailEnd/>
          </a:ln>
          <a:effectLst/>
        </p:spPr>
        <p:txBody>
          <a:bodyPr>
            <a:spAutoFit/>
          </a:bodyPr>
          <a:lstStyle/>
          <a:p>
            <a:pPr eaLnBrk="1" hangingPunct="1"/>
            <a:r>
              <a:rPr lang="en-US" sz="1400" dirty="0"/>
              <a:t>Japanese troops march into Shengyang</a:t>
            </a:r>
          </a:p>
        </p:txBody>
      </p:sp>
      <p:pic>
        <p:nvPicPr>
          <p:cNvPr id="50187" name="Picture 11" descr="asia_map_large"/>
          <p:cNvPicPr>
            <a:picLocks noChangeAspect="1" noChangeArrowheads="1"/>
          </p:cNvPicPr>
          <p:nvPr/>
        </p:nvPicPr>
        <p:blipFill>
          <a:blip r:embed="rId3" cstate="print"/>
          <a:srcRect/>
          <a:stretch>
            <a:fillRect/>
          </a:stretch>
        </p:blipFill>
        <p:spPr bwMode="auto">
          <a:xfrm>
            <a:off x="152400" y="1143000"/>
            <a:ext cx="4083050" cy="4333875"/>
          </a:xfrm>
          <a:prstGeom prst="rect">
            <a:avLst/>
          </a:prstGeom>
          <a:noFill/>
        </p:spPr>
      </p:pic>
      <p:pic>
        <p:nvPicPr>
          <p:cNvPr id="50189" name="Picture 13" descr="Manchukuo - double poster"/>
          <p:cNvPicPr>
            <a:picLocks noChangeAspect="1" noChangeArrowheads="1"/>
          </p:cNvPicPr>
          <p:nvPr/>
        </p:nvPicPr>
        <p:blipFill>
          <a:blip r:embed="rId4" cstate="print"/>
          <a:srcRect/>
          <a:stretch>
            <a:fillRect/>
          </a:stretch>
        </p:blipFill>
        <p:spPr bwMode="auto">
          <a:xfrm>
            <a:off x="4419600" y="3505200"/>
            <a:ext cx="4495800" cy="3251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81000"/>
            <a:ext cx="7772400" cy="560388"/>
          </a:xfrm>
        </p:spPr>
        <p:txBody>
          <a:bodyPr/>
          <a:lstStyle/>
          <a:p>
            <a:r>
              <a:rPr lang="en-US" sz="3200" dirty="0">
                <a:solidFill>
                  <a:srgbClr val="0100D5"/>
                </a:solidFill>
              </a:rPr>
              <a:t>Japan’s Incremental Occupation of China</a:t>
            </a:r>
            <a:endParaRPr lang="en-US" dirty="0"/>
          </a:p>
        </p:txBody>
      </p:sp>
      <p:pic>
        <p:nvPicPr>
          <p:cNvPr id="53251" name="Picture 3" descr="Japanese occupation of China"/>
          <p:cNvPicPr>
            <a:picLocks noGrp="1" noChangeAspect="1" noChangeArrowheads="1"/>
          </p:cNvPicPr>
          <p:nvPr>
            <p:ph idx="1"/>
          </p:nvPr>
        </p:nvPicPr>
        <p:blipFill>
          <a:blip r:embed="rId2" cstate="print"/>
          <a:srcRect/>
          <a:stretch>
            <a:fillRect/>
          </a:stretch>
        </p:blipFill>
        <p:spPr>
          <a:xfrm>
            <a:off x="762000" y="1143000"/>
            <a:ext cx="7629525" cy="5372100"/>
          </a:xfr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04800"/>
            <a:ext cx="7772400" cy="868363"/>
          </a:xfrm>
        </p:spPr>
        <p:txBody>
          <a:bodyPr/>
          <a:lstStyle/>
          <a:p>
            <a:r>
              <a:rPr lang="en-US" sz="2800" dirty="0">
                <a:solidFill>
                  <a:srgbClr val="0100D5"/>
                </a:solidFill>
                <a:effectLst>
                  <a:outerShdw blurRad="38100" dist="38100" dir="2700000" algn="tl">
                    <a:srgbClr val="000000"/>
                  </a:outerShdw>
                </a:effectLst>
              </a:rPr>
              <a:t>“The China Incident” 1937</a:t>
            </a:r>
            <a:br>
              <a:rPr lang="en-US" sz="2800" dirty="0">
                <a:solidFill>
                  <a:srgbClr val="0100D5"/>
                </a:solidFill>
                <a:effectLst>
                  <a:outerShdw blurRad="38100" dist="38100" dir="2700000" algn="tl">
                    <a:srgbClr val="000000"/>
                  </a:outerShdw>
                </a:effectLst>
              </a:rPr>
            </a:br>
            <a:r>
              <a:rPr lang="en-US" sz="2800" dirty="0">
                <a:solidFill>
                  <a:srgbClr val="0100D5"/>
                </a:solidFill>
                <a:effectLst>
                  <a:outerShdw blurRad="38100" dist="38100" dir="2700000" algn="tl">
                    <a:srgbClr val="000000"/>
                  </a:outerShdw>
                </a:effectLst>
              </a:rPr>
              <a:t>(aka “The Second Sino-Japanese War”)</a:t>
            </a:r>
            <a:endParaRPr lang="en-US" dirty="0"/>
          </a:p>
        </p:txBody>
      </p:sp>
      <p:pic>
        <p:nvPicPr>
          <p:cNvPr id="52227" name="Picture 3" descr="Chiang announces resistence policy 1937"/>
          <p:cNvPicPr>
            <a:picLocks noGrp="1" noChangeAspect="1" noChangeArrowheads="1"/>
          </p:cNvPicPr>
          <p:nvPr>
            <p:ph sz="quarter" idx="2"/>
          </p:nvPr>
        </p:nvPicPr>
        <p:blipFill>
          <a:blip r:embed="rId2" cstate="print"/>
          <a:srcRect/>
          <a:stretch>
            <a:fillRect/>
          </a:stretch>
        </p:blipFill>
        <p:spPr>
          <a:xfrm>
            <a:off x="304800" y="1600200"/>
            <a:ext cx="3190875" cy="3810000"/>
          </a:xfrm>
          <a:ln/>
        </p:spPr>
      </p:pic>
      <p:pic>
        <p:nvPicPr>
          <p:cNvPr id="52228" name="Picture 4" descr="Nanjing - Iwane Matsui enters"/>
          <p:cNvPicPr>
            <a:picLocks noGrp="1" noChangeAspect="1" noChangeArrowheads="1"/>
          </p:cNvPicPr>
          <p:nvPr>
            <p:ph sz="quarter" idx="3"/>
          </p:nvPr>
        </p:nvPicPr>
        <p:blipFill>
          <a:blip r:embed="rId3" cstate="print"/>
          <a:srcRect/>
          <a:stretch>
            <a:fillRect/>
          </a:stretch>
        </p:blipFill>
        <p:spPr>
          <a:xfrm>
            <a:off x="3657600" y="1600200"/>
            <a:ext cx="5181600" cy="3667125"/>
          </a:xfrm>
          <a:ln/>
        </p:spPr>
      </p:pic>
      <p:sp>
        <p:nvSpPr>
          <p:cNvPr id="52229" name="Text Box 5"/>
          <p:cNvSpPr txBox="1">
            <a:spLocks noChangeArrowheads="1"/>
          </p:cNvSpPr>
          <p:nvPr/>
        </p:nvSpPr>
        <p:spPr bwMode="auto">
          <a:xfrm>
            <a:off x="609600" y="5562600"/>
            <a:ext cx="2833688" cy="855663"/>
          </a:xfrm>
          <a:prstGeom prst="rect">
            <a:avLst/>
          </a:prstGeom>
          <a:noFill/>
          <a:ln w="9525">
            <a:noFill/>
            <a:miter lim="800000"/>
            <a:headEnd/>
            <a:tailEnd/>
          </a:ln>
          <a:effectLst/>
        </p:spPr>
        <p:txBody>
          <a:bodyPr wrap="none">
            <a:spAutoFit/>
          </a:bodyPr>
          <a:lstStyle/>
          <a:p>
            <a:r>
              <a:rPr lang="en-US" sz="1600" dirty="0">
                <a:latin typeface="Verdana" pitchFamily="34" charset="0"/>
              </a:rPr>
              <a:t>Chiang Kai-shek declares </a:t>
            </a:r>
          </a:p>
          <a:p>
            <a:r>
              <a:rPr lang="en-US" sz="1600" dirty="0">
                <a:latin typeface="Verdana" pitchFamily="34" charset="0"/>
              </a:rPr>
              <a:t>a “policy of resistance” </a:t>
            </a:r>
          </a:p>
          <a:p>
            <a:r>
              <a:rPr lang="en-US" sz="1600" dirty="0">
                <a:latin typeface="Verdana" pitchFamily="34" charset="0"/>
              </a:rPr>
              <a:t>against the Japanese</a:t>
            </a:r>
            <a:r>
              <a:rPr lang="en-US" sz="1800" dirty="0">
                <a:latin typeface="Verdana" pitchFamily="34" charset="0"/>
              </a:rPr>
              <a:t>  </a:t>
            </a:r>
          </a:p>
        </p:txBody>
      </p:sp>
      <p:sp>
        <p:nvSpPr>
          <p:cNvPr id="52230" name="Text Box 6"/>
          <p:cNvSpPr txBox="1">
            <a:spLocks noChangeArrowheads="1"/>
          </p:cNvSpPr>
          <p:nvPr/>
        </p:nvSpPr>
        <p:spPr bwMode="auto">
          <a:xfrm>
            <a:off x="5029200" y="5486400"/>
            <a:ext cx="2947988" cy="885825"/>
          </a:xfrm>
          <a:prstGeom prst="rect">
            <a:avLst/>
          </a:prstGeom>
          <a:noFill/>
          <a:ln w="9525">
            <a:noFill/>
            <a:miter lim="800000"/>
            <a:headEnd/>
            <a:tailEnd/>
          </a:ln>
          <a:effectLst/>
        </p:spPr>
        <p:txBody>
          <a:bodyPr wrap="none">
            <a:spAutoFit/>
          </a:bodyPr>
          <a:lstStyle/>
          <a:p>
            <a:r>
              <a:rPr lang="en-US" sz="1600" dirty="0">
                <a:latin typeface="Verdana" pitchFamily="34" charset="0"/>
              </a:rPr>
              <a:t>General Iwane Matsui </a:t>
            </a:r>
          </a:p>
          <a:p>
            <a:r>
              <a:rPr lang="en-US" sz="1600" dirty="0">
                <a:latin typeface="Verdana" pitchFamily="34" charset="0"/>
              </a:rPr>
              <a:t>enters Nanking (Nanjing</a:t>
            </a:r>
            <a:r>
              <a:rPr lang="en-US" sz="1800" dirty="0">
                <a:latin typeface="Verdana" pitchFamily="34" charset="0"/>
              </a:rPr>
              <a:t>), </a:t>
            </a:r>
          </a:p>
          <a:p>
            <a:r>
              <a:rPr lang="en-US" sz="1600" dirty="0">
                <a:latin typeface="Verdana" pitchFamily="34" charset="0"/>
              </a:rPr>
              <a:t>December 1937</a:t>
            </a:r>
            <a:r>
              <a:rPr lang="en-US" sz="1800" dirty="0">
                <a:latin typeface="Verdana"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609600"/>
            <a:ext cx="7772400" cy="228600"/>
          </a:xfrm>
        </p:spPr>
        <p:txBody>
          <a:bodyPr/>
          <a:lstStyle/>
          <a:p>
            <a:endParaRPr lang="en-US" dirty="0"/>
          </a:p>
        </p:txBody>
      </p:sp>
      <p:pic>
        <p:nvPicPr>
          <p:cNvPr id="55300" name="Picture 4" descr="SE Asia colonialismmap"/>
          <p:cNvPicPr>
            <a:picLocks noGrp="1" noChangeAspect="1" noChangeArrowheads="1"/>
          </p:cNvPicPr>
          <p:nvPr>
            <p:ph idx="1"/>
          </p:nvPr>
        </p:nvPicPr>
        <p:blipFill>
          <a:blip r:embed="rId2" cstate="print"/>
          <a:srcRect/>
          <a:stretch>
            <a:fillRect/>
          </a:stretch>
        </p:blipFill>
        <p:spPr>
          <a:xfrm>
            <a:off x="1600200" y="0"/>
            <a:ext cx="6246813"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52400"/>
            <a:ext cx="8229600" cy="457200"/>
          </a:xfrm>
        </p:spPr>
        <p:txBody>
          <a:bodyPr/>
          <a:lstStyle/>
          <a:p>
            <a:r>
              <a:rPr lang="en-US" sz="3200" dirty="0" smtClean="0">
                <a:solidFill>
                  <a:srgbClr val="0100D5"/>
                </a:solidFill>
              </a:rPr>
              <a:t>3. Distant Panorama: “Opening</a:t>
            </a:r>
            <a:r>
              <a:rPr lang="en-US" sz="3200" dirty="0">
                <a:solidFill>
                  <a:srgbClr val="0100D5"/>
                </a:solidFill>
              </a:rPr>
              <a:t>” of Japan</a:t>
            </a:r>
            <a:endParaRPr lang="en-US" dirty="0"/>
          </a:p>
        </p:txBody>
      </p:sp>
      <p:sp>
        <p:nvSpPr>
          <p:cNvPr id="58371" name="Rectangle 3"/>
          <p:cNvSpPr>
            <a:spLocks noGrp="1" noChangeArrowheads="1"/>
          </p:cNvSpPr>
          <p:nvPr>
            <p:ph type="body" sz="half" idx="1"/>
          </p:nvPr>
        </p:nvSpPr>
        <p:spPr>
          <a:xfrm>
            <a:off x="228600" y="1524000"/>
            <a:ext cx="3814763" cy="4572000"/>
          </a:xfrm>
        </p:spPr>
        <p:txBody>
          <a:bodyPr/>
          <a:lstStyle/>
          <a:p>
            <a:pPr>
              <a:lnSpc>
                <a:spcPct val="90000"/>
              </a:lnSpc>
            </a:pPr>
            <a:r>
              <a:rPr lang="en-US" sz="2000" dirty="0"/>
              <a:t>America’s “Manifest Destiny” extends into the Pacific</a:t>
            </a:r>
          </a:p>
          <a:p>
            <a:pPr>
              <a:lnSpc>
                <a:spcPct val="90000"/>
              </a:lnSpc>
            </a:pPr>
            <a:endParaRPr lang="en-US" sz="2000" dirty="0"/>
          </a:p>
          <a:p>
            <a:pPr>
              <a:lnSpc>
                <a:spcPct val="90000"/>
              </a:lnSpc>
            </a:pPr>
            <a:r>
              <a:rPr lang="en-US" sz="2000" dirty="0"/>
              <a:t>Commodore Matthew C. Perry (U.S. Navy):  a message backed by force</a:t>
            </a:r>
          </a:p>
          <a:p>
            <a:pPr>
              <a:lnSpc>
                <a:spcPct val="90000"/>
              </a:lnSpc>
            </a:pPr>
            <a:endParaRPr lang="en-US" sz="2000" dirty="0"/>
          </a:p>
          <a:p>
            <a:pPr>
              <a:lnSpc>
                <a:spcPct val="90000"/>
              </a:lnSpc>
            </a:pPr>
            <a:r>
              <a:rPr lang="en-US" sz="2000" dirty="0"/>
              <a:t>“Unequal Treaties”</a:t>
            </a:r>
          </a:p>
          <a:p>
            <a:pPr>
              <a:lnSpc>
                <a:spcPct val="90000"/>
              </a:lnSpc>
              <a:buFont typeface="Wingdings" pitchFamily="2" charset="2"/>
              <a:buNone/>
            </a:pPr>
            <a:endParaRPr lang="en-US" sz="2000" dirty="0"/>
          </a:p>
          <a:p>
            <a:pPr>
              <a:lnSpc>
                <a:spcPct val="90000"/>
              </a:lnSpc>
            </a:pPr>
            <a:r>
              <a:rPr lang="en-US" sz="2000" dirty="0"/>
              <a:t>Intensification of Japan’s internal crisis</a:t>
            </a:r>
          </a:p>
        </p:txBody>
      </p:sp>
      <p:pic>
        <p:nvPicPr>
          <p:cNvPr id="58372" name="Picture 4" descr="Perry Portrait US"/>
          <p:cNvPicPr>
            <a:picLocks noGrp="1" noChangeAspect="1" noChangeArrowheads="1"/>
          </p:cNvPicPr>
          <p:nvPr>
            <p:ph sz="quarter" idx="3"/>
          </p:nvPr>
        </p:nvPicPr>
        <p:blipFill>
          <a:blip r:embed="rId3" cstate="print"/>
          <a:srcRect/>
          <a:stretch>
            <a:fillRect/>
          </a:stretch>
        </p:blipFill>
        <p:spPr>
          <a:xfrm>
            <a:off x="4191000" y="3886200"/>
            <a:ext cx="2000250" cy="2459038"/>
          </a:xfrm>
          <a:ln/>
        </p:spPr>
      </p:pic>
      <p:pic>
        <p:nvPicPr>
          <p:cNvPr id="58373" name="Picture 5" descr="Perry Japanese Portrait"/>
          <p:cNvPicPr>
            <a:picLocks noChangeAspect="1" noChangeArrowheads="1"/>
          </p:cNvPicPr>
          <p:nvPr/>
        </p:nvPicPr>
        <p:blipFill>
          <a:blip r:embed="rId4" cstate="print"/>
          <a:srcRect/>
          <a:stretch>
            <a:fillRect/>
          </a:stretch>
        </p:blipFill>
        <p:spPr bwMode="auto">
          <a:xfrm>
            <a:off x="6634163" y="3962400"/>
            <a:ext cx="1936750" cy="2460625"/>
          </a:xfrm>
          <a:prstGeom prst="rect">
            <a:avLst/>
          </a:prstGeom>
          <a:noFill/>
        </p:spPr>
      </p:pic>
      <p:pic>
        <p:nvPicPr>
          <p:cNvPr id="58374" name="Picture 6" descr="US Pacific Expansion MAP"/>
          <p:cNvPicPr>
            <a:picLocks noGrp="1" noChangeAspect="1" noChangeArrowheads="1"/>
          </p:cNvPicPr>
          <p:nvPr>
            <p:ph sz="quarter" idx="2"/>
          </p:nvPr>
        </p:nvPicPr>
        <p:blipFill>
          <a:blip r:embed="rId5" cstate="print"/>
          <a:srcRect/>
          <a:stretch>
            <a:fillRect/>
          </a:stretch>
        </p:blipFill>
        <p:spPr>
          <a:xfrm>
            <a:off x="4191000" y="838200"/>
            <a:ext cx="4800600" cy="2898775"/>
          </a:xfrm>
          <a:ln/>
        </p:spPr>
      </p:pic>
      <p:sp>
        <p:nvSpPr>
          <p:cNvPr id="58375" name="Text Box 7"/>
          <p:cNvSpPr txBox="1">
            <a:spLocks noChangeArrowheads="1"/>
          </p:cNvSpPr>
          <p:nvPr/>
        </p:nvSpPr>
        <p:spPr bwMode="auto">
          <a:xfrm>
            <a:off x="4267200" y="6324600"/>
            <a:ext cx="5410200" cy="366713"/>
          </a:xfrm>
          <a:prstGeom prst="rect">
            <a:avLst/>
          </a:prstGeom>
          <a:noFill/>
          <a:ln w="9525">
            <a:noFill/>
            <a:miter lim="800000"/>
            <a:headEnd/>
            <a:tailEnd/>
          </a:ln>
          <a:effectLst/>
        </p:spPr>
        <p:txBody>
          <a:bodyPr>
            <a:spAutoFit/>
          </a:bodyPr>
          <a:lstStyle/>
          <a:p>
            <a:pPr eaLnBrk="1" hangingPunct="1"/>
            <a:r>
              <a:rPr lang="en-US" sz="1800" b="1" dirty="0"/>
              <a:t>  </a:t>
            </a:r>
            <a:r>
              <a:rPr lang="en-US" sz="1600" dirty="0">
                <a:effectLst>
                  <a:outerShdw blurRad="38100" dist="38100" dir="2700000" algn="tl">
                    <a:srgbClr val="000000"/>
                  </a:outerShdw>
                </a:effectLst>
              </a:rPr>
              <a:t>Which portrait best captures Perry’s likeness</a:t>
            </a:r>
            <a:r>
              <a:rPr lang="en-US" sz="1800" b="1"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228600"/>
            <a:ext cx="9144000" cy="1143000"/>
          </a:xfrm>
        </p:spPr>
        <p:txBody>
          <a:bodyPr/>
          <a:lstStyle/>
          <a:p>
            <a:r>
              <a:rPr lang="en-US" sz="2800" dirty="0">
                <a:solidFill>
                  <a:srgbClr val="0100D5"/>
                </a:solidFill>
                <a:effectLst>
                  <a:outerShdw blurRad="38100" dist="38100" dir="2700000" algn="tl">
                    <a:srgbClr val="000000"/>
                  </a:outerShdw>
                </a:effectLst>
              </a:rPr>
              <a:t>Monstrous “Black Ships” or Vanguard of Civilization?</a:t>
            </a:r>
            <a:endParaRPr lang="en-US" sz="3600" dirty="0"/>
          </a:p>
        </p:txBody>
      </p:sp>
      <p:pic>
        <p:nvPicPr>
          <p:cNvPr id="62467" name="Picture 3" descr="Black Ship characature"/>
          <p:cNvPicPr>
            <a:picLocks noGrp="1" noChangeAspect="1" noChangeArrowheads="1"/>
          </p:cNvPicPr>
          <p:nvPr>
            <p:ph sz="half" idx="1"/>
          </p:nvPr>
        </p:nvPicPr>
        <p:blipFill>
          <a:blip r:embed="rId3" cstate="print"/>
          <a:srcRect/>
          <a:stretch>
            <a:fillRect/>
          </a:stretch>
        </p:blipFill>
        <p:spPr>
          <a:xfrm>
            <a:off x="0" y="1371600"/>
            <a:ext cx="4495800" cy="3494088"/>
          </a:xfrm>
          <a:ln/>
        </p:spPr>
      </p:pic>
      <p:sp>
        <p:nvSpPr>
          <p:cNvPr id="62469" name="Text Box 5"/>
          <p:cNvSpPr txBox="1">
            <a:spLocks noChangeArrowheads="1"/>
          </p:cNvSpPr>
          <p:nvPr/>
        </p:nvSpPr>
        <p:spPr bwMode="auto">
          <a:xfrm>
            <a:off x="0" y="5029200"/>
            <a:ext cx="5105400" cy="823913"/>
          </a:xfrm>
          <a:prstGeom prst="rect">
            <a:avLst/>
          </a:prstGeom>
          <a:noFill/>
          <a:ln w="9525">
            <a:noFill/>
            <a:miter lim="800000"/>
            <a:headEnd/>
            <a:tailEnd/>
          </a:ln>
          <a:effectLst/>
        </p:spPr>
        <p:txBody>
          <a:bodyPr>
            <a:spAutoFit/>
          </a:bodyPr>
          <a:lstStyle/>
          <a:p>
            <a:pPr eaLnBrk="1" hangingPunct="1"/>
            <a:r>
              <a:rPr lang="en-US" sz="1600" dirty="0"/>
              <a:t>Image from MIT “Visualizing Culture” website</a:t>
            </a:r>
            <a:r>
              <a:rPr lang="en-US" sz="1600" dirty="0">
                <a:solidFill>
                  <a:schemeClr val="folHlink"/>
                </a:solidFill>
              </a:rPr>
              <a:t>:  </a:t>
            </a:r>
            <a:r>
              <a:rPr lang="en-US" sz="1400" u="sng" dirty="0">
                <a:solidFill>
                  <a:schemeClr val="folHlink"/>
                </a:solidFill>
                <a:latin typeface="Times New Roman" pitchFamily="18" charset="0"/>
                <a:hlinkClick r:id="rId4"/>
              </a:rPr>
              <a:t>http://ocw.mit.edu/ans7870/21f/21f.027/home/index.html</a:t>
            </a:r>
            <a:endParaRPr lang="en-US" sz="1800" dirty="0">
              <a:latin typeface="MS Mincho" pitchFamily="49" charset="-128"/>
            </a:endParaRPr>
          </a:p>
          <a:p>
            <a:pPr eaLnBrk="1" hangingPunct="1"/>
            <a:endParaRPr lang="en-US" sz="1800" dirty="0"/>
          </a:p>
        </p:txBody>
      </p:sp>
      <p:pic>
        <p:nvPicPr>
          <p:cNvPr id="62471" name="Picture 7" descr="Perry carrying the Gospel to Japan"/>
          <p:cNvPicPr>
            <a:picLocks noGrp="1" noChangeAspect="1" noChangeArrowheads="1"/>
          </p:cNvPicPr>
          <p:nvPr>
            <p:ph sz="half" idx="2"/>
          </p:nvPr>
        </p:nvPicPr>
        <p:blipFill>
          <a:blip r:embed="rId5" cstate="print">
            <a:lum bright="10000" contrast="16000"/>
          </a:blip>
          <a:srcRect/>
          <a:stretch>
            <a:fillRect/>
          </a:stretch>
        </p:blipFill>
        <p:spPr>
          <a:xfrm>
            <a:off x="4495800" y="2514600"/>
            <a:ext cx="4648200" cy="3784600"/>
          </a:xfrm>
          <a:noFill/>
          <a:ln/>
          <a:effectLst/>
        </p:spPr>
      </p:pic>
      <p:sp>
        <p:nvSpPr>
          <p:cNvPr id="62472" name="Text Box 8"/>
          <p:cNvSpPr txBox="1">
            <a:spLocks noChangeArrowheads="1"/>
          </p:cNvSpPr>
          <p:nvPr/>
        </p:nvSpPr>
        <p:spPr bwMode="auto">
          <a:xfrm>
            <a:off x="4724400" y="1651000"/>
            <a:ext cx="4181475" cy="1100138"/>
          </a:xfrm>
          <a:prstGeom prst="rect">
            <a:avLst/>
          </a:prstGeom>
          <a:noFill/>
          <a:ln w="9525">
            <a:noFill/>
            <a:miter lim="800000"/>
            <a:headEnd/>
            <a:tailEnd/>
          </a:ln>
        </p:spPr>
        <p:txBody>
          <a:bodyPr>
            <a:spAutoFit/>
          </a:bodyPr>
          <a:lstStyle/>
          <a:p>
            <a:pPr eaLnBrk="1" hangingPunct="1"/>
            <a:r>
              <a:rPr lang="en-US" sz="1600" i="1" dirty="0"/>
              <a:t>“U.S. JAPAN FLEET. Com</a:t>
            </a:r>
            <a:r>
              <a:rPr lang="en-US" sz="1600" i="1" dirty="0" smtClean="0"/>
              <a:t>. PERRY </a:t>
            </a:r>
            <a:r>
              <a:rPr lang="en-US" sz="1600" i="1" dirty="0"/>
              <a:t>carrying </a:t>
            </a:r>
          </a:p>
          <a:p>
            <a:pPr eaLnBrk="1" hangingPunct="1"/>
            <a:r>
              <a:rPr lang="en-US" sz="1600" i="1" dirty="0"/>
              <a:t>the ‘GOSPEL of GOD’ to the HEATHEN, </a:t>
            </a:r>
          </a:p>
          <a:p>
            <a:pPr eaLnBrk="1" hangingPunct="1"/>
            <a:r>
              <a:rPr lang="en-US" sz="1600" i="1" dirty="0"/>
              <a:t>1853”  by James G. Evans, oil on canvas</a:t>
            </a:r>
            <a:r>
              <a:rPr lang="en-US" sz="1600" dirty="0"/>
              <a:t/>
            </a:r>
            <a:br>
              <a:rPr lang="en-US" sz="1600" dirty="0"/>
            </a:br>
            <a:endParaRPr lang="en-US" sz="1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152400"/>
            <a:ext cx="8991600" cy="407988"/>
          </a:xfrm>
        </p:spPr>
        <p:txBody>
          <a:bodyPr/>
          <a:lstStyle/>
          <a:p>
            <a:r>
              <a:rPr lang="en-US" sz="2800" dirty="0">
                <a:solidFill>
                  <a:srgbClr val="0100D5"/>
                </a:solidFill>
                <a:effectLst>
                  <a:outerShdw blurRad="38100" dist="38100" dir="2700000" algn="tl">
                    <a:srgbClr val="000000"/>
                  </a:outerShdw>
                </a:effectLst>
              </a:rPr>
              <a:t>Japan on the verge of the Meiji Revolution</a:t>
            </a:r>
            <a:endParaRPr lang="en-US" sz="3600" dirty="0"/>
          </a:p>
        </p:txBody>
      </p:sp>
      <p:pic>
        <p:nvPicPr>
          <p:cNvPr id="64515" name="Picture 3" descr="Satsuma Choshu map"/>
          <p:cNvPicPr>
            <a:picLocks noGrp="1" noChangeAspect="1" noChangeArrowheads="1"/>
          </p:cNvPicPr>
          <p:nvPr>
            <p:ph idx="1"/>
          </p:nvPr>
        </p:nvPicPr>
        <p:blipFill>
          <a:blip r:embed="rId2" cstate="print"/>
          <a:srcRect/>
          <a:stretch>
            <a:fillRect/>
          </a:stretch>
        </p:blipFill>
        <p:spPr>
          <a:xfrm>
            <a:off x="0" y="838200"/>
            <a:ext cx="5595938" cy="5314950"/>
          </a:xfrm>
          <a:ln/>
        </p:spPr>
      </p:pic>
      <p:pic>
        <p:nvPicPr>
          <p:cNvPr id="64516" name="Picture 4" descr="220px-Satsuma-samurai-during-boshin-war-period"/>
          <p:cNvPicPr>
            <a:picLocks noChangeAspect="1" noChangeArrowheads="1"/>
          </p:cNvPicPr>
          <p:nvPr/>
        </p:nvPicPr>
        <p:blipFill>
          <a:blip r:embed="rId3" cstate="print"/>
          <a:srcRect/>
          <a:stretch>
            <a:fillRect/>
          </a:stretch>
        </p:blipFill>
        <p:spPr bwMode="auto">
          <a:xfrm>
            <a:off x="5105400" y="3773488"/>
            <a:ext cx="4038600" cy="2990850"/>
          </a:xfrm>
          <a:prstGeom prst="rect">
            <a:avLst/>
          </a:prstGeom>
          <a:noFill/>
        </p:spPr>
      </p:pic>
      <p:sp>
        <p:nvSpPr>
          <p:cNvPr id="64517" name="Text Box 5"/>
          <p:cNvSpPr txBox="1">
            <a:spLocks noChangeArrowheads="1"/>
          </p:cNvSpPr>
          <p:nvPr/>
        </p:nvSpPr>
        <p:spPr bwMode="auto">
          <a:xfrm>
            <a:off x="5791200" y="3124200"/>
            <a:ext cx="2994025" cy="581025"/>
          </a:xfrm>
          <a:prstGeom prst="rect">
            <a:avLst/>
          </a:prstGeom>
          <a:noFill/>
          <a:ln w="9525">
            <a:noFill/>
            <a:miter lim="800000"/>
            <a:headEnd/>
            <a:tailEnd/>
          </a:ln>
          <a:effectLst/>
        </p:spPr>
        <p:txBody>
          <a:bodyPr wrap="none">
            <a:spAutoFit/>
          </a:bodyPr>
          <a:lstStyle/>
          <a:p>
            <a:r>
              <a:rPr lang="en-US" sz="1600" dirty="0">
                <a:latin typeface="Times New Roman" pitchFamily="18" charset="0"/>
              </a:rPr>
              <a:t>Satsuma samurai plotting strategy </a:t>
            </a:r>
          </a:p>
          <a:p>
            <a:r>
              <a:rPr lang="en-US" sz="1600" dirty="0">
                <a:latin typeface="Times New Roman" pitchFamily="18" charset="0"/>
              </a:rPr>
              <a:t>against the Tokugawa Bakufu</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152400"/>
            <a:ext cx="7772400" cy="685800"/>
          </a:xfrm>
        </p:spPr>
        <p:txBody>
          <a:bodyPr/>
          <a:lstStyle/>
          <a:p>
            <a:r>
              <a:rPr lang="en-US" sz="3600" dirty="0">
                <a:solidFill>
                  <a:srgbClr val="0100D5"/>
                </a:solidFill>
                <a:effectLst>
                  <a:outerShdw blurRad="38100" dist="38100" dir="2700000" algn="tl">
                    <a:srgbClr val="000000"/>
                  </a:outerShdw>
                </a:effectLst>
              </a:rPr>
              <a:t>The West as model . . . and threat</a:t>
            </a:r>
            <a:endParaRPr lang="en-US" dirty="0"/>
          </a:p>
        </p:txBody>
      </p:sp>
      <p:sp>
        <p:nvSpPr>
          <p:cNvPr id="65539" name="Rectangle 3"/>
          <p:cNvSpPr>
            <a:spLocks noGrp="1" noChangeArrowheads="1"/>
          </p:cNvSpPr>
          <p:nvPr>
            <p:ph type="body" sz="half" idx="1"/>
          </p:nvPr>
        </p:nvSpPr>
        <p:spPr>
          <a:xfrm>
            <a:off x="381000" y="1066800"/>
            <a:ext cx="8077200" cy="3886200"/>
          </a:xfrm>
        </p:spPr>
        <p:txBody>
          <a:bodyPr/>
          <a:lstStyle/>
          <a:p>
            <a:pPr>
              <a:lnSpc>
                <a:spcPct val="80000"/>
              </a:lnSpc>
            </a:pPr>
            <a:endParaRPr lang="en-US" sz="1400" dirty="0"/>
          </a:p>
          <a:p>
            <a:pPr>
              <a:lnSpc>
                <a:spcPct val="80000"/>
              </a:lnSpc>
            </a:pPr>
            <a:r>
              <a:rPr lang="en-US" sz="2000" dirty="0"/>
              <a:t>Iwakura Mission</a:t>
            </a:r>
            <a:r>
              <a:rPr lang="en-US" sz="1800" dirty="0"/>
              <a:t> to Europe &amp; U.S. (1871-73)</a:t>
            </a:r>
          </a:p>
          <a:p>
            <a:pPr lvl="1">
              <a:lnSpc>
                <a:spcPct val="80000"/>
              </a:lnSpc>
              <a:buFont typeface="Wingdings" pitchFamily="2" charset="2"/>
              <a:buNone/>
            </a:pPr>
            <a:r>
              <a:rPr lang="en-US" altLang="ja-JP" sz="1600" i="1" dirty="0">
                <a:latin typeface="Arial"/>
              </a:rPr>
              <a:t>“</a:t>
            </a:r>
            <a:r>
              <a:rPr lang="en-US" altLang="ja-JP" sz="1600" i="1" dirty="0"/>
              <a:t>. . . to discover the great principles which are to be our guide in the future</a:t>
            </a:r>
            <a:r>
              <a:rPr lang="en-US" altLang="ja-JP" sz="1600" i="1" dirty="0">
                <a:latin typeface="Arial"/>
              </a:rPr>
              <a:t>”</a:t>
            </a:r>
            <a:r>
              <a:rPr lang="en-US" altLang="ja-JP" sz="1600" dirty="0"/>
              <a:t> </a:t>
            </a:r>
          </a:p>
          <a:p>
            <a:pPr lvl="1">
              <a:lnSpc>
                <a:spcPct val="80000"/>
              </a:lnSpc>
              <a:buFont typeface="Wingdings" pitchFamily="2" charset="2"/>
              <a:buNone/>
            </a:pPr>
            <a:endParaRPr lang="en-US" altLang="ja-JP" sz="1600" i="1" dirty="0"/>
          </a:p>
          <a:p>
            <a:pPr lvl="1">
              <a:lnSpc>
                <a:spcPct val="80000"/>
              </a:lnSpc>
              <a:buFont typeface="Wingdings" pitchFamily="2" charset="2"/>
              <a:buNone/>
            </a:pPr>
            <a:r>
              <a:rPr lang="en-US" altLang="ja-JP" sz="1600" i="1" dirty="0">
                <a:latin typeface="Arial"/>
              </a:rPr>
              <a:t>“</a:t>
            </a:r>
            <a:r>
              <a:rPr lang="en-US" altLang="ja-JP" sz="1600" i="1" dirty="0"/>
              <a:t>Most of the countries in Europe shine with the light of civilization and abound in wealth and power. Their trade is prosperous, their technology is superior, and they greatly enjoy the pleasures and comforts of life</a:t>
            </a:r>
            <a:r>
              <a:rPr lang="en-US" altLang="ja-JP" sz="1600" i="1" dirty="0">
                <a:latin typeface="Arial"/>
              </a:rPr>
              <a:t>”</a:t>
            </a:r>
            <a:endParaRPr lang="en-US" altLang="ja-JP" sz="1600" i="1" dirty="0"/>
          </a:p>
          <a:p>
            <a:pPr lvl="1">
              <a:lnSpc>
                <a:spcPct val="80000"/>
              </a:lnSpc>
              <a:buFont typeface="Wingdings" pitchFamily="2" charset="2"/>
              <a:buNone/>
            </a:pPr>
            <a:endParaRPr lang="en-US" altLang="ja-JP" sz="1600" dirty="0"/>
          </a:p>
          <a:p>
            <a:pPr>
              <a:lnSpc>
                <a:spcPct val="80000"/>
              </a:lnSpc>
            </a:pPr>
            <a:r>
              <a:rPr lang="en-US" altLang="ja-JP" sz="2000" dirty="0"/>
              <a:t>Foreign experts come to Japan </a:t>
            </a:r>
          </a:p>
          <a:p>
            <a:pPr>
              <a:lnSpc>
                <a:spcPct val="80000"/>
              </a:lnSpc>
              <a:buFont typeface="Wingdings" pitchFamily="2" charset="2"/>
              <a:buNone/>
            </a:pPr>
            <a:endParaRPr lang="en-US" altLang="ja-JP" sz="2000" dirty="0"/>
          </a:p>
          <a:p>
            <a:pPr>
              <a:lnSpc>
                <a:spcPct val="80000"/>
              </a:lnSpc>
            </a:pPr>
            <a:r>
              <a:rPr lang="en-US" altLang="ja-JP" sz="2000" dirty="0"/>
              <a:t>Study tours to the West</a:t>
            </a:r>
          </a:p>
          <a:p>
            <a:pPr>
              <a:lnSpc>
                <a:spcPct val="80000"/>
              </a:lnSpc>
              <a:buFont typeface="Wingdings" pitchFamily="2" charset="2"/>
              <a:buNone/>
            </a:pPr>
            <a:endParaRPr lang="en-US" altLang="ja-JP" sz="2000" dirty="0"/>
          </a:p>
          <a:p>
            <a:pPr>
              <a:lnSpc>
                <a:spcPct val="80000"/>
              </a:lnSpc>
            </a:pPr>
            <a:r>
              <a:rPr lang="en-US" altLang="ja-JP" sz="2000" dirty="0">
                <a:latin typeface="Arial"/>
              </a:rPr>
              <a:t>“</a:t>
            </a:r>
            <a:r>
              <a:rPr lang="en-US" altLang="ja-JP" sz="2000" dirty="0"/>
              <a:t>Civilization and Enlightenment</a:t>
            </a:r>
            <a:r>
              <a:rPr lang="en-US" altLang="ja-JP" sz="2000" dirty="0">
                <a:latin typeface="Arial"/>
              </a:rPr>
              <a:t>”</a:t>
            </a:r>
            <a:endParaRPr lang="en-US" altLang="ja-JP" sz="2000" dirty="0"/>
          </a:p>
        </p:txBody>
      </p:sp>
      <p:pic>
        <p:nvPicPr>
          <p:cNvPr id="65540" name="Picture 4" descr="Iwakura Mission"/>
          <p:cNvPicPr>
            <a:picLocks noGrp="1" noChangeAspect="1" noChangeArrowheads="1"/>
          </p:cNvPicPr>
          <p:nvPr>
            <p:ph sz="half" idx="2"/>
          </p:nvPr>
        </p:nvPicPr>
        <p:blipFill>
          <a:blip r:embed="rId2" cstate="print"/>
          <a:srcRect/>
          <a:stretch>
            <a:fillRect/>
          </a:stretch>
        </p:blipFill>
        <p:spPr>
          <a:xfrm>
            <a:off x="4724400" y="2968625"/>
            <a:ext cx="4419600" cy="3656013"/>
          </a:xfrm>
          <a:ln/>
        </p:spPr>
      </p:pic>
      <p:sp>
        <p:nvSpPr>
          <p:cNvPr id="65541" name="Text Box 5"/>
          <p:cNvSpPr txBox="1">
            <a:spLocks noChangeArrowheads="1"/>
          </p:cNvSpPr>
          <p:nvPr/>
        </p:nvSpPr>
        <p:spPr bwMode="auto">
          <a:xfrm>
            <a:off x="3048000" y="5334000"/>
            <a:ext cx="1828800" cy="1155700"/>
          </a:xfrm>
          <a:prstGeom prst="rect">
            <a:avLst/>
          </a:prstGeom>
          <a:noFill/>
          <a:ln w="9525">
            <a:noFill/>
            <a:miter lim="800000"/>
            <a:headEnd/>
            <a:tailEnd/>
          </a:ln>
          <a:effectLst/>
        </p:spPr>
        <p:txBody>
          <a:bodyPr>
            <a:spAutoFit/>
          </a:bodyPr>
          <a:lstStyle/>
          <a:p>
            <a:pPr eaLnBrk="1" hangingPunct="1"/>
            <a:r>
              <a:rPr lang="en-US" sz="1400" dirty="0"/>
              <a:t>Iwakura Mission members including Iwakura Tomomi, </a:t>
            </a:r>
          </a:p>
          <a:p>
            <a:pPr eaLnBrk="1" hangingPunct="1"/>
            <a:r>
              <a:rPr lang="en-US" sz="1400" dirty="0"/>
              <a:t>Okubo Toshimichi, </a:t>
            </a:r>
          </a:p>
          <a:p>
            <a:pPr eaLnBrk="1" hangingPunct="1"/>
            <a:r>
              <a:rPr lang="en-US" sz="1400" dirty="0"/>
              <a:t>Kido Koin</a:t>
            </a:r>
          </a:p>
        </p:txBody>
      </p:sp>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304800"/>
            <a:ext cx="7772400" cy="685800"/>
          </a:xfrm>
        </p:spPr>
        <p:txBody>
          <a:bodyPr/>
          <a:lstStyle/>
          <a:p>
            <a:r>
              <a:rPr lang="en-US" sz="3200" dirty="0">
                <a:solidFill>
                  <a:srgbClr val="0100D5"/>
                </a:solidFill>
              </a:rPr>
              <a:t>“New Imperialism” of the Late 19th C.</a:t>
            </a:r>
            <a:endParaRPr lang="en-US" dirty="0"/>
          </a:p>
        </p:txBody>
      </p:sp>
      <p:sp>
        <p:nvSpPr>
          <p:cNvPr id="66563" name="Rectangle 3"/>
          <p:cNvSpPr>
            <a:spLocks noGrp="1" noChangeArrowheads="1"/>
          </p:cNvSpPr>
          <p:nvPr>
            <p:ph type="body" sz="half" idx="1"/>
          </p:nvPr>
        </p:nvSpPr>
        <p:spPr>
          <a:xfrm>
            <a:off x="0" y="1600200"/>
            <a:ext cx="2743200" cy="4530725"/>
          </a:xfrm>
        </p:spPr>
        <p:txBody>
          <a:bodyPr/>
          <a:lstStyle/>
          <a:p>
            <a:pPr>
              <a:buFont typeface="Wingdings" pitchFamily="2" charset="2"/>
              <a:buNone/>
            </a:pPr>
            <a:endParaRPr lang="en-US" sz="1800" dirty="0"/>
          </a:p>
          <a:p>
            <a:pPr>
              <a:buFont typeface="Wingdings" pitchFamily="2" charset="2"/>
              <a:buNone/>
            </a:pPr>
            <a:endParaRPr lang="en-US" sz="1800" dirty="0"/>
          </a:p>
          <a:p>
            <a:r>
              <a:rPr lang="en-US" sz="1600" dirty="0"/>
              <a:t>Backed by industrial power</a:t>
            </a:r>
          </a:p>
          <a:p>
            <a:endParaRPr lang="en-US" sz="1600" dirty="0"/>
          </a:p>
          <a:p>
            <a:r>
              <a:rPr lang="en-US" sz="1600" dirty="0"/>
              <a:t>Intense competition for empire, formal &amp; informal</a:t>
            </a:r>
          </a:p>
          <a:p>
            <a:endParaRPr lang="en-US" sz="1600" dirty="0"/>
          </a:p>
          <a:p>
            <a:r>
              <a:rPr lang="en-US" sz="1600" dirty="0"/>
              <a:t>Supported by new national publics</a:t>
            </a:r>
          </a:p>
          <a:p>
            <a:pPr>
              <a:buFont typeface="Wingdings" pitchFamily="2" charset="2"/>
              <a:buNone/>
            </a:pPr>
            <a:endParaRPr lang="en-US" sz="1600" dirty="0"/>
          </a:p>
          <a:p>
            <a:r>
              <a:rPr lang="en-US" sz="1600" dirty="0"/>
              <a:t>Measure of international prestige &amp; power</a:t>
            </a:r>
          </a:p>
        </p:txBody>
      </p:sp>
      <p:pic>
        <p:nvPicPr>
          <p:cNvPr id="66564" name="Picture 4" descr="world_1910"/>
          <p:cNvPicPr>
            <a:picLocks noGrp="1" noChangeAspect="1" noChangeArrowheads="1"/>
          </p:cNvPicPr>
          <p:nvPr>
            <p:ph sz="half" idx="2"/>
          </p:nvPr>
        </p:nvPicPr>
        <p:blipFill>
          <a:blip r:embed="rId2" cstate="print"/>
          <a:srcRect/>
          <a:stretch>
            <a:fillRect/>
          </a:stretch>
        </p:blipFill>
        <p:spPr>
          <a:xfrm>
            <a:off x="2895600" y="1447800"/>
            <a:ext cx="6096000" cy="471963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200" dirty="0">
                <a:solidFill>
                  <a:schemeClr val="bg2"/>
                </a:solidFill>
              </a:rPr>
              <a:t>Discrepancies in Historical Understanding of Pearl Harbor</a:t>
            </a:r>
            <a:endParaRPr lang="en-US" sz="3600" dirty="0"/>
          </a:p>
        </p:txBody>
      </p:sp>
      <p:sp>
        <p:nvSpPr>
          <p:cNvPr id="28679" name="Rectangle 7"/>
          <p:cNvSpPr>
            <a:spLocks noGrp="1" noChangeArrowheads="1"/>
          </p:cNvSpPr>
          <p:nvPr>
            <p:ph type="body" idx="1"/>
          </p:nvPr>
        </p:nvSpPr>
        <p:spPr/>
        <p:txBody>
          <a:bodyPr/>
          <a:lstStyle/>
          <a:p>
            <a:r>
              <a:rPr lang="en-US" sz="2800" dirty="0"/>
              <a:t>The United States:</a:t>
            </a:r>
          </a:p>
          <a:p>
            <a:pPr lvl="1"/>
            <a:r>
              <a:rPr lang="en-US" sz="2400" dirty="0"/>
              <a:t>An act of treachery</a:t>
            </a:r>
          </a:p>
          <a:p>
            <a:pPr lvl="1"/>
            <a:r>
              <a:rPr lang="en-US" sz="2400" dirty="0"/>
              <a:t>Part of a deep-seated “conspiracy against peace”</a:t>
            </a:r>
          </a:p>
          <a:p>
            <a:pPr lvl="1"/>
            <a:endParaRPr lang="en-US" sz="2400" dirty="0"/>
          </a:p>
          <a:p>
            <a:r>
              <a:rPr lang="en-US" sz="2800" dirty="0"/>
              <a:t>Japan</a:t>
            </a:r>
          </a:p>
          <a:p>
            <a:pPr lvl="1"/>
            <a:r>
              <a:rPr lang="en-US" sz="2400" dirty="0"/>
              <a:t>A tactical blunder</a:t>
            </a:r>
          </a:p>
          <a:p>
            <a:pPr lvl="1"/>
            <a:r>
              <a:rPr lang="en-US" sz="2400" dirty="0"/>
              <a:t>An ill-conceived response to a collapsing world order</a:t>
            </a:r>
          </a:p>
          <a:p>
            <a:pPr lvl="1"/>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3400" y="152400"/>
            <a:ext cx="7772400" cy="941388"/>
          </a:xfrm>
        </p:spPr>
        <p:txBody>
          <a:bodyPr/>
          <a:lstStyle/>
          <a:p>
            <a:r>
              <a:rPr lang="en-US" sz="3600" dirty="0">
                <a:solidFill>
                  <a:srgbClr val="0100D5"/>
                </a:solidFill>
                <a:effectLst>
                  <a:outerShdw blurRad="38100" dist="38100" dir="2700000" algn="tl">
                    <a:srgbClr val="000000"/>
                  </a:outerShdw>
                </a:effectLst>
              </a:rPr>
              <a:t>Japan’s Logic of Empire</a:t>
            </a:r>
            <a:endParaRPr lang="en-US" dirty="0"/>
          </a:p>
        </p:txBody>
      </p:sp>
      <p:sp>
        <p:nvSpPr>
          <p:cNvPr id="67587" name="Rectangle 3"/>
          <p:cNvSpPr>
            <a:spLocks noGrp="1" noChangeArrowheads="1"/>
          </p:cNvSpPr>
          <p:nvPr>
            <p:ph type="body" sz="half" idx="1"/>
          </p:nvPr>
        </p:nvSpPr>
        <p:spPr>
          <a:xfrm>
            <a:off x="228600" y="1752600"/>
            <a:ext cx="5791200" cy="4830763"/>
          </a:xfrm>
        </p:spPr>
        <p:txBody>
          <a:bodyPr/>
          <a:lstStyle/>
          <a:p>
            <a:pPr>
              <a:lnSpc>
                <a:spcPct val="80000"/>
              </a:lnSpc>
              <a:buFont typeface="Wingdings" pitchFamily="2" charset="2"/>
              <a:buNone/>
            </a:pPr>
            <a:endParaRPr lang="en-US" sz="1800" b="1" dirty="0"/>
          </a:p>
          <a:p>
            <a:pPr>
              <a:lnSpc>
                <a:spcPct val="80000"/>
              </a:lnSpc>
              <a:buFont typeface="Wingdings" pitchFamily="2" charset="2"/>
              <a:buNone/>
            </a:pPr>
            <a:endParaRPr lang="en-US" altLang="ja-JP" sz="1800" b="1" dirty="0">
              <a:solidFill>
                <a:srgbClr val="9E4F00"/>
              </a:solidFill>
            </a:endParaRPr>
          </a:p>
          <a:p>
            <a:pPr>
              <a:lnSpc>
                <a:spcPct val="80000"/>
              </a:lnSpc>
            </a:pPr>
            <a:r>
              <a:rPr lang="en-US" altLang="ja-JP" sz="2000" dirty="0">
                <a:effectLst>
                  <a:outerShdw blurRad="38100" dist="38100" dir="2700000" algn="tl">
                    <a:srgbClr val="000000"/>
                  </a:outerShdw>
                </a:effectLst>
              </a:rPr>
              <a:t>Prime Minister Yamagata</a:t>
            </a:r>
            <a:r>
              <a:rPr lang="en-US" altLang="ja-JP" sz="2000" dirty="0">
                <a:effectLst>
                  <a:outerShdw blurRad="38100" dist="38100" dir="2700000" algn="tl">
                    <a:srgbClr val="000000"/>
                  </a:outerShdw>
                </a:effectLst>
                <a:latin typeface="Times New Roman"/>
              </a:rPr>
              <a:t>’</a:t>
            </a:r>
            <a:r>
              <a:rPr lang="en-US" altLang="ja-JP" sz="2000" dirty="0">
                <a:effectLst>
                  <a:outerShdw blurRad="38100" dist="38100" dir="2700000" algn="tl">
                    <a:srgbClr val="000000"/>
                  </a:outerShdw>
                </a:effectLst>
              </a:rPr>
              <a:t>s policy statement in Japan</a:t>
            </a:r>
            <a:r>
              <a:rPr lang="en-US" altLang="ja-JP" sz="2000" dirty="0">
                <a:effectLst>
                  <a:outerShdw blurRad="38100" dist="38100" dir="2700000" algn="tl">
                    <a:srgbClr val="000000"/>
                  </a:outerShdw>
                </a:effectLst>
                <a:latin typeface="Times New Roman"/>
              </a:rPr>
              <a:t>’</a:t>
            </a:r>
            <a:r>
              <a:rPr lang="en-US" altLang="ja-JP" sz="2000" dirty="0">
                <a:effectLst>
                  <a:outerShdw blurRad="38100" dist="38100" dir="2700000" algn="tl">
                    <a:srgbClr val="000000"/>
                  </a:outerShdw>
                </a:effectLst>
              </a:rPr>
              <a:t>s first Diet session (1890):</a:t>
            </a:r>
            <a:endParaRPr lang="en-US" altLang="ja-JP" sz="1800" b="1" dirty="0"/>
          </a:p>
          <a:p>
            <a:pPr>
              <a:lnSpc>
                <a:spcPct val="80000"/>
              </a:lnSpc>
              <a:buFont typeface="Wingdings" pitchFamily="2" charset="2"/>
              <a:buNone/>
            </a:pPr>
            <a:endParaRPr lang="en-US" altLang="ja-JP" sz="1800" b="1" dirty="0"/>
          </a:p>
          <a:p>
            <a:pPr>
              <a:lnSpc>
                <a:spcPct val="80000"/>
              </a:lnSpc>
              <a:buFont typeface="Wingdings" pitchFamily="2" charset="2"/>
              <a:buNone/>
            </a:pPr>
            <a:r>
              <a:rPr lang="en-US" sz="2800" i="1" dirty="0">
                <a:latin typeface="Times New Roman" pitchFamily="18" charset="0"/>
                <a:ea typeface="MS Mincho" pitchFamily="49" charset="-128"/>
              </a:rPr>
              <a:t>	</a:t>
            </a:r>
            <a:r>
              <a:rPr lang="en-US" sz="2400" i="1" dirty="0">
                <a:effectLst>
                  <a:outerShdw blurRad="38100" dist="38100" dir="2700000" algn="tl">
                    <a:srgbClr val="000000"/>
                  </a:outerShdw>
                </a:effectLst>
                <a:latin typeface="Times New Roman" pitchFamily="18" charset="0"/>
                <a:ea typeface="MS Mincho" pitchFamily="49" charset="-128"/>
              </a:rPr>
              <a:t>If we wish to maintain the nations independence among the powers of the world […], it is not enough to guard only the line of sovereignty; we must also defend the line of advantage. </a:t>
            </a:r>
            <a:endParaRPr lang="en-US" altLang="ja-JP" sz="2400" i="1" dirty="0">
              <a:effectLst>
                <a:outerShdw blurRad="38100" dist="38100" dir="2700000" algn="tl">
                  <a:srgbClr val="000000"/>
                </a:outerShdw>
              </a:effectLst>
              <a:latin typeface="Times New Roman" pitchFamily="18" charset="0"/>
              <a:ea typeface="MS Mincho" pitchFamily="49" charset="-128"/>
            </a:endParaRPr>
          </a:p>
        </p:txBody>
      </p:sp>
      <p:pic>
        <p:nvPicPr>
          <p:cNvPr id="67588" name="Picture 4" descr="Yamagata"/>
          <p:cNvPicPr>
            <a:picLocks noGrp="1" noChangeAspect="1" noChangeArrowheads="1"/>
          </p:cNvPicPr>
          <p:nvPr>
            <p:ph sz="quarter" idx="2"/>
          </p:nvPr>
        </p:nvPicPr>
        <p:blipFill>
          <a:blip r:embed="rId2" cstate="print"/>
          <a:srcRect/>
          <a:stretch>
            <a:fillRect/>
          </a:stretch>
        </p:blipFill>
        <p:spPr>
          <a:xfrm>
            <a:off x="6400800" y="1905000"/>
            <a:ext cx="2401888" cy="3124200"/>
          </a:xfrm>
          <a:ln/>
        </p:spPr>
      </p:pic>
      <p:sp>
        <p:nvSpPr>
          <p:cNvPr id="67590" name="Text Box 6"/>
          <p:cNvSpPr txBox="1">
            <a:spLocks noChangeArrowheads="1"/>
          </p:cNvSpPr>
          <p:nvPr/>
        </p:nvSpPr>
        <p:spPr bwMode="auto">
          <a:xfrm>
            <a:off x="6477000" y="5257800"/>
            <a:ext cx="1755775" cy="517525"/>
          </a:xfrm>
          <a:prstGeom prst="rect">
            <a:avLst/>
          </a:prstGeom>
          <a:noFill/>
          <a:ln w="9525">
            <a:noFill/>
            <a:miter lim="800000"/>
            <a:headEnd/>
            <a:tailEnd/>
          </a:ln>
          <a:effectLst/>
        </p:spPr>
        <p:txBody>
          <a:bodyPr wrap="none">
            <a:spAutoFit/>
          </a:bodyPr>
          <a:lstStyle/>
          <a:p>
            <a:pPr eaLnBrk="1" hangingPunct="1"/>
            <a:r>
              <a:rPr lang="en-US" sz="1400" b="1" dirty="0"/>
              <a:t>Yamagata Aritomo</a:t>
            </a:r>
          </a:p>
          <a:p>
            <a:pPr eaLnBrk="1" hangingPunct="1"/>
            <a:r>
              <a:rPr lang="en-US" sz="1400" b="1" dirty="0"/>
              <a:t>      1838-1922</a:t>
            </a:r>
          </a:p>
        </p:txBody>
      </p:sp>
      <p:sp>
        <p:nvSpPr>
          <p:cNvPr id="67591" name="Text Box 7"/>
          <p:cNvSpPr txBox="1">
            <a:spLocks noChangeArrowheads="1"/>
          </p:cNvSpPr>
          <p:nvPr/>
        </p:nvSpPr>
        <p:spPr bwMode="auto">
          <a:xfrm flipV="1">
            <a:off x="5791200" y="6629400"/>
            <a:ext cx="2211388" cy="304800"/>
          </a:xfrm>
          <a:prstGeom prst="rect">
            <a:avLst/>
          </a:prstGeom>
          <a:noFill/>
          <a:ln w="9525">
            <a:noFill/>
            <a:miter lim="800000"/>
            <a:headEnd/>
            <a:tailEnd/>
          </a:ln>
          <a:effectLst/>
        </p:spPr>
        <p:txBody>
          <a:bodyPr rot="10800000">
            <a:spAutoFit/>
          </a:bodyPr>
          <a:lstStyle/>
          <a:p>
            <a:pPr eaLnBrk="1" hangingPunct="1"/>
            <a:endParaRPr lang="en-US" sz="1400" b="1" dirty="0">
              <a:solidFill>
                <a:srgbClr val="9E4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277813"/>
            <a:ext cx="9144000" cy="865187"/>
          </a:xfrm>
        </p:spPr>
        <p:txBody>
          <a:bodyPr/>
          <a:lstStyle/>
          <a:p>
            <a:r>
              <a:rPr lang="en-US" sz="3200" dirty="0">
                <a:solidFill>
                  <a:srgbClr val="0100D5"/>
                </a:solidFill>
                <a:effectLst>
                  <a:outerShdw blurRad="38100" dist="38100" dir="2700000" algn="tl">
                    <a:srgbClr val="000000"/>
                  </a:outerShdw>
                </a:effectLst>
              </a:rPr>
              <a:t>Two Imperial Wars: Territorial Expansion</a:t>
            </a:r>
            <a:endParaRPr lang="en-US" sz="3200" dirty="0"/>
          </a:p>
        </p:txBody>
      </p:sp>
      <p:sp>
        <p:nvSpPr>
          <p:cNvPr id="68611" name="Rectangle 3"/>
          <p:cNvSpPr>
            <a:spLocks noGrp="1" noChangeArrowheads="1"/>
          </p:cNvSpPr>
          <p:nvPr>
            <p:ph type="body" sz="half" idx="1"/>
          </p:nvPr>
        </p:nvSpPr>
        <p:spPr>
          <a:xfrm>
            <a:off x="304800" y="1752600"/>
            <a:ext cx="3309938" cy="4114800"/>
          </a:xfrm>
        </p:spPr>
        <p:txBody>
          <a:bodyPr/>
          <a:lstStyle/>
          <a:p>
            <a:r>
              <a:rPr lang="en-US" sz="2000" dirty="0"/>
              <a:t>Sino-Japanese War 1894-95</a:t>
            </a:r>
          </a:p>
          <a:p>
            <a:pPr lvl="1"/>
            <a:r>
              <a:rPr lang="en-US" sz="1800" dirty="0"/>
              <a:t>Taiwan/Pescadores</a:t>
            </a:r>
          </a:p>
          <a:p>
            <a:pPr lvl="1"/>
            <a:r>
              <a:rPr lang="en-US" sz="1600" dirty="0"/>
              <a:t>Liaodong Peninsula  (retroceded)</a:t>
            </a:r>
          </a:p>
          <a:p>
            <a:pPr lvl="1"/>
            <a:endParaRPr lang="en-US" sz="1600" dirty="0"/>
          </a:p>
          <a:p>
            <a:r>
              <a:rPr lang="en-US" sz="2000" dirty="0"/>
              <a:t>Russo-Japanese War (1904-1905)</a:t>
            </a:r>
          </a:p>
          <a:p>
            <a:pPr lvl="1"/>
            <a:r>
              <a:rPr lang="en-US" sz="1800" dirty="0"/>
              <a:t>Southern Sakhalin (Karafuto)</a:t>
            </a:r>
          </a:p>
          <a:p>
            <a:pPr lvl="1"/>
            <a:r>
              <a:rPr lang="en-US" sz="1800" dirty="0"/>
              <a:t>Liaodong Peninsula</a:t>
            </a:r>
          </a:p>
          <a:p>
            <a:pPr lvl="1"/>
            <a:r>
              <a:rPr lang="en-US" sz="1800" dirty="0"/>
              <a:t>“Paramount interest” in Korea</a:t>
            </a:r>
          </a:p>
        </p:txBody>
      </p:sp>
      <p:pic>
        <p:nvPicPr>
          <p:cNvPr id="68612" name="Picture 4" descr="Japanese empire 1895-1933"/>
          <p:cNvPicPr>
            <a:picLocks noGrp="1" noChangeAspect="1" noChangeArrowheads="1"/>
          </p:cNvPicPr>
          <p:nvPr>
            <p:ph sz="half" idx="2"/>
          </p:nvPr>
        </p:nvPicPr>
        <p:blipFill>
          <a:blip r:embed="rId2" cstate="print"/>
          <a:srcRect/>
          <a:stretch>
            <a:fillRect/>
          </a:stretch>
        </p:blipFill>
        <p:spPr>
          <a:xfrm>
            <a:off x="3832225" y="1219200"/>
            <a:ext cx="5311775" cy="56388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304800"/>
            <a:ext cx="9144000" cy="685800"/>
          </a:xfrm>
        </p:spPr>
        <p:txBody>
          <a:bodyPr/>
          <a:lstStyle/>
          <a:p>
            <a:r>
              <a:rPr lang="en-US" sz="3600" dirty="0">
                <a:solidFill>
                  <a:srgbClr val="0100D5"/>
                </a:solidFill>
                <a:effectLst>
                  <a:outerShdw blurRad="38100" dist="38100" dir="2700000" algn="tl">
                    <a:srgbClr val="000000"/>
                  </a:outerShdw>
                </a:effectLst>
              </a:rPr>
              <a:t>Some Motifs in Japan’s Modern History</a:t>
            </a:r>
            <a:endParaRPr lang="en-US" dirty="0"/>
          </a:p>
        </p:txBody>
      </p:sp>
      <p:sp>
        <p:nvSpPr>
          <p:cNvPr id="69635" name="Rectangle 3"/>
          <p:cNvSpPr>
            <a:spLocks noGrp="1" noChangeArrowheads="1"/>
          </p:cNvSpPr>
          <p:nvPr>
            <p:ph type="body" idx="1"/>
          </p:nvPr>
        </p:nvSpPr>
        <p:spPr>
          <a:xfrm>
            <a:off x="685800" y="1371600"/>
            <a:ext cx="7772400" cy="5486400"/>
          </a:xfrm>
        </p:spPr>
        <p:txBody>
          <a:bodyPr/>
          <a:lstStyle/>
          <a:p>
            <a:r>
              <a:rPr lang="en-US" sz="2800" dirty="0"/>
              <a:t>“</a:t>
            </a:r>
            <a:r>
              <a:rPr lang="en-US" sz="2800" dirty="0" smtClean="0"/>
              <a:t>State-of-siege” </a:t>
            </a:r>
            <a:r>
              <a:rPr lang="en-US" sz="2800" dirty="0"/>
              <a:t>mentality</a:t>
            </a:r>
          </a:p>
          <a:p>
            <a:endParaRPr lang="en-US" sz="2800" dirty="0"/>
          </a:p>
          <a:p>
            <a:r>
              <a:rPr lang="en-US" sz="2800" dirty="0"/>
              <a:t>Quest for parity with western nations</a:t>
            </a:r>
          </a:p>
          <a:p>
            <a:endParaRPr lang="en-US" sz="2800" dirty="0"/>
          </a:p>
          <a:p>
            <a:r>
              <a:rPr lang="en-US" sz="2800" dirty="0"/>
              <a:t>Focus on injuries to national prestige and power</a:t>
            </a:r>
          </a:p>
          <a:p>
            <a:endParaRPr lang="en-US" sz="2800" dirty="0"/>
          </a:p>
          <a:p>
            <a:r>
              <a:rPr lang="en-US" sz="2800" dirty="0"/>
              <a:t>Diffuse and fragmented political structure</a:t>
            </a:r>
          </a:p>
          <a:p>
            <a:pPr>
              <a:buFont typeface="Wingdings" pitchFamily="2" charset="2"/>
              <a:buNone/>
            </a:pPr>
            <a:endParaRPr lang="en-US" sz="2800" dirty="0"/>
          </a:p>
          <a:p>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33400" y="152400"/>
            <a:ext cx="8077200" cy="685800"/>
          </a:xfrm>
        </p:spPr>
        <p:txBody>
          <a:bodyPr/>
          <a:lstStyle/>
          <a:p>
            <a:r>
              <a:rPr lang="en-US" sz="3200" dirty="0">
                <a:solidFill>
                  <a:srgbClr val="0100D5"/>
                </a:solidFill>
                <a:latin typeface="Times New Roman" pitchFamily="18" charset="0"/>
                <a:ea typeface="MS Mincho" pitchFamily="49" charset="-128"/>
              </a:rPr>
              <a:t>At an Imperial Conference on  Nov. 5, 1941. . .</a:t>
            </a:r>
            <a:r>
              <a:rPr lang="en-US" sz="3200" dirty="0">
                <a:solidFill>
                  <a:schemeClr val="tx1"/>
                </a:solidFill>
                <a:latin typeface="Times New Roman" pitchFamily="18" charset="0"/>
                <a:ea typeface="MS Mincho" pitchFamily="49" charset="-128"/>
              </a:rPr>
              <a:t> </a:t>
            </a:r>
            <a:endParaRPr lang="en-US" dirty="0">
              <a:solidFill>
                <a:schemeClr val="tx1"/>
              </a:solidFill>
              <a:latin typeface="Times New Roman" pitchFamily="18" charset="0"/>
              <a:ea typeface="MS Mincho" pitchFamily="49" charset="-128"/>
            </a:endParaRPr>
          </a:p>
        </p:txBody>
      </p:sp>
      <p:sp>
        <p:nvSpPr>
          <p:cNvPr id="72707" name="Rectangle 3"/>
          <p:cNvSpPr>
            <a:spLocks noGrp="1" noChangeArrowheads="1"/>
          </p:cNvSpPr>
          <p:nvPr>
            <p:ph type="body" sz="half" idx="1"/>
          </p:nvPr>
        </p:nvSpPr>
        <p:spPr>
          <a:xfrm>
            <a:off x="0" y="1219200"/>
            <a:ext cx="6477000" cy="5334000"/>
          </a:xfrm>
        </p:spPr>
        <p:txBody>
          <a:bodyPr/>
          <a:lstStyle/>
          <a:p>
            <a:pPr>
              <a:buFont typeface="Wingdings" pitchFamily="2" charset="2"/>
              <a:buNone/>
            </a:pPr>
            <a:r>
              <a:rPr lang="en-US" sz="2400" i="1" dirty="0">
                <a:latin typeface="Times New Roman" pitchFamily="18" charset="0"/>
                <a:ea typeface="MS Mincho" pitchFamily="49" charset="-128"/>
              </a:rPr>
              <a:t>	How can we let the United States continue to do as it pleases, even though there is some uneasiness.  Two years from now, we will have no petroleum for military use; ships will stop moving, When I think about the strengthening of American defenses in the southwestern Pacific, the expansion of the U.S. fleet, the unfinished China Incident, and so on, I see no end of difficulties.  We can talk about suffering and austerity, but can our people endure such a life for long . . .   I fear that we would become a third-class nation after two or three years if we merely sat tight. </a:t>
            </a:r>
          </a:p>
          <a:p>
            <a:pPr>
              <a:buFont typeface="Wingdings" pitchFamily="2" charset="2"/>
              <a:buNone/>
            </a:pPr>
            <a:r>
              <a:rPr lang="en-US" sz="2400" i="1" dirty="0">
                <a:latin typeface="Times New Roman" pitchFamily="18" charset="0"/>
                <a:ea typeface="MS Mincho" pitchFamily="49" charset="-128"/>
              </a:rPr>
              <a:t>                                                     </a:t>
            </a:r>
            <a:r>
              <a:rPr lang="en-US" sz="2400" dirty="0">
                <a:latin typeface="Times New Roman" pitchFamily="18" charset="0"/>
                <a:ea typeface="MS Mincho" pitchFamily="49" charset="-128"/>
              </a:rPr>
              <a:t>Tojo Hideki</a:t>
            </a:r>
            <a:endParaRPr lang="en-US" sz="2400" i="1" dirty="0">
              <a:latin typeface="Times New Roman" pitchFamily="18" charset="0"/>
              <a:ea typeface="MS Mincho" pitchFamily="49" charset="-128"/>
            </a:endParaRPr>
          </a:p>
        </p:txBody>
      </p:sp>
      <p:pic>
        <p:nvPicPr>
          <p:cNvPr id="72709" name="Picture 5" descr="Tojo Hideki in November 1941"/>
          <p:cNvPicPr>
            <a:picLocks noGrp="1" noChangeAspect="1" noChangeArrowheads="1"/>
          </p:cNvPicPr>
          <p:nvPr>
            <p:ph sz="half" idx="2"/>
          </p:nvPr>
        </p:nvPicPr>
        <p:blipFill>
          <a:blip r:embed="rId2" cstate="print"/>
          <a:srcRect/>
          <a:stretch>
            <a:fillRect/>
          </a:stretch>
        </p:blipFill>
        <p:spPr>
          <a:xfrm>
            <a:off x="6477000" y="3352800"/>
            <a:ext cx="2527300" cy="332898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228600"/>
            <a:ext cx="7772400" cy="484188"/>
          </a:xfrm>
        </p:spPr>
        <p:txBody>
          <a:bodyPr/>
          <a:lstStyle/>
          <a:p>
            <a:r>
              <a:rPr lang="en-US" sz="2800" dirty="0">
                <a:solidFill>
                  <a:srgbClr val="0100D5"/>
                </a:solidFill>
                <a:effectLst>
                  <a:outerShdw blurRad="38100" dist="38100" dir="2700000" algn="tl">
                    <a:srgbClr val="000000"/>
                  </a:outerShdw>
                </a:effectLst>
              </a:rPr>
              <a:t>“Yellow Peril” in America: Rhetoric, Image, Act</a:t>
            </a:r>
            <a:endParaRPr lang="en-US" sz="3600" dirty="0"/>
          </a:p>
        </p:txBody>
      </p:sp>
      <p:pic>
        <p:nvPicPr>
          <p:cNvPr id="71683" name="Picture 3" descr="yellow peril"/>
          <p:cNvPicPr>
            <a:picLocks noGrp="1" noChangeAspect="1" noChangeArrowheads="1"/>
          </p:cNvPicPr>
          <p:nvPr>
            <p:ph sz="half" idx="1"/>
          </p:nvPr>
        </p:nvPicPr>
        <p:blipFill>
          <a:blip r:embed="rId2" cstate="print"/>
          <a:srcRect/>
          <a:stretch>
            <a:fillRect/>
          </a:stretch>
        </p:blipFill>
        <p:spPr>
          <a:xfrm>
            <a:off x="3810000" y="838200"/>
            <a:ext cx="4038600" cy="2628900"/>
          </a:xfrm>
          <a:ln/>
        </p:spPr>
      </p:pic>
      <p:pic>
        <p:nvPicPr>
          <p:cNvPr id="71684" name="Picture 4" descr="YellowTerror"/>
          <p:cNvPicPr>
            <a:picLocks noGrp="1" noChangeAspect="1" noChangeArrowheads="1"/>
          </p:cNvPicPr>
          <p:nvPr>
            <p:ph sz="quarter" idx="2"/>
          </p:nvPr>
        </p:nvPicPr>
        <p:blipFill>
          <a:blip r:embed="rId3" cstate="print"/>
          <a:srcRect/>
          <a:stretch>
            <a:fillRect/>
          </a:stretch>
        </p:blipFill>
        <p:spPr>
          <a:xfrm>
            <a:off x="990600" y="838200"/>
            <a:ext cx="2239963" cy="2490788"/>
          </a:xfrm>
          <a:ln/>
        </p:spPr>
      </p:pic>
      <p:pic>
        <p:nvPicPr>
          <p:cNvPr id="71685" name="Picture 5" descr="Chinese Exclusion 1901"/>
          <p:cNvPicPr>
            <a:picLocks noGrp="1" noChangeAspect="1" noChangeArrowheads="1"/>
          </p:cNvPicPr>
          <p:nvPr>
            <p:ph sz="quarter" idx="3"/>
          </p:nvPr>
        </p:nvPicPr>
        <p:blipFill>
          <a:blip r:embed="rId4" cstate="print"/>
          <a:srcRect/>
          <a:stretch>
            <a:fillRect/>
          </a:stretch>
        </p:blipFill>
        <p:spPr>
          <a:xfrm>
            <a:off x="1371600" y="3429000"/>
            <a:ext cx="2300288" cy="2971800"/>
          </a:xfrm>
          <a:ln/>
        </p:spPr>
      </p:pic>
      <p:pic>
        <p:nvPicPr>
          <p:cNvPr id="71686" name="Picture 6" descr="Immigration Act of 1924--Pres Coolidge"/>
          <p:cNvPicPr>
            <a:picLocks noChangeAspect="1" noChangeArrowheads="1"/>
          </p:cNvPicPr>
          <p:nvPr/>
        </p:nvPicPr>
        <p:blipFill>
          <a:blip r:embed="rId5" cstate="print"/>
          <a:srcRect/>
          <a:stretch>
            <a:fillRect/>
          </a:stretch>
        </p:blipFill>
        <p:spPr bwMode="auto">
          <a:xfrm>
            <a:off x="4267200" y="3733800"/>
            <a:ext cx="3581400" cy="2486025"/>
          </a:xfrm>
          <a:prstGeom prst="rect">
            <a:avLst/>
          </a:prstGeom>
          <a:noFill/>
        </p:spPr>
      </p:pic>
      <p:sp>
        <p:nvSpPr>
          <p:cNvPr id="71687" name="Text Box 7"/>
          <p:cNvSpPr txBox="1">
            <a:spLocks noChangeArrowheads="1"/>
          </p:cNvSpPr>
          <p:nvPr/>
        </p:nvSpPr>
        <p:spPr bwMode="auto">
          <a:xfrm>
            <a:off x="4495800" y="6248400"/>
            <a:ext cx="3657600" cy="304800"/>
          </a:xfrm>
          <a:prstGeom prst="rect">
            <a:avLst/>
          </a:prstGeom>
          <a:noFill/>
          <a:ln w="9525">
            <a:noFill/>
            <a:miter lim="800000"/>
            <a:headEnd/>
            <a:tailEnd/>
          </a:ln>
          <a:effectLst/>
        </p:spPr>
        <p:txBody>
          <a:bodyPr>
            <a:spAutoFit/>
          </a:bodyPr>
          <a:lstStyle/>
          <a:p>
            <a:pPr eaLnBrk="1" hangingPunct="1"/>
            <a:r>
              <a:rPr lang="en-US" sz="1400" dirty="0"/>
              <a:t>Coolidge signs Immigration Act of 1924</a:t>
            </a:r>
            <a:endParaRPr lang="en-US" sz="1600" b="1" dirty="0"/>
          </a:p>
        </p:txBody>
      </p:sp>
      <p:sp>
        <p:nvSpPr>
          <p:cNvPr id="71688" name="Text Box 8"/>
          <p:cNvSpPr txBox="1">
            <a:spLocks noChangeArrowheads="1"/>
          </p:cNvSpPr>
          <p:nvPr/>
        </p:nvSpPr>
        <p:spPr bwMode="auto">
          <a:xfrm>
            <a:off x="1371600" y="6477000"/>
            <a:ext cx="2257425" cy="304800"/>
          </a:xfrm>
          <a:prstGeom prst="rect">
            <a:avLst/>
          </a:prstGeom>
          <a:noFill/>
          <a:ln w="9525">
            <a:noFill/>
            <a:miter lim="800000"/>
            <a:headEnd/>
            <a:tailEnd/>
          </a:ln>
          <a:effectLst/>
        </p:spPr>
        <p:txBody>
          <a:bodyPr wrap="none">
            <a:spAutoFit/>
          </a:bodyPr>
          <a:lstStyle/>
          <a:p>
            <a:pPr eaLnBrk="1" hangingPunct="1">
              <a:spcBef>
                <a:spcPct val="20000"/>
              </a:spcBef>
              <a:buClr>
                <a:schemeClr val="hlink"/>
              </a:buClr>
              <a:buSzPct val="60000"/>
              <a:buFont typeface="Wingdings" pitchFamily="2" charset="2"/>
              <a:buNone/>
            </a:pPr>
            <a:r>
              <a:rPr lang="en-US" sz="1400" dirty="0">
                <a:effectLst>
                  <a:outerShdw blurRad="38100" dist="38100" dir="2700000" algn="tl">
                    <a:srgbClr val="000000"/>
                  </a:outerShdw>
                </a:effectLst>
                <a:latin typeface="Times New Roman" pitchFamily="18" charset="0"/>
              </a:rPr>
              <a:t>Chinese Exclusion Act, 1882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HIROSHIMA AND NAGASAKI</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1981200"/>
            <a:ext cx="3124200" cy="417096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981200"/>
            <a:ext cx="3885791" cy="2667000"/>
          </a:xfrm>
        </p:spPr>
      </p:pic>
    </p:spTree>
    <p:extLst>
      <p:ext uri="{BB962C8B-B14F-4D97-AF65-F5344CB8AC3E}">
        <p14:creationId xmlns:p14="http://schemas.microsoft.com/office/powerpoint/2010/main" val="3432411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7772400" cy="1066800"/>
          </a:xfrm>
        </p:spPr>
        <p:txBody>
          <a:bodyPr/>
          <a:lstStyle/>
          <a:p>
            <a:r>
              <a:rPr lang="en-US" sz="3200" dirty="0">
                <a:effectLst>
                  <a:outerShdw blurRad="38100" dist="38100" dir="2700000" algn="tl">
                    <a:srgbClr val="000000"/>
                  </a:outerShdw>
                </a:effectLst>
              </a:rPr>
              <a:t>Japanese Surrender aboard the  </a:t>
            </a:r>
            <a:r>
              <a:rPr lang="en-US" sz="3200" i="1" dirty="0">
                <a:effectLst>
                  <a:outerShdw blurRad="38100" dist="38100" dir="2700000" algn="tl">
                    <a:srgbClr val="000000"/>
                  </a:outerShdw>
                </a:effectLst>
              </a:rPr>
              <a:t>USS Missouri, Sept. 2, 1945</a:t>
            </a:r>
            <a:endParaRPr lang="en-US" dirty="0"/>
          </a:p>
        </p:txBody>
      </p:sp>
      <p:pic>
        <p:nvPicPr>
          <p:cNvPr id="73736" name="Picture 8" descr="J Surrender"/>
          <p:cNvPicPr>
            <a:picLocks noChangeAspect="1" noChangeArrowheads="1"/>
          </p:cNvPicPr>
          <p:nvPr/>
        </p:nvPicPr>
        <p:blipFill>
          <a:blip r:embed="rId2" cstate="print"/>
          <a:srcRect/>
          <a:stretch>
            <a:fillRect/>
          </a:stretch>
        </p:blipFill>
        <p:spPr bwMode="auto">
          <a:xfrm>
            <a:off x="1905000" y="1562100"/>
            <a:ext cx="5048250" cy="52959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TO SUM UP…..</a:t>
            </a:r>
            <a:endParaRPr lang="en-US" dirty="0">
              <a:solidFill>
                <a:schemeClr val="accent3">
                  <a:lumMod val="50000"/>
                </a:schemeClr>
              </a:solidFill>
            </a:endParaRPr>
          </a:p>
        </p:txBody>
      </p:sp>
      <p:sp>
        <p:nvSpPr>
          <p:cNvPr id="3" name="Content Placeholder 2"/>
          <p:cNvSpPr>
            <a:spLocks noGrp="1"/>
          </p:cNvSpPr>
          <p:nvPr>
            <p:ph sz="half" idx="1"/>
          </p:nvPr>
        </p:nvSpPr>
        <p:spPr/>
        <p:txBody>
          <a:bodyPr/>
          <a:lstStyle/>
          <a:p>
            <a:pPr marL="0" indent="0">
              <a:buNone/>
            </a:pPr>
            <a:r>
              <a:rPr lang="en-US" dirty="0" smtClean="0">
                <a:solidFill>
                  <a:srgbClr val="FFC000"/>
                </a:solidFill>
              </a:rPr>
              <a:t>1) EXPLAIN WHY PEARL HARBOR HAPPENED USING  THREE </a:t>
            </a:r>
            <a:r>
              <a:rPr lang="en-US" dirty="0" smtClean="0">
                <a:solidFill>
                  <a:srgbClr val="FF0000"/>
                </a:solidFill>
              </a:rPr>
              <a:t>HISTORICAL PERSPECTIVES OF SCALE.  </a:t>
            </a:r>
            <a:endParaRPr lang="en-US" dirty="0">
              <a:solidFill>
                <a:srgbClr val="FF0000"/>
              </a:solidFill>
            </a:endParaRPr>
          </a:p>
        </p:txBody>
      </p:sp>
      <p:sp>
        <p:nvSpPr>
          <p:cNvPr id="4" name="Content Placeholder 3"/>
          <p:cNvSpPr>
            <a:spLocks noGrp="1"/>
          </p:cNvSpPr>
          <p:nvPr>
            <p:ph sz="half" idx="2"/>
          </p:nvPr>
        </p:nvSpPr>
        <p:spPr/>
        <p:txBody>
          <a:bodyPr/>
          <a:lstStyle/>
          <a:p>
            <a:pPr marL="0" indent="0">
              <a:buNone/>
            </a:pPr>
            <a:r>
              <a:rPr lang="en-US" dirty="0" smtClean="0">
                <a:solidFill>
                  <a:srgbClr val="FFC000"/>
                </a:solidFill>
              </a:rPr>
              <a:t>2) ATTEMPTING TO LOSE </a:t>
            </a:r>
            <a:r>
              <a:rPr lang="en-US" dirty="0" smtClean="0">
                <a:solidFill>
                  <a:srgbClr val="FF0000"/>
                </a:solidFill>
              </a:rPr>
              <a:t>HISTORICAL BIAS, </a:t>
            </a:r>
            <a:r>
              <a:rPr lang="en-US" dirty="0" smtClean="0">
                <a:solidFill>
                  <a:srgbClr val="FFC000"/>
                </a:solidFill>
              </a:rPr>
              <a:t>HOW WOULD YOU DESCRIBE PEARL HARBOR IN A MANNER BOTH AMERICAN AND JAPANESE STUDENTS WOULD AGREE WITH. </a:t>
            </a:r>
            <a:endParaRPr lang="en-US" dirty="0">
              <a:solidFill>
                <a:srgbClr val="FFC000"/>
              </a:solidFill>
            </a:endParaRPr>
          </a:p>
        </p:txBody>
      </p:sp>
    </p:spTree>
    <p:extLst>
      <p:ext uri="{BB962C8B-B14F-4D97-AF65-F5344CB8AC3E}">
        <p14:creationId xmlns:p14="http://schemas.microsoft.com/office/powerpoint/2010/main" val="390024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609600"/>
            <a:ext cx="8763000" cy="609600"/>
          </a:xfrm>
        </p:spPr>
        <p:txBody>
          <a:bodyPr/>
          <a:lstStyle/>
          <a:p>
            <a:r>
              <a:rPr lang="en-US" sz="3600" dirty="0">
                <a:solidFill>
                  <a:schemeClr val="bg2"/>
                </a:solidFill>
                <a:effectLst>
                  <a:outerShdw blurRad="38100" dist="38100" dir="2700000" algn="tl">
                    <a:srgbClr val="000000"/>
                  </a:outerShdw>
                </a:effectLst>
              </a:rPr>
              <a:t>Setting Aside dominant national views…</a:t>
            </a:r>
            <a:endParaRPr lang="en-US" dirty="0"/>
          </a:p>
        </p:txBody>
      </p:sp>
      <p:pic>
        <p:nvPicPr>
          <p:cNvPr id="40966" name="Picture 6" descr="Victim as Hero"/>
          <p:cNvPicPr>
            <a:picLocks noChangeAspect="1" noChangeArrowheads="1"/>
          </p:cNvPicPr>
          <p:nvPr/>
        </p:nvPicPr>
        <p:blipFill>
          <a:blip r:embed="rId2" cstate="print"/>
          <a:srcRect/>
          <a:stretch>
            <a:fillRect/>
          </a:stretch>
        </p:blipFill>
        <p:spPr bwMode="auto">
          <a:xfrm rot="530081">
            <a:off x="4298950" y="1633538"/>
            <a:ext cx="4324350" cy="4746625"/>
          </a:xfrm>
          <a:prstGeom prst="rect">
            <a:avLst/>
          </a:prstGeom>
          <a:noFill/>
        </p:spPr>
      </p:pic>
      <p:pic>
        <p:nvPicPr>
          <p:cNvPr id="40969" name="Picture 9" descr="the-good-war-terkel-def-14807648"/>
          <p:cNvPicPr>
            <a:picLocks noGrp="1" noChangeAspect="1" noChangeArrowheads="1"/>
          </p:cNvPicPr>
          <p:nvPr>
            <p:ph sz="half" idx="1"/>
          </p:nvPr>
        </p:nvPicPr>
        <p:blipFill>
          <a:blip r:embed="rId3" cstate="print"/>
          <a:srcRect/>
          <a:stretch>
            <a:fillRect/>
          </a:stretch>
        </p:blipFill>
        <p:spPr>
          <a:xfrm rot="20905099">
            <a:off x="914400" y="1676400"/>
            <a:ext cx="3149600" cy="47244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609600"/>
            <a:ext cx="7772400" cy="609600"/>
          </a:xfrm>
        </p:spPr>
        <p:txBody>
          <a:bodyPr/>
          <a:lstStyle/>
          <a:p>
            <a:r>
              <a:rPr lang="en-US" sz="4000" dirty="0" smtClean="0">
                <a:solidFill>
                  <a:srgbClr val="0100D5"/>
                </a:solidFill>
              </a:rPr>
              <a:t>Historical Perspectives- “Parachutists and Truffle Hunters”</a:t>
            </a:r>
            <a:endParaRPr lang="en-US" dirty="0"/>
          </a:p>
        </p:txBody>
      </p:sp>
      <p:sp>
        <p:nvSpPr>
          <p:cNvPr id="30723" name="Rectangle 3"/>
          <p:cNvSpPr>
            <a:spLocks noGrp="1" noChangeArrowheads="1"/>
          </p:cNvSpPr>
          <p:nvPr>
            <p:ph type="body" idx="1"/>
          </p:nvPr>
        </p:nvSpPr>
        <p:spPr>
          <a:xfrm>
            <a:off x="685800" y="1600200"/>
            <a:ext cx="7772400" cy="4495800"/>
          </a:xfrm>
        </p:spPr>
        <p:txBody>
          <a:bodyPr/>
          <a:lstStyle/>
          <a:p>
            <a:pPr>
              <a:lnSpc>
                <a:spcPct val="90000"/>
              </a:lnSpc>
            </a:pPr>
            <a:endParaRPr lang="en-US" sz="2800" dirty="0"/>
          </a:p>
          <a:p>
            <a:pPr marL="0" indent="0">
              <a:lnSpc>
                <a:spcPct val="90000"/>
              </a:lnSpc>
              <a:buNone/>
            </a:pPr>
            <a:r>
              <a:rPr lang="en-US" sz="2800" dirty="0" smtClean="0"/>
              <a:t>1. Close-up </a:t>
            </a:r>
            <a:r>
              <a:rPr lang="en-US" sz="2800" dirty="0"/>
              <a:t>views</a:t>
            </a:r>
          </a:p>
          <a:p>
            <a:pPr>
              <a:lnSpc>
                <a:spcPct val="90000"/>
              </a:lnSpc>
            </a:pPr>
            <a:endParaRPr lang="en-US" sz="2800" dirty="0"/>
          </a:p>
          <a:p>
            <a:pPr>
              <a:lnSpc>
                <a:spcPct val="90000"/>
              </a:lnSpc>
            </a:pPr>
            <a:endParaRPr lang="en-US" sz="2800" dirty="0"/>
          </a:p>
          <a:p>
            <a:pPr marL="0" indent="0">
              <a:lnSpc>
                <a:spcPct val="90000"/>
              </a:lnSpc>
              <a:buNone/>
            </a:pPr>
            <a:r>
              <a:rPr lang="en-US" sz="2800" dirty="0" smtClean="0"/>
              <a:t>2. Mid-range </a:t>
            </a:r>
            <a:r>
              <a:rPr lang="en-US" sz="2800" dirty="0"/>
              <a:t>views</a:t>
            </a:r>
          </a:p>
          <a:p>
            <a:pPr>
              <a:lnSpc>
                <a:spcPct val="90000"/>
              </a:lnSpc>
              <a:buFont typeface="Wingdings" pitchFamily="2" charset="2"/>
              <a:buNone/>
            </a:pPr>
            <a:endParaRPr lang="en-US" sz="2800" dirty="0"/>
          </a:p>
          <a:p>
            <a:pPr>
              <a:lnSpc>
                <a:spcPct val="90000"/>
              </a:lnSpc>
            </a:pPr>
            <a:endParaRPr lang="en-US" sz="2800" dirty="0"/>
          </a:p>
          <a:p>
            <a:pPr marL="0" indent="0">
              <a:lnSpc>
                <a:spcPct val="90000"/>
              </a:lnSpc>
              <a:buNone/>
            </a:pPr>
            <a:r>
              <a:rPr lang="en-US" sz="2800" dirty="0" smtClean="0"/>
              <a:t>3. Distant </a:t>
            </a:r>
            <a:r>
              <a:rPr lang="en-US" sz="2800" dirty="0"/>
              <a:t>panoramas</a:t>
            </a:r>
            <a:endParaRPr lang="en-US" sz="2800" dirty="0">
              <a:solidFill>
                <a:schemeClr val="bg2"/>
              </a:solidFill>
            </a:endParaRPr>
          </a:p>
          <a:p>
            <a:pPr>
              <a:lnSpc>
                <a:spcPct val="90000"/>
              </a:lnSpc>
              <a:buFont typeface="Wingdings" pitchFamily="2" charset="2"/>
              <a:buNone/>
            </a:pPr>
            <a:endParaRPr lang="en-US" sz="2800" dirty="0"/>
          </a:p>
        </p:txBody>
      </p:sp>
      <p:pic>
        <p:nvPicPr>
          <p:cNvPr id="30725" name="Picture 5" descr="Leica 8-Cine Camera"/>
          <p:cNvPicPr>
            <a:picLocks noChangeAspect="1" noChangeArrowheads="1"/>
          </p:cNvPicPr>
          <p:nvPr/>
        </p:nvPicPr>
        <p:blipFill>
          <a:blip r:embed="rId2" cstate="print"/>
          <a:srcRect/>
          <a:stretch>
            <a:fillRect/>
          </a:stretch>
        </p:blipFill>
        <p:spPr bwMode="auto">
          <a:xfrm rot="1548444">
            <a:off x="4343400" y="2667000"/>
            <a:ext cx="4060825" cy="30448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52400"/>
            <a:ext cx="9144000" cy="990600"/>
          </a:xfrm>
        </p:spPr>
        <p:txBody>
          <a:bodyPr/>
          <a:lstStyle/>
          <a:p>
            <a:r>
              <a:rPr lang="en-US" sz="3200" dirty="0" smtClean="0">
                <a:solidFill>
                  <a:srgbClr val="0100D5"/>
                </a:solidFill>
              </a:rPr>
              <a:t>1. Close-up:</a:t>
            </a:r>
            <a:r>
              <a:rPr lang="en-US" sz="3600" dirty="0" smtClean="0">
                <a:solidFill>
                  <a:srgbClr val="0100D5"/>
                </a:solidFill>
              </a:rPr>
              <a:t>  </a:t>
            </a:r>
            <a:r>
              <a:rPr lang="en-US" sz="3600" dirty="0">
                <a:solidFill>
                  <a:srgbClr val="0100D5"/>
                </a:solidFill>
              </a:rPr>
              <a:t/>
            </a:r>
            <a:br>
              <a:rPr lang="en-US" sz="3600" dirty="0">
                <a:solidFill>
                  <a:srgbClr val="0100D5"/>
                </a:solidFill>
              </a:rPr>
            </a:br>
            <a:r>
              <a:rPr lang="en-US" sz="2400" dirty="0">
                <a:solidFill>
                  <a:srgbClr val="0100D5"/>
                </a:solidFill>
              </a:rPr>
              <a:t>Last minute failures of diplomacy and political decision-making</a:t>
            </a:r>
            <a:endParaRPr lang="en-US" sz="2800" dirty="0">
              <a:solidFill>
                <a:srgbClr val="0100D5"/>
              </a:solidFill>
            </a:endParaRPr>
          </a:p>
        </p:txBody>
      </p:sp>
      <p:sp>
        <p:nvSpPr>
          <p:cNvPr id="32771" name="Rectangle 3"/>
          <p:cNvSpPr>
            <a:spLocks noGrp="1" noChangeArrowheads="1"/>
          </p:cNvSpPr>
          <p:nvPr>
            <p:ph type="body" sz="half" idx="1"/>
          </p:nvPr>
        </p:nvSpPr>
        <p:spPr>
          <a:xfrm>
            <a:off x="228600" y="1905000"/>
            <a:ext cx="4572000" cy="4648200"/>
          </a:xfrm>
        </p:spPr>
        <p:txBody>
          <a:bodyPr/>
          <a:lstStyle/>
          <a:p>
            <a:pPr>
              <a:lnSpc>
                <a:spcPct val="90000"/>
              </a:lnSpc>
            </a:pPr>
            <a:r>
              <a:rPr lang="en-US" sz="2400" dirty="0">
                <a:solidFill>
                  <a:srgbClr val="010089"/>
                </a:solidFill>
              </a:rPr>
              <a:t>Diplomatic Talks (March-November 1941)</a:t>
            </a:r>
          </a:p>
          <a:p>
            <a:pPr lvl="1">
              <a:lnSpc>
                <a:spcPct val="90000"/>
              </a:lnSpc>
            </a:pPr>
            <a:endParaRPr lang="en-US" sz="2000" dirty="0">
              <a:solidFill>
                <a:srgbClr val="010089"/>
              </a:solidFill>
            </a:endParaRPr>
          </a:p>
          <a:p>
            <a:pPr lvl="1">
              <a:lnSpc>
                <a:spcPct val="90000"/>
              </a:lnSpc>
            </a:pPr>
            <a:r>
              <a:rPr lang="en-US" sz="2000" dirty="0"/>
              <a:t>Nomura Hull, U.S. Secretary of State</a:t>
            </a:r>
          </a:p>
          <a:p>
            <a:pPr lvl="1">
              <a:lnSpc>
                <a:spcPct val="90000"/>
              </a:lnSpc>
              <a:buFont typeface="Wingdings" pitchFamily="2" charset="2"/>
              <a:buNone/>
            </a:pPr>
            <a:endParaRPr lang="en-US" sz="2000" dirty="0"/>
          </a:p>
          <a:p>
            <a:pPr lvl="1">
              <a:lnSpc>
                <a:spcPct val="90000"/>
              </a:lnSpc>
            </a:pPr>
            <a:r>
              <a:rPr lang="en-US" sz="2000" dirty="0"/>
              <a:t>Nomura Kichisabur</a:t>
            </a:r>
            <a:r>
              <a:rPr lang="en-US" altLang="ja-JP" sz="2000" dirty="0"/>
              <a:t>ô</a:t>
            </a:r>
            <a:r>
              <a:rPr lang="en-US" sz="2000" dirty="0"/>
              <a:t>, Japan’s Ambassador to the U.S.</a:t>
            </a:r>
          </a:p>
          <a:p>
            <a:pPr lvl="1">
              <a:lnSpc>
                <a:spcPct val="90000"/>
              </a:lnSpc>
            </a:pPr>
            <a:endParaRPr lang="en-US" sz="2000" u="sng" dirty="0"/>
          </a:p>
          <a:p>
            <a:pPr lvl="1">
              <a:lnSpc>
                <a:spcPct val="90000"/>
              </a:lnSpc>
            </a:pPr>
            <a:r>
              <a:rPr lang="en-US" sz="2000" dirty="0"/>
              <a:t>Kurusu Sabur</a:t>
            </a:r>
            <a:r>
              <a:rPr lang="en-US" altLang="ja-JP" sz="2000" dirty="0"/>
              <a:t>ô</a:t>
            </a:r>
            <a:r>
              <a:rPr lang="en-US" sz="2000" dirty="0"/>
              <a:t>, career diplomat       &amp; special envoy to Washington</a:t>
            </a:r>
          </a:p>
          <a:p>
            <a:pPr lvl="1">
              <a:lnSpc>
                <a:spcPct val="90000"/>
              </a:lnSpc>
              <a:buFont typeface="Wingdings" pitchFamily="2" charset="2"/>
              <a:buNone/>
            </a:pPr>
            <a:endParaRPr lang="en-US" sz="2000" dirty="0"/>
          </a:p>
          <a:p>
            <a:pPr>
              <a:lnSpc>
                <a:spcPct val="90000"/>
              </a:lnSpc>
              <a:buFont typeface="Wingdings" pitchFamily="2" charset="2"/>
              <a:buNone/>
            </a:pPr>
            <a:endParaRPr lang="en-US" sz="2400" dirty="0">
              <a:solidFill>
                <a:srgbClr val="010089"/>
              </a:solidFill>
            </a:endParaRPr>
          </a:p>
        </p:txBody>
      </p:sp>
      <p:pic>
        <p:nvPicPr>
          <p:cNvPr id="32774" name="Picture 6" descr="Nomura and Kurusu at White House"/>
          <p:cNvPicPr>
            <a:picLocks noGrp="1" noChangeAspect="1" noChangeArrowheads="1"/>
          </p:cNvPicPr>
          <p:nvPr>
            <p:ph sz="half" idx="2"/>
          </p:nvPr>
        </p:nvPicPr>
        <p:blipFill>
          <a:blip r:embed="rId2" cstate="print"/>
          <a:srcRect/>
          <a:stretch>
            <a:fillRect/>
          </a:stretch>
        </p:blipFill>
        <p:spPr>
          <a:xfrm>
            <a:off x="4876800" y="4419600"/>
            <a:ext cx="3352800" cy="2376488"/>
          </a:xfrm>
        </p:spPr>
      </p:pic>
      <p:pic>
        <p:nvPicPr>
          <p:cNvPr id="32775" name="Picture 7" descr="Hull Nomura Kurusu"/>
          <p:cNvPicPr>
            <a:picLocks noChangeAspect="1" noChangeArrowheads="1"/>
          </p:cNvPicPr>
          <p:nvPr/>
        </p:nvPicPr>
        <p:blipFill>
          <a:blip r:embed="rId3" cstate="print"/>
          <a:srcRect/>
          <a:stretch>
            <a:fillRect/>
          </a:stretch>
        </p:blipFill>
        <p:spPr bwMode="auto">
          <a:xfrm>
            <a:off x="5257800" y="1219200"/>
            <a:ext cx="2430463" cy="3124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09600" y="228600"/>
            <a:ext cx="7772400" cy="533400"/>
          </a:xfrm>
        </p:spPr>
        <p:txBody>
          <a:bodyPr/>
          <a:lstStyle/>
          <a:p>
            <a:r>
              <a:rPr lang="en-US" sz="4000" dirty="0">
                <a:solidFill>
                  <a:srgbClr val="0100D5"/>
                </a:solidFill>
              </a:rPr>
              <a:t>Irresolvable Differences</a:t>
            </a:r>
            <a:r>
              <a:rPr lang="en-US" dirty="0">
                <a:solidFill>
                  <a:srgbClr val="0100D5"/>
                </a:solidFill>
              </a:rPr>
              <a:t>?</a:t>
            </a:r>
            <a:endParaRPr lang="en-US" dirty="0"/>
          </a:p>
        </p:txBody>
      </p:sp>
      <p:sp>
        <p:nvSpPr>
          <p:cNvPr id="1027" name="Rectangle 3"/>
          <p:cNvSpPr>
            <a:spLocks noGrp="1" noChangeArrowheads="1"/>
          </p:cNvSpPr>
          <p:nvPr>
            <p:ph type="body" sz="half" idx="1"/>
          </p:nvPr>
        </p:nvSpPr>
        <p:spPr>
          <a:xfrm>
            <a:off x="228600" y="1219200"/>
            <a:ext cx="4191000" cy="4648200"/>
          </a:xfrm>
        </p:spPr>
        <p:txBody>
          <a:bodyPr/>
          <a:lstStyle/>
          <a:p>
            <a:r>
              <a:rPr lang="en-US" sz="2400" dirty="0">
                <a:solidFill>
                  <a:srgbClr val="010089"/>
                </a:solidFill>
              </a:rPr>
              <a:t>United States </a:t>
            </a:r>
          </a:p>
          <a:p>
            <a:pPr lvl="1">
              <a:lnSpc>
                <a:spcPct val="120000"/>
              </a:lnSpc>
            </a:pPr>
            <a:r>
              <a:rPr lang="en-US" sz="2000" dirty="0"/>
              <a:t>Moved by moral idealism</a:t>
            </a:r>
          </a:p>
          <a:p>
            <a:pPr lvl="1">
              <a:lnSpc>
                <a:spcPct val="120000"/>
              </a:lnSpc>
            </a:pPr>
            <a:r>
              <a:rPr lang="en-US" sz="2000" dirty="0"/>
              <a:t>Mobilized by threat of “virulent, authoritarian nationalism”</a:t>
            </a:r>
          </a:p>
          <a:p>
            <a:pPr lvl="1">
              <a:lnSpc>
                <a:spcPct val="120000"/>
              </a:lnSpc>
            </a:pPr>
            <a:r>
              <a:rPr lang="en-US" sz="2000" dirty="0"/>
              <a:t>Hull’s “Four Principles” moral idealism</a:t>
            </a:r>
          </a:p>
          <a:p>
            <a:pPr lvl="1">
              <a:lnSpc>
                <a:spcPct val="120000"/>
              </a:lnSpc>
            </a:pPr>
            <a:r>
              <a:rPr lang="en-US" sz="2000" dirty="0"/>
              <a:t>Demanded Japan’s full withdrawal from China</a:t>
            </a:r>
          </a:p>
          <a:p>
            <a:pPr>
              <a:lnSpc>
                <a:spcPct val="120000"/>
              </a:lnSpc>
              <a:buFont typeface="Wingdings" pitchFamily="2" charset="2"/>
              <a:buNone/>
            </a:pPr>
            <a:endParaRPr lang="en-US" sz="2400" dirty="0"/>
          </a:p>
        </p:txBody>
      </p:sp>
      <p:sp>
        <p:nvSpPr>
          <p:cNvPr id="1028" name="Rectangle 4"/>
          <p:cNvSpPr>
            <a:spLocks noGrp="1" noChangeArrowheads="1"/>
          </p:cNvSpPr>
          <p:nvPr>
            <p:ph type="body" sz="half" idx="2"/>
          </p:nvPr>
        </p:nvSpPr>
        <p:spPr>
          <a:xfrm>
            <a:off x="4267200" y="1219200"/>
            <a:ext cx="4267200" cy="4724400"/>
          </a:xfrm>
        </p:spPr>
        <p:txBody>
          <a:bodyPr/>
          <a:lstStyle/>
          <a:p>
            <a:r>
              <a:rPr lang="en-US" sz="2400" dirty="0">
                <a:solidFill>
                  <a:schemeClr val="bg2"/>
                </a:solidFill>
              </a:rPr>
              <a:t>Japan</a:t>
            </a:r>
          </a:p>
          <a:p>
            <a:pPr lvl="1"/>
            <a:r>
              <a:rPr lang="en-US" sz="2000" dirty="0"/>
              <a:t>Seeking practical solutions to the “China Problem”</a:t>
            </a:r>
          </a:p>
          <a:p>
            <a:pPr lvl="2"/>
            <a:r>
              <a:rPr lang="en-US" sz="1800" dirty="0"/>
              <a:t>Supplying Japanese troops</a:t>
            </a:r>
          </a:p>
          <a:p>
            <a:pPr lvl="2"/>
            <a:r>
              <a:rPr lang="en-US" sz="1800" dirty="0"/>
              <a:t>Cutting off aid to Chinese Nationalists</a:t>
            </a:r>
          </a:p>
          <a:p>
            <a:pPr lvl="1">
              <a:buFont typeface="Wingdings" pitchFamily="2" charset="2"/>
              <a:buNone/>
            </a:pPr>
            <a:endParaRPr lang="en-US" sz="2000" dirty="0"/>
          </a:p>
          <a:p>
            <a:pPr lvl="1"/>
            <a:r>
              <a:rPr lang="en-US" sz="2000" dirty="0"/>
              <a:t>Offered incremental compromise</a:t>
            </a:r>
          </a:p>
          <a:p>
            <a:pPr lvl="2"/>
            <a:r>
              <a:rPr lang="en-US" sz="1800" dirty="0"/>
              <a:t>Left Japan’s hegemony in China intact</a:t>
            </a:r>
          </a:p>
          <a:p>
            <a:pPr lvl="1">
              <a:buFont typeface="Wingdings" pitchFamily="2" charset="2"/>
              <a:buNone/>
            </a:pPr>
            <a:endParaRPr lang="en-US" sz="2000" dirty="0"/>
          </a:p>
        </p:txBody>
      </p:sp>
      <p:sp>
        <p:nvSpPr>
          <p:cNvPr id="1029" name="Text Box 5"/>
          <p:cNvSpPr txBox="1">
            <a:spLocks noChangeArrowheads="1"/>
          </p:cNvSpPr>
          <p:nvPr/>
        </p:nvSpPr>
        <p:spPr bwMode="auto">
          <a:xfrm>
            <a:off x="669925" y="1038225"/>
            <a:ext cx="7864475" cy="366713"/>
          </a:xfrm>
          <a:prstGeom prst="rect">
            <a:avLst/>
          </a:prstGeom>
          <a:noFill/>
          <a:ln w="9525">
            <a:noFill/>
            <a:miter lim="800000"/>
            <a:headEnd/>
            <a:tailEnd/>
          </a:ln>
        </p:spPr>
        <p:txBody>
          <a:bodyPr>
            <a:spAutoFit/>
          </a:bodyPr>
          <a:lstStyle/>
          <a:p>
            <a:endParaRPr lang="en-US" sz="1800" dirty="0"/>
          </a:p>
        </p:txBody>
      </p:sp>
      <p:sp>
        <p:nvSpPr>
          <p:cNvPr id="1030" name="Text Box 6"/>
          <p:cNvSpPr txBox="1">
            <a:spLocks noChangeArrowheads="1"/>
          </p:cNvSpPr>
          <p:nvPr/>
        </p:nvSpPr>
        <p:spPr bwMode="auto">
          <a:xfrm>
            <a:off x="533400" y="5715000"/>
            <a:ext cx="7673975" cy="885825"/>
          </a:xfrm>
          <a:prstGeom prst="rect">
            <a:avLst/>
          </a:prstGeom>
          <a:noFill/>
          <a:ln w="9525">
            <a:noFill/>
            <a:miter lim="800000"/>
            <a:headEnd/>
            <a:tailEnd/>
          </a:ln>
        </p:spPr>
        <p:txBody>
          <a:bodyPr anchor="b">
            <a:spAutoFit/>
          </a:bodyPr>
          <a:lstStyle/>
          <a:p>
            <a:pPr>
              <a:lnSpc>
                <a:spcPct val="90000"/>
              </a:lnSpc>
              <a:spcBef>
                <a:spcPct val="50000"/>
              </a:spcBef>
            </a:pPr>
            <a:r>
              <a:rPr lang="en-US" sz="1800" i="1" dirty="0"/>
              <a:t>From the outset, […] the Americans were as unresponsive to Japanese overtures as the Japanese were uncomprehending of American goals</a:t>
            </a:r>
            <a:r>
              <a:rPr lang="en-US" sz="1800" dirty="0"/>
              <a:t>.  </a:t>
            </a:r>
          </a:p>
          <a:p>
            <a:pPr>
              <a:lnSpc>
                <a:spcPct val="90000"/>
              </a:lnSpc>
              <a:spcBef>
                <a:spcPct val="50000"/>
              </a:spcBef>
            </a:pPr>
            <a:r>
              <a:rPr lang="en-US" sz="1400" dirty="0"/>
              <a:t>                                                      --From Peter Duus, </a:t>
            </a:r>
            <a:r>
              <a:rPr lang="en-US" sz="1400" i="1" dirty="0"/>
              <a:t>Modern Japan </a:t>
            </a:r>
            <a:r>
              <a:rPr lang="en-US" sz="1400" dirty="0"/>
              <a:t>(Houghton Mifflin, 1998)</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81000"/>
            <a:ext cx="7772400" cy="609600"/>
          </a:xfrm>
        </p:spPr>
        <p:txBody>
          <a:bodyPr/>
          <a:lstStyle/>
          <a:p>
            <a:r>
              <a:rPr lang="en-US" sz="3600" dirty="0">
                <a:solidFill>
                  <a:srgbClr val="0100D5"/>
                </a:solidFill>
              </a:rPr>
              <a:t>“The Hull Memo”:  Four Points</a:t>
            </a:r>
            <a:endParaRPr lang="en-US" dirty="0"/>
          </a:p>
        </p:txBody>
      </p:sp>
      <p:sp>
        <p:nvSpPr>
          <p:cNvPr id="43011" name="Rectangle 3"/>
          <p:cNvSpPr>
            <a:spLocks noGrp="1" noChangeArrowheads="1"/>
          </p:cNvSpPr>
          <p:nvPr>
            <p:ph type="body" idx="1"/>
          </p:nvPr>
        </p:nvSpPr>
        <p:spPr>
          <a:xfrm>
            <a:off x="685800" y="1600200"/>
            <a:ext cx="7772400" cy="4648200"/>
          </a:xfrm>
        </p:spPr>
        <p:txBody>
          <a:bodyPr/>
          <a:lstStyle/>
          <a:p>
            <a:pPr>
              <a:lnSpc>
                <a:spcPct val="90000"/>
              </a:lnSpc>
              <a:buFont typeface="Wingdings" pitchFamily="2" charset="2"/>
              <a:buNone/>
            </a:pPr>
            <a:r>
              <a:rPr lang="en-US" sz="2400" dirty="0">
                <a:latin typeface="Arial" pitchFamily="34" charset="0"/>
              </a:rPr>
              <a:t>1. Respect for the territorial integrity and the sovereignty of each and all nations.</a:t>
            </a:r>
          </a:p>
          <a:p>
            <a:pPr>
              <a:lnSpc>
                <a:spcPct val="90000"/>
              </a:lnSpc>
              <a:buFont typeface="Wingdings" pitchFamily="2" charset="2"/>
              <a:buNone/>
            </a:pPr>
            <a:endParaRPr lang="en-US" sz="2400" dirty="0">
              <a:latin typeface="Arial" pitchFamily="34" charset="0"/>
            </a:endParaRPr>
          </a:p>
          <a:p>
            <a:pPr>
              <a:lnSpc>
                <a:spcPct val="90000"/>
              </a:lnSpc>
              <a:buFont typeface="Wingdings" pitchFamily="2" charset="2"/>
              <a:buNone/>
            </a:pPr>
            <a:r>
              <a:rPr lang="en-US" sz="2400" dirty="0">
                <a:latin typeface="Arial" pitchFamily="34" charset="0"/>
              </a:rPr>
              <a:t>2. Support of the principle of non-interference in the internal affairs of other countries.</a:t>
            </a:r>
          </a:p>
          <a:p>
            <a:pPr>
              <a:lnSpc>
                <a:spcPct val="90000"/>
              </a:lnSpc>
              <a:buFont typeface="Wingdings" pitchFamily="2" charset="2"/>
              <a:buNone/>
            </a:pPr>
            <a:endParaRPr lang="en-US" sz="2400" dirty="0">
              <a:latin typeface="Arial" pitchFamily="34" charset="0"/>
            </a:endParaRPr>
          </a:p>
          <a:p>
            <a:pPr>
              <a:lnSpc>
                <a:spcPct val="90000"/>
              </a:lnSpc>
              <a:buFont typeface="Wingdings" pitchFamily="2" charset="2"/>
              <a:buNone/>
            </a:pPr>
            <a:r>
              <a:rPr lang="en-US" sz="2400" dirty="0">
                <a:latin typeface="Arial" pitchFamily="34" charset="0"/>
              </a:rPr>
              <a:t>3. Support of the principle of equality, including equality of commercial opportunity.</a:t>
            </a:r>
          </a:p>
          <a:p>
            <a:pPr>
              <a:lnSpc>
                <a:spcPct val="90000"/>
              </a:lnSpc>
              <a:buFont typeface="Wingdings" pitchFamily="2" charset="2"/>
              <a:buNone/>
            </a:pPr>
            <a:endParaRPr lang="en-US" sz="2400" dirty="0">
              <a:latin typeface="Arial" pitchFamily="34" charset="0"/>
            </a:endParaRPr>
          </a:p>
          <a:p>
            <a:pPr>
              <a:lnSpc>
                <a:spcPct val="90000"/>
              </a:lnSpc>
              <a:buFont typeface="Wingdings" pitchFamily="2" charset="2"/>
              <a:buNone/>
            </a:pPr>
            <a:r>
              <a:rPr lang="en-US" sz="2400" dirty="0">
                <a:latin typeface="Arial" pitchFamily="34" charset="0"/>
              </a:rPr>
              <a:t>4. Non-disturbance of the status quo in the Pacific except as the status quo may be altered by peaceful means.</a:t>
            </a:r>
            <a:endParaRPr lang="en-US" dirty="0">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762000"/>
          </a:xfrm>
        </p:spPr>
        <p:txBody>
          <a:bodyPr/>
          <a:lstStyle/>
          <a:p>
            <a:r>
              <a:rPr lang="en-US" sz="3600" dirty="0" smtClean="0">
                <a:solidFill>
                  <a:srgbClr val="0100D5"/>
                </a:solidFill>
              </a:rPr>
              <a:t>2. Mid-range </a:t>
            </a:r>
            <a:r>
              <a:rPr lang="en-US" sz="3600" dirty="0">
                <a:solidFill>
                  <a:srgbClr val="0100D5"/>
                </a:solidFill>
              </a:rPr>
              <a:t>views:</a:t>
            </a:r>
            <a:r>
              <a:rPr lang="en-US" sz="3600" dirty="0"/>
              <a:t> </a:t>
            </a:r>
            <a:br>
              <a:rPr lang="en-US" sz="3600" dirty="0"/>
            </a:br>
            <a:r>
              <a:rPr lang="en-US" sz="2800" dirty="0">
                <a:solidFill>
                  <a:srgbClr val="0100D5"/>
                </a:solidFill>
              </a:rPr>
              <a:t>Intensifying U.S.-Japan Conflict, 1937-1941</a:t>
            </a:r>
          </a:p>
        </p:txBody>
      </p:sp>
      <p:sp>
        <p:nvSpPr>
          <p:cNvPr id="45059" name="Rectangle 3"/>
          <p:cNvSpPr>
            <a:spLocks noGrp="1" noChangeArrowheads="1"/>
          </p:cNvSpPr>
          <p:nvPr>
            <p:ph type="body" sz="half" idx="1"/>
          </p:nvPr>
        </p:nvSpPr>
        <p:spPr/>
        <p:txBody>
          <a:bodyPr/>
          <a:lstStyle/>
          <a:p>
            <a:pPr>
              <a:lnSpc>
                <a:spcPct val="90000"/>
              </a:lnSpc>
            </a:pPr>
            <a:r>
              <a:rPr lang="en-US" sz="2800" dirty="0"/>
              <a:t>Japan’s expanding war in China</a:t>
            </a:r>
          </a:p>
          <a:p>
            <a:pPr>
              <a:lnSpc>
                <a:spcPct val="90000"/>
              </a:lnSpc>
              <a:buFont typeface="Wingdings" pitchFamily="2" charset="2"/>
              <a:buNone/>
            </a:pPr>
            <a:endParaRPr lang="en-US" sz="2800" dirty="0"/>
          </a:p>
          <a:p>
            <a:pPr>
              <a:lnSpc>
                <a:spcPct val="90000"/>
              </a:lnSpc>
            </a:pPr>
            <a:r>
              <a:rPr lang="en-US" sz="2800" dirty="0"/>
              <a:t>U.S. economic sanctions against Japan (1938-1941)</a:t>
            </a:r>
          </a:p>
          <a:p>
            <a:pPr>
              <a:lnSpc>
                <a:spcPct val="90000"/>
              </a:lnSpc>
            </a:pPr>
            <a:endParaRPr lang="en-US" sz="2800" dirty="0"/>
          </a:p>
          <a:p>
            <a:pPr>
              <a:lnSpc>
                <a:spcPct val="90000"/>
              </a:lnSpc>
            </a:pPr>
            <a:r>
              <a:rPr lang="en-US" sz="2800" dirty="0"/>
              <a:t>Japan’s vulnerability </a:t>
            </a:r>
          </a:p>
          <a:p>
            <a:pPr lvl="1">
              <a:lnSpc>
                <a:spcPct val="90000"/>
              </a:lnSpc>
            </a:pPr>
            <a:endParaRPr lang="en-US" sz="2400" dirty="0"/>
          </a:p>
        </p:txBody>
      </p:sp>
      <p:pic>
        <p:nvPicPr>
          <p:cNvPr id="45061" name="Picture 5" descr="IMG_0181_2"/>
          <p:cNvPicPr>
            <a:picLocks noGrp="1" noChangeAspect="1" noChangeArrowheads="1"/>
          </p:cNvPicPr>
          <p:nvPr>
            <p:ph sz="half" idx="2"/>
          </p:nvPr>
        </p:nvPicPr>
        <p:blipFill>
          <a:blip r:embed="rId2" cstate="print"/>
          <a:srcRect/>
          <a:stretch>
            <a:fillRect/>
          </a:stretch>
        </p:blipFill>
        <p:spPr>
          <a:xfrm>
            <a:off x="5181600" y="1600200"/>
            <a:ext cx="3486150" cy="4648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04800"/>
            <a:ext cx="7772400" cy="685800"/>
          </a:xfrm>
        </p:spPr>
        <p:txBody>
          <a:bodyPr/>
          <a:lstStyle/>
          <a:p>
            <a:r>
              <a:rPr lang="en-US" sz="3600" dirty="0">
                <a:solidFill>
                  <a:srgbClr val="0100D5"/>
                </a:solidFill>
              </a:rPr>
              <a:t>Imperial Powers and Spheres of Influence in China</a:t>
            </a:r>
          </a:p>
        </p:txBody>
      </p:sp>
      <p:pic>
        <p:nvPicPr>
          <p:cNvPr id="46085" name="Picture 5" descr="kcrc_china_spheres_of_influence1"/>
          <p:cNvPicPr>
            <a:picLocks noGrp="1" noChangeAspect="1" noChangeArrowheads="1"/>
          </p:cNvPicPr>
          <p:nvPr>
            <p:ph idx="1"/>
          </p:nvPr>
        </p:nvPicPr>
        <p:blipFill>
          <a:blip r:embed="rId2" cstate="print"/>
          <a:srcRect/>
          <a:stretch>
            <a:fillRect/>
          </a:stretch>
        </p:blipFill>
        <p:spPr>
          <a:xfrm>
            <a:off x="1371600" y="1447800"/>
            <a:ext cx="6410325" cy="4927600"/>
          </a:xfrm>
        </p:spPr>
      </p:pic>
    </p:spTree>
  </p:cSld>
  <p:clrMapOvr>
    <a:masterClrMapping/>
  </p:clrMapOvr>
</p:sld>
</file>

<file path=ppt/theme/theme1.xml><?xml version="1.0" encoding="utf-8"?>
<a:theme xmlns:a="http://schemas.openxmlformats.org/drawingml/2006/main" name="Calm Seas">
  <a:themeElements>
    <a:clrScheme name="">
      <a:dk1>
        <a:srgbClr val="010199"/>
      </a:dk1>
      <a:lt1>
        <a:srgbClr val="FFFFFF"/>
      </a:lt1>
      <a:dk2>
        <a:srgbClr val="BACEFF"/>
      </a:dk2>
      <a:lt2>
        <a:srgbClr val="FFFFFF"/>
      </a:lt2>
      <a:accent1>
        <a:srgbClr val="33CCCC"/>
      </a:accent1>
      <a:accent2>
        <a:srgbClr val="00C600"/>
      </a:accent2>
      <a:accent3>
        <a:srgbClr val="D9E3FF"/>
      </a:accent3>
      <a:accent4>
        <a:srgbClr val="DADADA"/>
      </a:accent4>
      <a:accent5>
        <a:srgbClr val="ADE2E2"/>
      </a:accent5>
      <a:accent6>
        <a:srgbClr val="00B300"/>
      </a:accent6>
      <a:hlink>
        <a:srgbClr val="FFCC00"/>
      </a:hlink>
      <a:folHlink>
        <a:srgbClr val="6699FF"/>
      </a:folHlink>
    </a:clrScheme>
    <a:fontScheme name="Calm Sea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Calm Seas 1">
        <a:dk1>
          <a:srgbClr val="010199"/>
        </a:dk1>
        <a:lt1>
          <a:srgbClr val="FFFFFF"/>
        </a:lt1>
        <a:dk2>
          <a:srgbClr val="A2B3DD"/>
        </a:dk2>
        <a:lt2>
          <a:srgbClr val="FFFFFF"/>
        </a:lt2>
        <a:accent1>
          <a:srgbClr val="33CCCC"/>
        </a:accent1>
        <a:accent2>
          <a:srgbClr val="00C600"/>
        </a:accent2>
        <a:accent3>
          <a:srgbClr val="CED6E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Calm Seas 2">
        <a:dk1>
          <a:srgbClr val="000066"/>
        </a:dk1>
        <a:lt1>
          <a:srgbClr val="FFFFFF"/>
        </a:lt1>
        <a:dk2>
          <a:srgbClr val="A2B3DD"/>
        </a:dk2>
        <a:lt2>
          <a:srgbClr val="FFFFFF"/>
        </a:lt2>
        <a:accent1>
          <a:srgbClr val="6666FF"/>
        </a:accent1>
        <a:accent2>
          <a:srgbClr val="9999FF"/>
        </a:accent2>
        <a:accent3>
          <a:srgbClr val="CED6EB"/>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alm Seas 3">
        <a:dk1>
          <a:srgbClr val="000000"/>
        </a:dk1>
        <a:lt1>
          <a:srgbClr val="FFFFFF"/>
        </a:lt1>
        <a:dk2>
          <a:srgbClr val="A2B3DD"/>
        </a:dk2>
        <a:lt2>
          <a:srgbClr val="FFFFFF"/>
        </a:lt2>
        <a:accent1>
          <a:srgbClr val="FF6600"/>
        </a:accent1>
        <a:accent2>
          <a:srgbClr val="FFCC00"/>
        </a:accent2>
        <a:accent3>
          <a:srgbClr val="CED6EB"/>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Calm Seas 4">
        <a:dk1>
          <a:srgbClr val="003366"/>
        </a:dk1>
        <a:lt1>
          <a:srgbClr val="FFFFFF"/>
        </a:lt1>
        <a:dk2>
          <a:srgbClr val="A2B3DD"/>
        </a:dk2>
        <a:lt2>
          <a:srgbClr val="FFFFFF"/>
        </a:lt2>
        <a:accent1>
          <a:srgbClr val="9966FF"/>
        </a:accent1>
        <a:accent2>
          <a:srgbClr val="00CC66"/>
        </a:accent2>
        <a:accent3>
          <a:srgbClr val="CED6EB"/>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2004:Templates:Presentations:Designs:Calm Seas</Template>
  <TotalTime>7142</TotalTime>
  <Words>816</Words>
  <Application>Microsoft Office PowerPoint</Application>
  <PresentationFormat>On-screen Show (4:3)</PresentationFormat>
  <Paragraphs>154</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MS Mincho</vt:lpstr>
      <vt:lpstr>ＭＳ Ｐゴシック</vt:lpstr>
      <vt:lpstr>Arial</vt:lpstr>
      <vt:lpstr>Tahoma</vt:lpstr>
      <vt:lpstr>Times New Roman</vt:lpstr>
      <vt:lpstr>Verdana</vt:lpstr>
      <vt:lpstr>Wingdings</vt:lpstr>
      <vt:lpstr>Calm Seas</vt:lpstr>
      <vt:lpstr>PowerPoint Presentation</vt:lpstr>
      <vt:lpstr>Discrepancies in Historical Understanding of Pearl Harbor</vt:lpstr>
      <vt:lpstr>Setting Aside dominant national views…</vt:lpstr>
      <vt:lpstr>Historical Perspectives- “Parachutists and Truffle Hunters”</vt:lpstr>
      <vt:lpstr>1. Close-up:   Last minute failures of diplomacy and political decision-making</vt:lpstr>
      <vt:lpstr>Irresolvable Differences?</vt:lpstr>
      <vt:lpstr>“The Hull Memo”:  Four Points</vt:lpstr>
      <vt:lpstr>2. Mid-range views:  Intensifying U.S.-Japan Conflict, 1937-1941</vt:lpstr>
      <vt:lpstr>Imperial Powers and Spheres of Influence in China</vt:lpstr>
      <vt:lpstr>Two forms of imperialism in China?  Cooperative Imperialism versus autonomous empire</vt:lpstr>
      <vt:lpstr>Japan’s Invasion and Occupation of “Manchuria” </vt:lpstr>
      <vt:lpstr>Japan’s Incremental Occupation of China</vt:lpstr>
      <vt:lpstr>“The China Incident” 1937 (aka “The Second Sino-Japanese War”)</vt:lpstr>
      <vt:lpstr>PowerPoint Presentation</vt:lpstr>
      <vt:lpstr>3. Distant Panorama: “Opening” of Japan</vt:lpstr>
      <vt:lpstr>Monstrous “Black Ships” or Vanguard of Civilization?</vt:lpstr>
      <vt:lpstr>Japan on the verge of the Meiji Revolution</vt:lpstr>
      <vt:lpstr>The West as model . . . and threat</vt:lpstr>
      <vt:lpstr>“New Imperialism” of the Late 19th C.</vt:lpstr>
      <vt:lpstr>Japan’s Logic of Empire</vt:lpstr>
      <vt:lpstr>Two Imperial Wars: Territorial Expansion</vt:lpstr>
      <vt:lpstr>Some Motifs in Japan’s Modern History</vt:lpstr>
      <vt:lpstr>At an Imperial Conference on  Nov. 5, 1941. . . </vt:lpstr>
      <vt:lpstr>“Yellow Peril” in America: Rhetoric, Image, Act</vt:lpstr>
      <vt:lpstr>HIROSHIMA AND NAGASAKI</vt:lpstr>
      <vt:lpstr>Japanese Surrender aboard the  USS Missouri, Sept. 2, 1945</vt:lpstr>
      <vt:lpstr>TO SUM UP…..</vt:lpstr>
    </vt:vector>
  </TitlesOfParts>
  <Company>LSA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Initiative</dc:title>
  <dc:creator>LSA User</dc:creator>
  <cp:lastModifiedBy>ANTHONY SALCICCIOLI</cp:lastModifiedBy>
  <cp:revision>21</cp:revision>
  <dcterms:created xsi:type="dcterms:W3CDTF">2010-11-29T20:02:15Z</dcterms:created>
  <dcterms:modified xsi:type="dcterms:W3CDTF">2016-04-28T12:53:59Z</dcterms:modified>
</cp:coreProperties>
</file>