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4"/>
  </p:notesMasterIdLst>
  <p:sldIdLst>
    <p:sldId id="306" r:id="rId2"/>
    <p:sldId id="289" r:id="rId3"/>
    <p:sldId id="374" r:id="rId4"/>
    <p:sldId id="307" r:id="rId5"/>
    <p:sldId id="308" r:id="rId6"/>
    <p:sldId id="345" r:id="rId7"/>
    <p:sldId id="270" r:id="rId8"/>
    <p:sldId id="361" r:id="rId9"/>
    <p:sldId id="362" r:id="rId10"/>
    <p:sldId id="344" r:id="rId11"/>
    <p:sldId id="354" r:id="rId12"/>
    <p:sldId id="357" r:id="rId13"/>
    <p:sldId id="283" r:id="rId14"/>
    <p:sldId id="365" r:id="rId15"/>
    <p:sldId id="376" r:id="rId16"/>
    <p:sldId id="378" r:id="rId17"/>
    <p:sldId id="380" r:id="rId18"/>
    <p:sldId id="382" r:id="rId19"/>
    <p:sldId id="383" r:id="rId20"/>
    <p:sldId id="384" r:id="rId21"/>
    <p:sldId id="385" r:id="rId22"/>
    <p:sldId id="386" r:id="rId23"/>
  </p:sldIdLst>
  <p:sldSz cx="9144000" cy="6858000" type="screen4x3"/>
  <p:notesSz cx="7086600" cy="9429750"/>
  <p:defaultTextStyle>
    <a:defPPr>
      <a:defRPr lang="en-US"/>
    </a:defPPr>
    <a:lvl1pPr algn="l" rtl="0" fontAlgn="base">
      <a:spcBef>
        <a:spcPct val="0"/>
      </a:spcBef>
      <a:spcAft>
        <a:spcPct val="0"/>
      </a:spcAft>
      <a:defRPr sz="4800" kern="1200">
        <a:solidFill>
          <a:srgbClr val="FFFFCC"/>
        </a:solidFill>
        <a:latin typeface="Broadway" pitchFamily="82" charset="0"/>
        <a:ea typeface="+mn-ea"/>
        <a:cs typeface="+mn-cs"/>
      </a:defRPr>
    </a:lvl1pPr>
    <a:lvl2pPr marL="457200" algn="l" rtl="0" fontAlgn="base">
      <a:spcBef>
        <a:spcPct val="0"/>
      </a:spcBef>
      <a:spcAft>
        <a:spcPct val="0"/>
      </a:spcAft>
      <a:defRPr sz="4800" kern="1200">
        <a:solidFill>
          <a:srgbClr val="FFFFCC"/>
        </a:solidFill>
        <a:latin typeface="Broadway" pitchFamily="82" charset="0"/>
        <a:ea typeface="+mn-ea"/>
        <a:cs typeface="+mn-cs"/>
      </a:defRPr>
    </a:lvl2pPr>
    <a:lvl3pPr marL="914400" algn="l" rtl="0" fontAlgn="base">
      <a:spcBef>
        <a:spcPct val="0"/>
      </a:spcBef>
      <a:spcAft>
        <a:spcPct val="0"/>
      </a:spcAft>
      <a:defRPr sz="4800" kern="1200">
        <a:solidFill>
          <a:srgbClr val="FFFFCC"/>
        </a:solidFill>
        <a:latin typeface="Broadway" pitchFamily="82" charset="0"/>
        <a:ea typeface="+mn-ea"/>
        <a:cs typeface="+mn-cs"/>
      </a:defRPr>
    </a:lvl3pPr>
    <a:lvl4pPr marL="1371600" algn="l" rtl="0" fontAlgn="base">
      <a:spcBef>
        <a:spcPct val="0"/>
      </a:spcBef>
      <a:spcAft>
        <a:spcPct val="0"/>
      </a:spcAft>
      <a:defRPr sz="4800" kern="1200">
        <a:solidFill>
          <a:srgbClr val="FFFFCC"/>
        </a:solidFill>
        <a:latin typeface="Broadway" pitchFamily="82" charset="0"/>
        <a:ea typeface="+mn-ea"/>
        <a:cs typeface="+mn-cs"/>
      </a:defRPr>
    </a:lvl4pPr>
    <a:lvl5pPr marL="1828800" algn="l" rtl="0" fontAlgn="base">
      <a:spcBef>
        <a:spcPct val="0"/>
      </a:spcBef>
      <a:spcAft>
        <a:spcPct val="0"/>
      </a:spcAft>
      <a:defRPr sz="4800" kern="1200">
        <a:solidFill>
          <a:srgbClr val="FFFFCC"/>
        </a:solidFill>
        <a:latin typeface="Broadway" pitchFamily="82" charset="0"/>
        <a:ea typeface="+mn-ea"/>
        <a:cs typeface="+mn-cs"/>
      </a:defRPr>
    </a:lvl5pPr>
    <a:lvl6pPr marL="2286000" algn="l" defTabSz="914400" rtl="0" eaLnBrk="1" latinLnBrk="0" hangingPunct="1">
      <a:defRPr sz="4800" kern="1200">
        <a:solidFill>
          <a:srgbClr val="FFFFCC"/>
        </a:solidFill>
        <a:latin typeface="Broadway" pitchFamily="82" charset="0"/>
        <a:ea typeface="+mn-ea"/>
        <a:cs typeface="+mn-cs"/>
      </a:defRPr>
    </a:lvl6pPr>
    <a:lvl7pPr marL="2743200" algn="l" defTabSz="914400" rtl="0" eaLnBrk="1" latinLnBrk="0" hangingPunct="1">
      <a:defRPr sz="4800" kern="1200">
        <a:solidFill>
          <a:srgbClr val="FFFFCC"/>
        </a:solidFill>
        <a:latin typeface="Broadway" pitchFamily="82" charset="0"/>
        <a:ea typeface="+mn-ea"/>
        <a:cs typeface="+mn-cs"/>
      </a:defRPr>
    </a:lvl7pPr>
    <a:lvl8pPr marL="3200400" algn="l" defTabSz="914400" rtl="0" eaLnBrk="1" latinLnBrk="0" hangingPunct="1">
      <a:defRPr sz="4800" kern="1200">
        <a:solidFill>
          <a:srgbClr val="FFFFCC"/>
        </a:solidFill>
        <a:latin typeface="Broadway" pitchFamily="82" charset="0"/>
        <a:ea typeface="+mn-ea"/>
        <a:cs typeface="+mn-cs"/>
      </a:defRPr>
    </a:lvl8pPr>
    <a:lvl9pPr marL="3657600" algn="l" defTabSz="914400" rtl="0" eaLnBrk="1" latinLnBrk="0" hangingPunct="1">
      <a:defRPr sz="4800" kern="1200">
        <a:solidFill>
          <a:srgbClr val="FFFFCC"/>
        </a:solidFill>
        <a:latin typeface="Broadway"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6EE"/>
    <a:srgbClr val="FF0000"/>
    <a:srgbClr val="FFFFCC"/>
    <a:srgbClr val="A50021"/>
    <a:srgbClr val="CC0000"/>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4" autoAdjust="0"/>
    <p:restoredTop sz="94660"/>
  </p:normalViewPr>
  <p:slideViewPr>
    <p:cSldViewPr>
      <p:cViewPr varScale="1">
        <p:scale>
          <a:sx n="103" d="100"/>
          <a:sy n="103" d="100"/>
        </p:scale>
        <p:origin x="2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defTabSz="942975">
              <a:defRPr sz="1200">
                <a:solidFill>
                  <a:schemeClr val="tx1"/>
                </a:solidFill>
                <a:latin typeface="Arial" charset="0"/>
              </a:defRPr>
            </a:lvl1pPr>
          </a:lstStyle>
          <a:p>
            <a:pPr>
              <a:defRPr/>
            </a:pPr>
            <a:endParaRPr lang="en-US"/>
          </a:p>
        </p:txBody>
      </p:sp>
      <p:sp>
        <p:nvSpPr>
          <p:cNvPr id="70659" name="Rectangle 3"/>
          <p:cNvSpPr>
            <a:spLocks noGrp="1" noChangeArrowheads="1"/>
          </p:cNvSpPr>
          <p:nvPr>
            <p:ph type="dt" idx="1"/>
          </p:nvPr>
        </p:nvSpPr>
        <p:spPr bwMode="auto">
          <a:xfrm>
            <a:off x="4014788"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algn="r" defTabSz="942975">
              <a:defRPr sz="1200">
                <a:solidFill>
                  <a:schemeClr val="tx1"/>
                </a:solidFill>
                <a:latin typeface="Arial"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7450" y="708025"/>
            <a:ext cx="4713288" cy="3535363"/>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708025" y="4479925"/>
            <a:ext cx="5670550" cy="42433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0662" name="Rectangle 6"/>
          <p:cNvSpPr>
            <a:spLocks noGrp="1" noChangeArrowheads="1"/>
          </p:cNvSpPr>
          <p:nvPr>
            <p:ph type="ftr" sz="quarter" idx="4"/>
          </p:nvPr>
        </p:nvSpPr>
        <p:spPr bwMode="auto">
          <a:xfrm>
            <a:off x="0"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defTabSz="942975">
              <a:defRPr sz="1200">
                <a:solidFill>
                  <a:schemeClr val="tx1"/>
                </a:solidFill>
                <a:latin typeface="Arial" charset="0"/>
              </a:defRPr>
            </a:lvl1pPr>
          </a:lstStyle>
          <a:p>
            <a:pPr>
              <a:defRPr/>
            </a:pPr>
            <a:endParaRPr lang="en-US"/>
          </a:p>
        </p:txBody>
      </p:sp>
      <p:sp>
        <p:nvSpPr>
          <p:cNvPr id="70663" name="Rectangle 7"/>
          <p:cNvSpPr>
            <a:spLocks noGrp="1" noChangeArrowheads="1"/>
          </p:cNvSpPr>
          <p:nvPr>
            <p:ph type="sldNum" sz="quarter" idx="5"/>
          </p:nvPr>
        </p:nvSpPr>
        <p:spPr bwMode="auto">
          <a:xfrm>
            <a:off x="4014788"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algn="r" defTabSz="942975">
              <a:defRPr sz="1200">
                <a:solidFill>
                  <a:schemeClr val="tx1"/>
                </a:solidFill>
                <a:latin typeface="Arial" charset="0"/>
              </a:defRPr>
            </a:lvl1pPr>
          </a:lstStyle>
          <a:p>
            <a:pPr>
              <a:defRPr/>
            </a:pPr>
            <a:fld id="{1D78D755-0C8A-4DE5-BE7A-D41D01737CC9}" type="slidenum">
              <a:rPr lang="en-US"/>
              <a:pPr>
                <a:defRPr/>
              </a:pPr>
              <a:t>‹#›</a:t>
            </a:fld>
            <a:endParaRPr lang="en-US"/>
          </a:p>
        </p:txBody>
      </p:sp>
    </p:spTree>
    <p:extLst>
      <p:ext uri="{BB962C8B-B14F-4D97-AF65-F5344CB8AC3E}">
        <p14:creationId xmlns:p14="http://schemas.microsoft.com/office/powerpoint/2010/main" val="251250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B2A14FA-E6AB-4C10-AFF2-39EA7162EC28}" type="slidenum">
              <a:rPr lang="en-US" smtClean="0"/>
              <a:pPr/>
              <a:t>1</a:t>
            </a:fld>
            <a:endParaRPr lang="en-US"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Rome powerfully shaped Western law, government, administration and engineering. </a:t>
            </a:r>
          </a:p>
          <a:p>
            <a:pPr eaLnBrk="1" hangingPunct="1"/>
            <a:endParaRPr lang="en-US" dirty="0" smtClean="0"/>
          </a:p>
          <a:p>
            <a:pPr eaLnBrk="1" hangingPunct="1"/>
            <a:r>
              <a:rPr lang="en-US" dirty="0" smtClean="0"/>
              <a:t>http://www.aish.com/seminars/worldperfect/wp01n00.htm</a:t>
            </a:r>
          </a:p>
          <a:p>
            <a:pPr eaLnBrk="1" hangingPunct="1"/>
            <a:endParaRPr lang="en-US" dirty="0" smtClean="0"/>
          </a:p>
        </p:txBody>
      </p:sp>
    </p:spTree>
    <p:extLst>
      <p:ext uri="{BB962C8B-B14F-4D97-AF65-F5344CB8AC3E}">
        <p14:creationId xmlns:p14="http://schemas.microsoft.com/office/powerpoint/2010/main" val="804787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endParaRPr lang="en-US" smtClean="0"/>
          </a:p>
        </p:txBody>
      </p:sp>
      <p:sp>
        <p:nvSpPr>
          <p:cNvPr id="70660" name="Slide Number Placeholder 3"/>
          <p:cNvSpPr>
            <a:spLocks noGrp="1"/>
          </p:cNvSpPr>
          <p:nvPr>
            <p:ph type="sldNum" sz="quarter" idx="5"/>
          </p:nvPr>
        </p:nvSpPr>
        <p:spPr>
          <a:noFill/>
        </p:spPr>
        <p:txBody>
          <a:bodyPr/>
          <a:lstStyle/>
          <a:p>
            <a:fld id="{E5F770AC-A505-4E37-8583-7D41D1719988}" type="slidenum">
              <a:rPr lang="en-US" smtClean="0"/>
              <a:pPr/>
              <a:t>10</a:t>
            </a:fld>
            <a:endParaRPr lang="en-US" smtClean="0"/>
          </a:p>
        </p:txBody>
      </p:sp>
    </p:spTree>
    <p:extLst>
      <p:ext uri="{BB962C8B-B14F-4D97-AF65-F5344CB8AC3E}">
        <p14:creationId xmlns:p14="http://schemas.microsoft.com/office/powerpoint/2010/main" val="755153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F73AA06-311F-4954-893E-2B505A04F36C}" type="slidenum">
              <a:rPr lang="en-US" smtClean="0"/>
              <a:pPr/>
              <a:t>11</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32820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pPr eaLnBrk="1" hangingPunct="1"/>
            <a:endParaRPr lang="en-US" smtClean="0"/>
          </a:p>
        </p:txBody>
      </p:sp>
      <p:sp>
        <p:nvSpPr>
          <p:cNvPr id="73732" name="Slide Number Placeholder 3"/>
          <p:cNvSpPr>
            <a:spLocks noGrp="1"/>
          </p:cNvSpPr>
          <p:nvPr>
            <p:ph type="sldNum" sz="quarter" idx="5"/>
          </p:nvPr>
        </p:nvSpPr>
        <p:spPr>
          <a:noFill/>
        </p:spPr>
        <p:txBody>
          <a:bodyPr/>
          <a:lstStyle/>
          <a:p>
            <a:fld id="{F9CD3F3A-8967-4BF2-A23E-A357A454561A}" type="slidenum">
              <a:rPr lang="en-US" smtClean="0"/>
              <a:pPr/>
              <a:t>12</a:t>
            </a:fld>
            <a:endParaRPr lang="en-US" smtClean="0"/>
          </a:p>
        </p:txBody>
      </p:sp>
    </p:spTree>
    <p:extLst>
      <p:ext uri="{BB962C8B-B14F-4D97-AF65-F5344CB8AC3E}">
        <p14:creationId xmlns:p14="http://schemas.microsoft.com/office/powerpoint/2010/main" val="1414733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pPr eaLnBrk="1" hangingPunct="1"/>
            <a:endParaRPr lang="en-US" smtClean="0"/>
          </a:p>
        </p:txBody>
      </p:sp>
      <p:sp>
        <p:nvSpPr>
          <p:cNvPr id="74756" name="Slide Number Placeholder 3"/>
          <p:cNvSpPr>
            <a:spLocks noGrp="1"/>
          </p:cNvSpPr>
          <p:nvPr>
            <p:ph type="sldNum" sz="quarter" idx="5"/>
          </p:nvPr>
        </p:nvSpPr>
        <p:spPr>
          <a:noFill/>
        </p:spPr>
        <p:txBody>
          <a:bodyPr/>
          <a:lstStyle/>
          <a:p>
            <a:fld id="{C1FBA54A-2988-4C3E-A565-F9D853F652D6}" type="slidenum">
              <a:rPr lang="en-US" smtClean="0"/>
              <a:pPr/>
              <a:t>13</a:t>
            </a:fld>
            <a:endParaRPr lang="en-US" smtClean="0"/>
          </a:p>
        </p:txBody>
      </p:sp>
    </p:spTree>
    <p:extLst>
      <p:ext uri="{BB962C8B-B14F-4D97-AF65-F5344CB8AC3E}">
        <p14:creationId xmlns:p14="http://schemas.microsoft.com/office/powerpoint/2010/main" val="3433908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US" smtClean="0"/>
          </a:p>
        </p:txBody>
      </p:sp>
      <p:sp>
        <p:nvSpPr>
          <p:cNvPr id="75780" name="Slide Number Placeholder 3"/>
          <p:cNvSpPr>
            <a:spLocks noGrp="1"/>
          </p:cNvSpPr>
          <p:nvPr>
            <p:ph type="sldNum" sz="quarter" idx="5"/>
          </p:nvPr>
        </p:nvSpPr>
        <p:spPr>
          <a:noFill/>
        </p:spPr>
        <p:txBody>
          <a:bodyPr/>
          <a:lstStyle/>
          <a:p>
            <a:fld id="{EFB3D500-BC25-4535-9FBE-929FCD1C9949}" type="slidenum">
              <a:rPr lang="en-US" smtClean="0"/>
              <a:pPr/>
              <a:t>14</a:t>
            </a:fld>
            <a:endParaRPr lang="en-US" smtClean="0"/>
          </a:p>
        </p:txBody>
      </p:sp>
    </p:spTree>
    <p:extLst>
      <p:ext uri="{BB962C8B-B14F-4D97-AF65-F5344CB8AC3E}">
        <p14:creationId xmlns:p14="http://schemas.microsoft.com/office/powerpoint/2010/main" val="3007331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7F73B77-3852-4DAC-B90D-7049A7BB0286}" type="slidenum">
              <a:rPr lang="en-US" smtClean="0"/>
              <a:pPr/>
              <a:t>2</a:t>
            </a:fld>
            <a:endParaRPr lang="en-US" dirty="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760231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smtClean="0"/>
          </a:p>
        </p:txBody>
      </p:sp>
      <p:sp>
        <p:nvSpPr>
          <p:cNvPr id="47108" name="Slide Number Placeholder 3"/>
          <p:cNvSpPr>
            <a:spLocks noGrp="1"/>
          </p:cNvSpPr>
          <p:nvPr>
            <p:ph type="sldNum" sz="quarter" idx="5"/>
          </p:nvPr>
        </p:nvSpPr>
        <p:spPr>
          <a:noFill/>
        </p:spPr>
        <p:txBody>
          <a:bodyPr/>
          <a:lstStyle/>
          <a:p>
            <a:fld id="{C6A6F4C7-CAFA-4AFF-9F12-60B2A81FE77A}" type="slidenum">
              <a:rPr lang="en-US" smtClean="0"/>
              <a:pPr/>
              <a:t>3</a:t>
            </a:fld>
            <a:endParaRPr lang="en-US" smtClean="0"/>
          </a:p>
        </p:txBody>
      </p:sp>
    </p:spTree>
    <p:extLst>
      <p:ext uri="{BB962C8B-B14F-4D97-AF65-F5344CB8AC3E}">
        <p14:creationId xmlns:p14="http://schemas.microsoft.com/office/powerpoint/2010/main" val="3655001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FFA0ED8-2FD5-4D90-B252-BB9133A1D73D}"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a:p>
            <a:pPr eaLnBrk="1" hangingPunct="1"/>
            <a:r>
              <a:rPr lang="en-US" smtClean="0"/>
              <a:t>Pagan religions- gods had sex to create the world, temple orgies, sexual rites, etc.</a:t>
            </a:r>
          </a:p>
          <a:p>
            <a:pPr eaLnBrk="1" hangingPunct="1"/>
            <a:r>
              <a:rPr lang="en-US" smtClean="0"/>
              <a:t>they created units of soldiers comprised of older men together with their younger boy-lovers </a:t>
            </a:r>
          </a:p>
        </p:txBody>
      </p:sp>
    </p:spTree>
    <p:extLst>
      <p:ext uri="{BB962C8B-B14F-4D97-AF65-F5344CB8AC3E}">
        <p14:creationId xmlns:p14="http://schemas.microsoft.com/office/powerpoint/2010/main" val="71431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43A928F-1777-456F-A04E-54C1379AA88F}" type="slidenum">
              <a:rPr lang="en-US" smtClean="0"/>
              <a:pPr/>
              <a:t>5</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a:p>
            <a:pPr eaLnBrk="1" hangingPunct="1"/>
            <a:r>
              <a:rPr lang="en-US" smtClean="0"/>
              <a:t>This is a famous saying from the Talmud, an ancient  book of Jewish traditions and  laws, written almost 2,000 years ago</a:t>
            </a:r>
          </a:p>
          <a:p>
            <a:pPr eaLnBrk="1" hangingPunct="1"/>
            <a:endParaRPr lang="en-US" smtClean="0"/>
          </a:p>
          <a:p>
            <a:pPr eaLnBrk="1" hangingPunct="1"/>
            <a:r>
              <a:rPr lang="en-US" smtClean="0"/>
              <a:t>Peace- </a:t>
            </a:r>
          </a:p>
        </p:txBody>
      </p:sp>
    </p:spTree>
    <p:extLst>
      <p:ext uri="{BB962C8B-B14F-4D97-AF65-F5344CB8AC3E}">
        <p14:creationId xmlns:p14="http://schemas.microsoft.com/office/powerpoint/2010/main" val="168658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smtClean="0"/>
          </a:p>
        </p:txBody>
      </p:sp>
      <p:sp>
        <p:nvSpPr>
          <p:cNvPr id="61444" name="Slide Number Placeholder 3"/>
          <p:cNvSpPr>
            <a:spLocks noGrp="1"/>
          </p:cNvSpPr>
          <p:nvPr>
            <p:ph type="sldNum" sz="quarter" idx="5"/>
          </p:nvPr>
        </p:nvSpPr>
        <p:spPr>
          <a:noFill/>
        </p:spPr>
        <p:txBody>
          <a:bodyPr/>
          <a:lstStyle/>
          <a:p>
            <a:fld id="{8613CC87-49B9-4C4C-A314-F6749E59BE3B}" type="slidenum">
              <a:rPr lang="en-US" smtClean="0"/>
              <a:pPr/>
              <a:t>6</a:t>
            </a:fld>
            <a:endParaRPr lang="en-US" smtClean="0"/>
          </a:p>
        </p:txBody>
      </p:sp>
    </p:spTree>
    <p:extLst>
      <p:ext uri="{BB962C8B-B14F-4D97-AF65-F5344CB8AC3E}">
        <p14:creationId xmlns:p14="http://schemas.microsoft.com/office/powerpoint/2010/main" val="156757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smtClean="0"/>
          </a:p>
        </p:txBody>
      </p:sp>
      <p:sp>
        <p:nvSpPr>
          <p:cNvPr id="62468" name="Slide Number Placeholder 3"/>
          <p:cNvSpPr>
            <a:spLocks noGrp="1"/>
          </p:cNvSpPr>
          <p:nvPr>
            <p:ph type="sldNum" sz="quarter" idx="5"/>
          </p:nvPr>
        </p:nvSpPr>
        <p:spPr>
          <a:noFill/>
        </p:spPr>
        <p:txBody>
          <a:bodyPr/>
          <a:lstStyle/>
          <a:p>
            <a:fld id="{26204CA5-9640-4B0B-B6E5-C23C7B0877D2}" type="slidenum">
              <a:rPr lang="en-US" smtClean="0"/>
              <a:pPr/>
              <a:t>7</a:t>
            </a:fld>
            <a:endParaRPr lang="en-US" smtClean="0"/>
          </a:p>
        </p:txBody>
      </p:sp>
    </p:spTree>
    <p:extLst>
      <p:ext uri="{BB962C8B-B14F-4D97-AF65-F5344CB8AC3E}">
        <p14:creationId xmlns:p14="http://schemas.microsoft.com/office/powerpoint/2010/main" val="3440055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eaLnBrk="1" hangingPunct="1"/>
            <a:endParaRPr lang="en-US" smtClean="0"/>
          </a:p>
        </p:txBody>
      </p:sp>
      <p:sp>
        <p:nvSpPr>
          <p:cNvPr id="63492" name="Slide Number Placeholder 3"/>
          <p:cNvSpPr>
            <a:spLocks noGrp="1"/>
          </p:cNvSpPr>
          <p:nvPr>
            <p:ph type="sldNum" sz="quarter" idx="5"/>
          </p:nvPr>
        </p:nvSpPr>
        <p:spPr>
          <a:noFill/>
        </p:spPr>
        <p:txBody>
          <a:bodyPr/>
          <a:lstStyle/>
          <a:p>
            <a:fld id="{4E934673-2A88-4919-B118-3C556B4D5AF7}" type="slidenum">
              <a:rPr lang="en-US" smtClean="0"/>
              <a:pPr/>
              <a:t>8</a:t>
            </a:fld>
            <a:endParaRPr lang="en-US" smtClean="0"/>
          </a:p>
        </p:txBody>
      </p:sp>
    </p:spTree>
    <p:extLst>
      <p:ext uri="{BB962C8B-B14F-4D97-AF65-F5344CB8AC3E}">
        <p14:creationId xmlns:p14="http://schemas.microsoft.com/office/powerpoint/2010/main" val="1024301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A1A4712-124D-4CEF-B0F6-387251E6089F}" type="slidenum">
              <a:rPr lang="en-US" smtClean="0"/>
              <a:pPr/>
              <a:t>9</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lnSpc>
                <a:spcPct val="90000"/>
              </a:lnSpc>
            </a:pPr>
            <a:endParaRPr lang="en-US" smtClean="0"/>
          </a:p>
        </p:txBody>
      </p:sp>
    </p:spTree>
    <p:extLst>
      <p:ext uri="{BB962C8B-B14F-4D97-AF65-F5344CB8AC3E}">
        <p14:creationId xmlns:p14="http://schemas.microsoft.com/office/powerpoint/2010/main" val="185989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24BEDF-F0DC-495A-BEA2-9E8F5C9089D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D89D71-1CF3-47C1-92F9-78714FCCDD9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6FC7E2-9DB4-429D-BAA3-5C6955F7589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33F18E-DB19-4E44-8896-0F943D5A68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94A8D8-0D6A-43BD-899D-1726489786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92D73D-AC39-4C6A-B8E3-36865B3FD93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0C058EB-F19A-410F-BEC0-FD14F9C88B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F8F0D3-5E9B-418C-A94E-B8741E4BD28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371AA5-A186-451F-AB04-B39C12F88D9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0F6003-516B-4624-96FB-6ACB0AD157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EA5FBC-2B0B-4AED-B550-8E6C130314F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endParaRPr 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pPr>
              <a:defRPr/>
            </a:pPr>
            <a:fld id="{585B6E9F-FEAC-4987-892C-C74AE1EBF82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71" r:id="rId10"/>
    <p:sldLayoutId id="214748367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images.google.com/imgres?imgurl=www.kidsdomain.com/holiday/chanukah/clip/menorah.gif&amp;imgrefurl=http://www.kidsdomain.com/holiday/chanukah/clip.html&amp;h=160&amp;w=197&amp;prev=/images%3Fq%3Dmenorah%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mages.google.com/imgres?imgurl=www.kstatecollegian.com/images/111202/torah.thumb.jpg&amp;imgrefurl=http://www.kstatecollegian.com/&amp;h=147&amp;w=200&amp;prev=/images%3Fq%3Dtorah%26svnum%3D10%26hl%3Den%26lr%3D%26ie%3DUTF-8%26oe%3DUTF-8%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hyperlink" Target="http://images.google.com/imgres?imgurl=www.hillel.org/Hillel/NewHille.nsf/torah.jpg&amp;imgrefurl=http://www.hillel.org/Hillel/NewHille.nsf/FCB8259CA861AE57852567D30043BA26/01E33713B517B64F85256C3A0057F951%3FOpenDocument&amp;h=240&amp;w=147&amp;prev=/images%3Fq%3Dsimchat%2Btorah%26start%3D20%26svnum%3D10%26hl%3Den%26lr%3D%26ie%3DUTF-8%26oe%3DUTF-8%26sa%3DN%26as_qdr%3Dall" TargetMode="External"/><Relationship Id="rId4" Type="http://schemas.openxmlformats.org/officeDocument/2006/relationships/image" Target="../media/image24.jpeg"/></Relationships>
</file>

<file path=ppt/slides/_rels/slide18.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hyperlink" Target="http://images.google.com/imgres?imgurl=www.greendzn.com/bris.gif&amp;imgrefurl=http://www.greendzn.com/port.htm&amp;h=180&amp;w=150&amp;prev=/images%3Fq%3Dbris%26svnum%3D10%26hl%3Den%26lr%3D%26ie%3DUTF-8%26oe%3DUTF-8%26as_qdr%3Dall" TargetMode="External"/><Relationship Id="rId7" Type="http://schemas.openxmlformats.org/officeDocument/2006/relationships/hyperlink" Target="http://images.google.com/imgres?imgurl=www.dadon-art.co.il/pictures/chupah.jpg&amp;imgrefurl=http://www.dadon-art.co.il/works/chupah.htm&amp;h=350&amp;w=540&amp;prev=/images%3Fq%3Dchupah%26svnum%3D10%26hl%3Den%26lr%3D%26ie%3DUTF-8%26oe%3DUTF-8%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7.jpeg"/><Relationship Id="rId5" Type="http://schemas.openxmlformats.org/officeDocument/2006/relationships/hyperlink" Target="http://images.google.com/imgres?imgurl=www.messiahnj.org/images/bar-mitzvah.gif&amp;imgrefurl=http://www.messiahnj.org/events.htm&amp;h=150&amp;w=154&amp;prev=/images%3Fq%3Dbar%2Bmitzvah%26svnum%3D10%26hl%3Den%26lr%3D%26ie%3DUTF-8%26oe%3DUTF-8%26as_qdr%3Dall" TargetMode="External"/><Relationship Id="rId4" Type="http://schemas.openxmlformats.org/officeDocument/2006/relationships/image" Target="../media/image26.jpeg"/></Relationships>
</file>

<file path=ppt/slides/_rels/slide19.xml.rels><?xml version="1.0" encoding="UTF-8" standalone="yes"?>
<Relationships xmlns="http://schemas.openxmlformats.org/package/2006/relationships"><Relationship Id="rId8" Type="http://schemas.openxmlformats.org/officeDocument/2006/relationships/image" Target="../media/image31.jpeg"/><Relationship Id="rId3" Type="http://schemas.openxmlformats.org/officeDocument/2006/relationships/hyperlink" Target="http://images.google.com/imgres?imgurl=www.broward.cc.fl.us/locations/south/slife/Chanukah.gif&amp;imgrefurl=http://www.broward.cc.fl.us/locations/south/slife/Calendar.htm&amp;h=190&amp;w=181&amp;prev=/images%3Fq%3Dchanukah%26start%3D20%26svnum%3D10%26hl%3Den%26lr%3D%26ie%3DUTF-8%26oe%3DUTF-8%26sa%3DN%26as_qdr%3Dall" TargetMode="External"/><Relationship Id="rId7" Type="http://schemas.openxmlformats.org/officeDocument/2006/relationships/hyperlink" Target="http://images.google.com/imgres?imgurl=www.yahwehsheep.org/images/sukkot.jpg&amp;imgrefurl=http://www.yahwehsheep.org/supplement/feasts.htm&amp;h=176&amp;w=212&amp;prev=/images%3Fq%3Dsukkot%26svnum%3D10%26hl%3Den%26lr%3D%26ie%3DUTF-8%26oe%3DUTF-8%26sa%3DG%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hyperlink" Target="http://images.google.com/imgres?imgurl=www.concordnh.com/messianicfellowship/images/Roshhas1.jpg&amp;imgrefurl=http://www.concordnh.com/messianicfellowship/rosh.html&amp;h=294&amp;w=215&amp;prev=/images%3Fq%3Drosh%2Bhashanah%26start%3D60%26svnum%3D10%26hl%3Den%26lr%3D%26ie%3DUTF-8%26oe%3DUTF-8%26sa%3DN%26as_qdr%3Dall" TargetMode="External"/><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www.pbase.com/costi/flowers" TargetMode="Externa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mages.google.com/imgres?imgurl=www.kidsdomain.com/holiday/chanukah/clip/menorah.gif&amp;imgrefurl=http://www.kidsdomain.com/holiday/chanukah/clip.html&amp;h=160&amp;w=197&amp;prev=/images%3Fq%3Dmenorah%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2.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hyperlink" Target="http://www.olim-art.com/images/art/thumbs/Jewish%20Life/Dancing%20in%20Jerusalem/dan-11.jpg" TargetMode="External"/><Relationship Id="rId7" Type="http://schemas.openxmlformats.org/officeDocument/2006/relationships/hyperlink" Target="http://images.google.com/imgres?imgurl=www.cyber-kitchen.com/holidays/hanukkah/chai.gif&amp;imgrefurl=http://www.cyber-kitchen.com/greetingcards/hanukkah.html&amp;h=202&amp;w=210&amp;prev=/images%3Fq%3Dchai%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34.jpeg"/><Relationship Id="rId5" Type="http://schemas.openxmlformats.org/officeDocument/2006/relationships/hyperlink" Target="http://www.olim-art.com/showitem.php?id=108" TargetMode="External"/><Relationship Id="rId4" Type="http://schemas.openxmlformats.org/officeDocument/2006/relationships/image" Target="../media/image33.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3.w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hyperlink" Target="http://www.lavistachurchofchrist.org/Pictures/Treasures%20of%20the%20Bible%20(Church%20Age)/images/scan0007.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2451100" y="609600"/>
            <a:ext cx="6692900" cy="579438"/>
          </a:xfrm>
          <a:prstGeom prst="rect">
            <a:avLst/>
          </a:prstGeom>
          <a:noFill/>
          <a:ln w="9525">
            <a:noFill/>
            <a:miter lim="800000"/>
            <a:headEnd/>
            <a:tailEnd/>
          </a:ln>
        </p:spPr>
        <p:txBody>
          <a:bodyPr wrap="none" anchor="ctr">
            <a:spAutoFit/>
          </a:bodyPr>
          <a:lstStyle/>
          <a:p>
            <a:r>
              <a:rPr lang="en-US" sz="3200" b="1" dirty="0">
                <a:solidFill>
                  <a:schemeClr val="tx1"/>
                </a:solidFill>
                <a:latin typeface="Arial" charset="0"/>
              </a:rPr>
              <a:t>Key Values For an Ideal World     </a:t>
            </a:r>
            <a:r>
              <a:rPr lang="en-US" sz="1800" b="1" dirty="0">
                <a:solidFill>
                  <a:srgbClr val="EB8F85"/>
                </a:solidFill>
                <a:latin typeface="Arial" charset="0"/>
              </a:rPr>
              <a:t> </a:t>
            </a:r>
            <a:r>
              <a:rPr lang="en-US" sz="1800" dirty="0">
                <a:solidFill>
                  <a:srgbClr val="EB8F85"/>
                </a:solidFill>
                <a:latin typeface="Arial" charset="0"/>
              </a:rPr>
              <a:t> </a:t>
            </a:r>
          </a:p>
        </p:txBody>
      </p:sp>
      <p:sp>
        <p:nvSpPr>
          <p:cNvPr id="96261" name="Text Box 5"/>
          <p:cNvSpPr txBox="1">
            <a:spLocks noChangeArrowheads="1"/>
          </p:cNvSpPr>
          <p:nvPr/>
        </p:nvSpPr>
        <p:spPr bwMode="auto">
          <a:xfrm>
            <a:off x="2895600" y="1371600"/>
            <a:ext cx="7162800" cy="3725863"/>
          </a:xfrm>
          <a:prstGeom prst="rect">
            <a:avLst/>
          </a:prstGeom>
          <a:noFill/>
          <a:ln w="9525">
            <a:noFill/>
            <a:miter lim="800000"/>
            <a:headEnd/>
            <a:tailEnd/>
          </a:ln>
        </p:spPr>
        <p:txBody>
          <a:bodyPr>
            <a:spAutoFit/>
          </a:bodyPr>
          <a:lstStyle/>
          <a:p>
            <a:pPr>
              <a:spcBef>
                <a:spcPct val="50000"/>
              </a:spcBef>
              <a:buFontTx/>
              <a:buChar char="•"/>
            </a:pPr>
            <a:r>
              <a:rPr lang="en-US" sz="2800" dirty="0">
                <a:solidFill>
                  <a:schemeClr val="tx1"/>
                </a:solidFill>
                <a:latin typeface="Arial" charset="0"/>
              </a:rPr>
              <a:t>   Respect for Human Life</a:t>
            </a:r>
          </a:p>
          <a:p>
            <a:pPr>
              <a:spcBef>
                <a:spcPct val="50000"/>
              </a:spcBef>
              <a:buFontTx/>
              <a:buChar char="•"/>
            </a:pPr>
            <a:r>
              <a:rPr lang="en-US" sz="2800" dirty="0">
                <a:solidFill>
                  <a:schemeClr val="tx1"/>
                </a:solidFill>
                <a:latin typeface="Arial" charset="0"/>
              </a:rPr>
              <a:t>   Justice and Equality</a:t>
            </a:r>
          </a:p>
          <a:p>
            <a:pPr>
              <a:spcBef>
                <a:spcPct val="50000"/>
              </a:spcBef>
              <a:buFontTx/>
              <a:buChar char="•"/>
            </a:pPr>
            <a:r>
              <a:rPr lang="en-US" sz="2800" dirty="0">
                <a:solidFill>
                  <a:schemeClr val="tx1"/>
                </a:solidFill>
                <a:latin typeface="Arial" charset="0"/>
              </a:rPr>
              <a:t>   Family</a:t>
            </a:r>
          </a:p>
          <a:p>
            <a:pPr>
              <a:spcBef>
                <a:spcPct val="50000"/>
              </a:spcBef>
              <a:buFontTx/>
              <a:buChar char="•"/>
            </a:pPr>
            <a:r>
              <a:rPr lang="en-US" sz="2800" dirty="0">
                <a:solidFill>
                  <a:schemeClr val="tx1"/>
                </a:solidFill>
                <a:latin typeface="Arial" charset="0"/>
              </a:rPr>
              <a:t>   Social Responsibility</a:t>
            </a:r>
            <a:r>
              <a:rPr lang="en-US" sz="1800" dirty="0">
                <a:solidFill>
                  <a:schemeClr val="tx1"/>
                </a:solidFill>
                <a:latin typeface="Arial" charset="0"/>
              </a:rPr>
              <a:t> </a:t>
            </a:r>
            <a:endParaRPr lang="en-US" sz="2800" dirty="0">
              <a:solidFill>
                <a:schemeClr val="tx1"/>
              </a:solidFill>
              <a:latin typeface="Arial" charset="0"/>
            </a:endParaRPr>
          </a:p>
          <a:p>
            <a:pPr>
              <a:spcBef>
                <a:spcPct val="50000"/>
              </a:spcBef>
              <a:buFontTx/>
              <a:buChar char="•"/>
            </a:pPr>
            <a:r>
              <a:rPr lang="en-US" sz="2800" dirty="0">
                <a:solidFill>
                  <a:schemeClr val="tx1"/>
                </a:solidFill>
                <a:latin typeface="Arial" charset="0"/>
              </a:rPr>
              <a:t>   Education </a:t>
            </a:r>
          </a:p>
          <a:p>
            <a:pPr>
              <a:spcBef>
                <a:spcPct val="50000"/>
              </a:spcBef>
              <a:buFontTx/>
              <a:buChar char="•"/>
            </a:pPr>
            <a:r>
              <a:rPr lang="en-US" sz="2800" dirty="0">
                <a:solidFill>
                  <a:schemeClr val="tx1"/>
                </a:solidFill>
                <a:latin typeface="Arial" charset="0"/>
              </a:rPr>
              <a:t>   Peace and Harmony</a:t>
            </a:r>
          </a:p>
        </p:txBody>
      </p:sp>
      <p:pic>
        <p:nvPicPr>
          <p:cNvPr id="3076" name="Picture 7" descr="wp02t20b.jpg (112324 bytes)"/>
          <p:cNvPicPr>
            <a:picLocks noChangeAspect="1" noChangeArrowheads="1"/>
          </p:cNvPicPr>
          <p:nvPr/>
        </p:nvPicPr>
        <p:blipFill>
          <a:blip r:embed="rId4" cstate="print"/>
          <a:srcRect/>
          <a:stretch>
            <a:fillRect/>
          </a:stretch>
        </p:blipFill>
        <p:spPr bwMode="auto">
          <a:xfrm>
            <a:off x="0" y="0"/>
            <a:ext cx="2057400" cy="1981200"/>
          </a:xfrm>
          <a:prstGeom prst="rect">
            <a:avLst/>
          </a:prstGeom>
          <a:noFill/>
          <a:ln w="57150">
            <a:solidFill>
              <a:srgbClr val="003300"/>
            </a:solidFill>
            <a:miter lim="800000"/>
            <a:headEnd/>
            <a:tailEnd/>
          </a:ln>
        </p:spPr>
      </p:pic>
      <p:pic>
        <p:nvPicPr>
          <p:cNvPr id="3077" name="Picture 9" descr="wp02t30b.jpg (56175 bytes)"/>
          <p:cNvPicPr>
            <a:picLocks noChangeAspect="1" noChangeArrowheads="1"/>
          </p:cNvPicPr>
          <p:nvPr/>
        </p:nvPicPr>
        <p:blipFill>
          <a:blip r:embed="rId5" cstate="print"/>
          <a:srcRect/>
          <a:stretch>
            <a:fillRect/>
          </a:stretch>
        </p:blipFill>
        <p:spPr bwMode="auto">
          <a:xfrm>
            <a:off x="7086600" y="5006975"/>
            <a:ext cx="2057400" cy="1851025"/>
          </a:xfrm>
          <a:prstGeom prst="rect">
            <a:avLst/>
          </a:prstGeom>
          <a:noFill/>
          <a:ln w="57150">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6261">
                                            <p:txEl>
                                              <p:pRg st="0" end="0"/>
                                            </p:txEl>
                                          </p:spTgt>
                                        </p:tgtEl>
                                        <p:attrNameLst>
                                          <p:attrName>style.visibility</p:attrName>
                                        </p:attrNameLst>
                                      </p:cBhvr>
                                      <p:to>
                                        <p:strVal val="visible"/>
                                      </p:to>
                                    </p:set>
                                    <p:anim calcmode="lin" valueType="num">
                                      <p:cBhvr additive="base">
                                        <p:cTn id="7" dur="500" fill="hold"/>
                                        <p:tgtEl>
                                          <p:spTgt spid="962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6261">
                                            <p:txEl>
                                              <p:pRg st="1" end="1"/>
                                            </p:txEl>
                                          </p:spTgt>
                                        </p:tgtEl>
                                        <p:attrNameLst>
                                          <p:attrName>style.visibility</p:attrName>
                                        </p:attrNameLst>
                                      </p:cBhvr>
                                      <p:to>
                                        <p:strVal val="visible"/>
                                      </p:to>
                                    </p:set>
                                    <p:anim calcmode="lin" valueType="num">
                                      <p:cBhvr additive="base">
                                        <p:cTn id="13" dur="500" fill="hold"/>
                                        <p:tgtEl>
                                          <p:spTgt spid="9626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6261">
                                            <p:txEl>
                                              <p:pRg st="2" end="2"/>
                                            </p:txEl>
                                          </p:spTgt>
                                        </p:tgtEl>
                                        <p:attrNameLst>
                                          <p:attrName>style.visibility</p:attrName>
                                        </p:attrNameLst>
                                      </p:cBhvr>
                                      <p:to>
                                        <p:strVal val="visible"/>
                                      </p:to>
                                    </p:set>
                                    <p:anim calcmode="lin" valueType="num">
                                      <p:cBhvr additive="base">
                                        <p:cTn id="19" dur="500" fill="hold"/>
                                        <p:tgtEl>
                                          <p:spTgt spid="9626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2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6261">
                                            <p:txEl>
                                              <p:pRg st="3" end="3"/>
                                            </p:txEl>
                                          </p:spTgt>
                                        </p:tgtEl>
                                        <p:attrNameLst>
                                          <p:attrName>style.visibility</p:attrName>
                                        </p:attrNameLst>
                                      </p:cBhvr>
                                      <p:to>
                                        <p:strVal val="visible"/>
                                      </p:to>
                                    </p:set>
                                    <p:anim calcmode="lin" valueType="num">
                                      <p:cBhvr additive="base">
                                        <p:cTn id="25" dur="500" fill="hold"/>
                                        <p:tgtEl>
                                          <p:spTgt spid="9626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62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6261">
                                            <p:txEl>
                                              <p:pRg st="4" end="4"/>
                                            </p:txEl>
                                          </p:spTgt>
                                        </p:tgtEl>
                                        <p:attrNameLst>
                                          <p:attrName>style.visibility</p:attrName>
                                        </p:attrNameLst>
                                      </p:cBhvr>
                                      <p:to>
                                        <p:strVal val="visible"/>
                                      </p:to>
                                    </p:set>
                                    <p:anim calcmode="lin" valueType="num">
                                      <p:cBhvr additive="base">
                                        <p:cTn id="31" dur="500" fill="hold"/>
                                        <p:tgtEl>
                                          <p:spTgt spid="9626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62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6261">
                                            <p:txEl>
                                              <p:pRg st="5" end="5"/>
                                            </p:txEl>
                                          </p:spTgt>
                                        </p:tgtEl>
                                        <p:attrNameLst>
                                          <p:attrName>style.visibility</p:attrName>
                                        </p:attrNameLst>
                                      </p:cBhvr>
                                      <p:to>
                                        <p:strVal val="visible"/>
                                      </p:to>
                                    </p:set>
                                    <p:anim calcmode="lin" valueType="num">
                                      <p:cBhvr additive="base">
                                        <p:cTn id="37" dur="500" fill="hold"/>
                                        <p:tgtEl>
                                          <p:spTgt spid="9626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626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FF"/>
            </a:gs>
          </a:gsLst>
          <a:lin ang="2700000" scaled="1"/>
        </a:gradFill>
        <a:effectLst/>
      </p:bgPr>
    </p:bg>
    <p:spTree>
      <p:nvGrpSpPr>
        <p:cNvPr id="1" name=""/>
        <p:cNvGrpSpPr/>
        <p:nvPr/>
      </p:nvGrpSpPr>
      <p:grpSpPr>
        <a:xfrm>
          <a:off x="0" y="0"/>
          <a:ext cx="0" cy="0"/>
          <a:chOff x="0" y="0"/>
          <a:chExt cx="0" cy="0"/>
        </a:xfrm>
      </p:grpSpPr>
      <p:sp>
        <p:nvSpPr>
          <p:cNvPr id="151556" name="Rectangle 4"/>
          <p:cNvSpPr>
            <a:spLocks noChangeArrowheads="1"/>
          </p:cNvSpPr>
          <p:nvPr/>
        </p:nvSpPr>
        <p:spPr bwMode="auto">
          <a:xfrm>
            <a:off x="685800" y="914400"/>
            <a:ext cx="8001000" cy="5638800"/>
          </a:xfrm>
          <a:prstGeom prst="rect">
            <a:avLst/>
          </a:prstGeom>
          <a:noFill/>
          <a:ln w="9525">
            <a:noFill/>
            <a:miter lim="800000"/>
            <a:headEnd/>
            <a:tailEnd/>
          </a:ln>
        </p:spPr>
        <p:txBody>
          <a:bodyPr anchor="ctr">
            <a:spAutoFit/>
          </a:bodyPr>
          <a:lstStyle/>
          <a:p>
            <a:r>
              <a:rPr lang="en-US" sz="2400" dirty="0">
                <a:solidFill>
                  <a:srgbClr val="000000"/>
                </a:solidFill>
                <a:latin typeface="Arial" charset="0"/>
                <a:cs typeface="Arial" charset="0"/>
              </a:rPr>
              <a:t>                                                 </a:t>
            </a:r>
          </a:p>
          <a:p>
            <a:pPr eaLnBrk="0" hangingPunct="0"/>
            <a:r>
              <a:rPr lang="en-US" sz="2000" b="1" i="1" dirty="0">
                <a:solidFill>
                  <a:srgbClr val="6666FF"/>
                </a:solidFill>
                <a:latin typeface="Arial" charset="0"/>
              </a:rPr>
              <a:t>" Marriage brings a man only two happy days: the day he takes his bride to bed and the day he lays her in her grave."    </a:t>
            </a:r>
          </a:p>
          <a:p>
            <a:pPr eaLnBrk="0" hangingPunct="0"/>
            <a:r>
              <a:rPr lang="en-US" sz="2000" b="1" i="1" dirty="0">
                <a:solidFill>
                  <a:srgbClr val="6666FF"/>
                </a:solidFill>
                <a:latin typeface="Arial" charset="0"/>
              </a:rPr>
              <a:t>Greek poet Palladus</a:t>
            </a:r>
          </a:p>
          <a:p>
            <a:pPr eaLnBrk="0" hangingPunct="0"/>
            <a:endParaRPr lang="en-US" sz="1800" b="1" i="1" dirty="0">
              <a:solidFill>
                <a:srgbClr val="6666FF"/>
              </a:solidFill>
              <a:latin typeface="Arial" charset="0"/>
            </a:endParaRPr>
          </a:p>
          <a:p>
            <a:pPr eaLnBrk="0" hangingPunct="0"/>
            <a:endParaRPr lang="en-US" sz="1800" b="1" i="1" dirty="0">
              <a:solidFill>
                <a:srgbClr val="6666FF"/>
              </a:solidFill>
              <a:latin typeface="Arial" charset="0"/>
            </a:endParaRPr>
          </a:p>
          <a:p>
            <a:pPr algn="ctr"/>
            <a:r>
              <a:rPr lang="en-US" sz="2000" b="1" i="1" dirty="0">
                <a:solidFill>
                  <a:srgbClr val="0000CC"/>
                </a:solidFill>
                <a:latin typeface="Arial" charset="0"/>
              </a:rPr>
              <a:t>“. .Yet a wife is a necessary evil because without her a man cannot have a son to inherit his property.”</a:t>
            </a:r>
            <a:r>
              <a:rPr lang="en-US" sz="2000" dirty="0">
                <a:solidFill>
                  <a:srgbClr val="0000CC"/>
                </a:solidFill>
                <a:latin typeface="Arial" charset="0"/>
              </a:rPr>
              <a:t>    </a:t>
            </a:r>
          </a:p>
          <a:p>
            <a:pPr algn="ctr"/>
            <a:r>
              <a:rPr lang="en-US" sz="2000" b="1" i="1" dirty="0">
                <a:solidFill>
                  <a:srgbClr val="0000CC"/>
                </a:solidFill>
                <a:latin typeface="Arial" charset="0"/>
              </a:rPr>
              <a:t>Hesiod, a Greek</a:t>
            </a:r>
          </a:p>
          <a:p>
            <a:pPr eaLnBrk="0" hangingPunct="0"/>
            <a:endParaRPr lang="en-US" sz="2000" b="1" i="1" dirty="0">
              <a:solidFill>
                <a:srgbClr val="0000CC"/>
              </a:solidFill>
              <a:latin typeface="Arial" charset="0"/>
            </a:endParaRPr>
          </a:p>
          <a:p>
            <a:pPr eaLnBrk="0" hangingPunct="0"/>
            <a:endParaRPr lang="en-US" sz="1800" b="1" i="1" dirty="0">
              <a:solidFill>
                <a:srgbClr val="FF0000"/>
              </a:solidFill>
              <a:latin typeface="Arial" charset="0"/>
            </a:endParaRPr>
          </a:p>
          <a:p>
            <a:r>
              <a:rPr lang="en-US" sz="2400" b="1" i="1" dirty="0">
                <a:solidFill>
                  <a:srgbClr val="FF0000"/>
                </a:solidFill>
                <a:latin typeface="Arial" charset="0"/>
                <a:cs typeface="Arial" charset="0"/>
              </a:rPr>
              <a:t>"And so our rabbis decreed that a man should honor his wife more than himself and love her as much as he loves himself."</a:t>
            </a:r>
            <a:br>
              <a:rPr lang="en-US" sz="2400" b="1" i="1" dirty="0">
                <a:solidFill>
                  <a:srgbClr val="FF0000"/>
                </a:solidFill>
                <a:latin typeface="Arial" charset="0"/>
                <a:cs typeface="Arial" charset="0"/>
              </a:rPr>
            </a:br>
            <a:endParaRPr lang="en-US" sz="2400" b="1" i="1" dirty="0">
              <a:solidFill>
                <a:srgbClr val="FF0000"/>
              </a:solidFill>
              <a:latin typeface="Arial" charset="0"/>
              <a:cs typeface="Arial" charset="0"/>
            </a:endParaRPr>
          </a:p>
          <a:p>
            <a:r>
              <a:rPr lang="en-US" sz="1600" b="1" i="1" dirty="0">
                <a:solidFill>
                  <a:srgbClr val="FF0000"/>
                </a:solidFill>
                <a:latin typeface="Arial" charset="0"/>
              </a:rPr>
              <a:t>MAIMONIDES. MISHNA </a:t>
            </a:r>
            <a:r>
              <a:rPr lang="en-US" sz="1600" b="1" i="1" dirty="0" err="1">
                <a:solidFill>
                  <a:srgbClr val="FF0000"/>
                </a:solidFill>
                <a:latin typeface="Arial" charset="0"/>
              </a:rPr>
              <a:t>TORAH,"Laws</a:t>
            </a:r>
            <a:r>
              <a:rPr lang="en-US" sz="1600" b="1" i="1" dirty="0">
                <a:solidFill>
                  <a:srgbClr val="FF0000"/>
                </a:solidFill>
                <a:latin typeface="Arial" charset="0"/>
              </a:rPr>
              <a:t> of Marriage." 15:19</a:t>
            </a:r>
          </a:p>
          <a:p>
            <a:endParaRPr lang="en-US" sz="1600" b="1" i="1" dirty="0">
              <a:solidFill>
                <a:srgbClr val="FF0000"/>
              </a:solidFill>
              <a:latin typeface="Arial" charset="0"/>
            </a:endParaRPr>
          </a:p>
          <a:p>
            <a:pPr algn="ctr"/>
            <a:r>
              <a:rPr lang="en-US" sz="1800" dirty="0">
                <a:solidFill>
                  <a:srgbClr val="000000"/>
                </a:solidFill>
                <a:latin typeface="Arial" charset="0"/>
              </a:rPr>
              <a:t> </a:t>
            </a:r>
          </a:p>
        </p:txBody>
      </p:sp>
      <p:sp>
        <p:nvSpPr>
          <p:cNvPr id="29699" name="Text Box 7"/>
          <p:cNvSpPr txBox="1">
            <a:spLocks noChangeArrowheads="1"/>
          </p:cNvSpPr>
          <p:nvPr/>
        </p:nvSpPr>
        <p:spPr bwMode="auto">
          <a:xfrm>
            <a:off x="1143000" y="533400"/>
            <a:ext cx="70866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29700" name="Text Box 8"/>
          <p:cNvSpPr txBox="1">
            <a:spLocks noChangeArrowheads="1"/>
          </p:cNvSpPr>
          <p:nvPr/>
        </p:nvSpPr>
        <p:spPr bwMode="auto">
          <a:xfrm>
            <a:off x="1447800" y="381000"/>
            <a:ext cx="62484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29701" name="Text Box 9"/>
          <p:cNvSpPr txBox="1">
            <a:spLocks noChangeArrowheads="1"/>
          </p:cNvSpPr>
          <p:nvPr/>
        </p:nvSpPr>
        <p:spPr bwMode="auto">
          <a:xfrm>
            <a:off x="1371600" y="0"/>
            <a:ext cx="6324600" cy="457200"/>
          </a:xfrm>
          <a:prstGeom prst="rect">
            <a:avLst/>
          </a:prstGeom>
          <a:noFill/>
          <a:ln w="9525">
            <a:noFill/>
            <a:miter lim="800000"/>
            <a:headEnd/>
            <a:tailEnd/>
          </a:ln>
        </p:spPr>
        <p:txBody>
          <a:bodyPr>
            <a:spAutoFit/>
          </a:bodyPr>
          <a:lstStyle/>
          <a:p>
            <a:pPr algn="ctr">
              <a:spcBef>
                <a:spcPct val="50000"/>
              </a:spcBef>
            </a:pPr>
            <a:r>
              <a:rPr lang="en-US" sz="2400" b="1" i="1">
                <a:solidFill>
                  <a:schemeClr val="tx1"/>
                </a:solidFill>
                <a:latin typeface="Arial" charset="0"/>
              </a:rPr>
              <a:t>Ancient Take on Women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1556">
                                            <p:txEl>
                                              <p:pRg st="1" end="1"/>
                                            </p:txEl>
                                          </p:spTgt>
                                        </p:tgtEl>
                                        <p:attrNameLst>
                                          <p:attrName>style.visibility</p:attrName>
                                        </p:attrNameLst>
                                      </p:cBhvr>
                                      <p:to>
                                        <p:strVal val="visible"/>
                                      </p:to>
                                    </p:set>
                                    <p:anim calcmode="lin" valueType="num">
                                      <p:cBhvr additive="base">
                                        <p:cTn id="7" dur="500" fill="hold"/>
                                        <p:tgtEl>
                                          <p:spTgt spid="15155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155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1556">
                                            <p:txEl>
                                              <p:pRg st="2" end="2"/>
                                            </p:txEl>
                                          </p:spTgt>
                                        </p:tgtEl>
                                        <p:attrNameLst>
                                          <p:attrName>style.visibility</p:attrName>
                                        </p:attrNameLst>
                                      </p:cBhvr>
                                      <p:to>
                                        <p:strVal val="visible"/>
                                      </p:to>
                                    </p:set>
                                    <p:anim calcmode="lin" valueType="num">
                                      <p:cBhvr additive="base">
                                        <p:cTn id="11" dur="500" fill="hold"/>
                                        <p:tgtEl>
                                          <p:spTgt spid="15155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15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1556">
                                            <p:txEl>
                                              <p:pRg st="5" end="5"/>
                                            </p:txEl>
                                          </p:spTgt>
                                        </p:tgtEl>
                                        <p:attrNameLst>
                                          <p:attrName>style.visibility</p:attrName>
                                        </p:attrNameLst>
                                      </p:cBhvr>
                                      <p:to>
                                        <p:strVal val="visible"/>
                                      </p:to>
                                    </p:set>
                                    <p:anim calcmode="lin" valueType="num">
                                      <p:cBhvr additive="base">
                                        <p:cTn id="17" dur="500" fill="hold"/>
                                        <p:tgtEl>
                                          <p:spTgt spid="151556">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1556">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1556">
                                            <p:txEl>
                                              <p:pRg st="6" end="6"/>
                                            </p:txEl>
                                          </p:spTgt>
                                        </p:tgtEl>
                                        <p:attrNameLst>
                                          <p:attrName>style.visibility</p:attrName>
                                        </p:attrNameLst>
                                      </p:cBhvr>
                                      <p:to>
                                        <p:strVal val="visible"/>
                                      </p:to>
                                    </p:set>
                                    <p:anim calcmode="lin" valueType="num">
                                      <p:cBhvr additive="base">
                                        <p:cTn id="21" dur="500" fill="hold"/>
                                        <p:tgtEl>
                                          <p:spTgt spid="151556">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155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1556">
                                            <p:txEl>
                                              <p:pRg st="9" end="9"/>
                                            </p:txEl>
                                          </p:spTgt>
                                        </p:tgtEl>
                                        <p:attrNameLst>
                                          <p:attrName>style.visibility</p:attrName>
                                        </p:attrNameLst>
                                      </p:cBhvr>
                                      <p:to>
                                        <p:strVal val="visible"/>
                                      </p:to>
                                    </p:set>
                                    <p:anim calcmode="lin" valueType="num">
                                      <p:cBhvr additive="base">
                                        <p:cTn id="27" dur="500" fill="hold"/>
                                        <p:tgtEl>
                                          <p:spTgt spid="151556">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1556">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1556">
                                            <p:txEl>
                                              <p:pRg st="10" end="10"/>
                                            </p:txEl>
                                          </p:spTgt>
                                        </p:tgtEl>
                                        <p:attrNameLst>
                                          <p:attrName>style.visibility</p:attrName>
                                        </p:attrNameLst>
                                      </p:cBhvr>
                                      <p:to>
                                        <p:strVal val="visible"/>
                                      </p:to>
                                    </p:set>
                                    <p:anim calcmode="lin" valueType="num">
                                      <p:cBhvr additive="base">
                                        <p:cTn id="31" dur="500" fill="hold"/>
                                        <p:tgtEl>
                                          <p:spTgt spid="151556">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155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CECFF"/>
            </a:gs>
          </a:gsLst>
          <a:lin ang="5400000" scaled="1"/>
        </a:gradFill>
        <a:effectLst/>
      </p:bgPr>
    </p:bg>
    <p:spTree>
      <p:nvGrpSpPr>
        <p:cNvPr id="1" name=""/>
        <p:cNvGrpSpPr/>
        <p:nvPr/>
      </p:nvGrpSpPr>
      <p:grpSpPr>
        <a:xfrm>
          <a:off x="0" y="0"/>
          <a:ext cx="0" cy="0"/>
          <a:chOff x="0" y="0"/>
          <a:chExt cx="0" cy="0"/>
        </a:xfrm>
      </p:grpSpPr>
      <p:pic>
        <p:nvPicPr>
          <p:cNvPr id="31746" name="Picture 5" descr="wp03t40b.jpg  (298724 bytes)"/>
          <p:cNvPicPr>
            <a:picLocks noChangeAspect="1" noChangeArrowheads="1"/>
          </p:cNvPicPr>
          <p:nvPr/>
        </p:nvPicPr>
        <p:blipFill>
          <a:blip r:embed="rId3" cstate="print"/>
          <a:srcRect/>
          <a:stretch>
            <a:fillRect/>
          </a:stretch>
        </p:blipFill>
        <p:spPr bwMode="auto">
          <a:xfrm>
            <a:off x="0" y="0"/>
            <a:ext cx="2514600" cy="1960563"/>
          </a:xfrm>
          <a:prstGeom prst="rect">
            <a:avLst/>
          </a:prstGeom>
          <a:noFill/>
          <a:ln w="57150" cmpd="thickThin">
            <a:solidFill>
              <a:srgbClr val="000000"/>
            </a:solidFill>
            <a:miter lim="800000"/>
            <a:headEnd/>
            <a:tailEnd/>
          </a:ln>
        </p:spPr>
      </p:pic>
      <p:sp>
        <p:nvSpPr>
          <p:cNvPr id="31747" name="Text Box 6"/>
          <p:cNvSpPr txBox="1">
            <a:spLocks noChangeArrowheads="1"/>
          </p:cNvSpPr>
          <p:nvPr/>
        </p:nvSpPr>
        <p:spPr bwMode="auto">
          <a:xfrm>
            <a:off x="3581400" y="1066800"/>
            <a:ext cx="48768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cs typeface="Arial" charset="0"/>
            </a:endParaRPr>
          </a:p>
        </p:txBody>
      </p:sp>
      <p:sp>
        <p:nvSpPr>
          <p:cNvPr id="31748" name="Text Box 7"/>
          <p:cNvSpPr txBox="1">
            <a:spLocks noChangeArrowheads="1"/>
          </p:cNvSpPr>
          <p:nvPr/>
        </p:nvSpPr>
        <p:spPr bwMode="auto">
          <a:xfrm>
            <a:off x="1219200" y="0"/>
            <a:ext cx="7620000" cy="519113"/>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latin typeface="Arial" charset="0"/>
                <a:cs typeface="Arial" charset="0"/>
              </a:rPr>
              <a:t>Ancient Take on Education</a:t>
            </a:r>
          </a:p>
        </p:txBody>
      </p:sp>
      <p:sp>
        <p:nvSpPr>
          <p:cNvPr id="31749" name="Text Box 10"/>
          <p:cNvSpPr txBox="1">
            <a:spLocks noChangeArrowheads="1"/>
          </p:cNvSpPr>
          <p:nvPr/>
        </p:nvSpPr>
        <p:spPr bwMode="auto">
          <a:xfrm>
            <a:off x="2743200" y="3886200"/>
            <a:ext cx="6400800" cy="366713"/>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cs typeface="Arial" charset="0"/>
            </a:endParaRPr>
          </a:p>
        </p:txBody>
      </p:sp>
      <p:sp>
        <p:nvSpPr>
          <p:cNvPr id="163851" name="Text Box 11"/>
          <p:cNvSpPr txBox="1">
            <a:spLocks noChangeArrowheads="1"/>
          </p:cNvSpPr>
          <p:nvPr/>
        </p:nvSpPr>
        <p:spPr bwMode="auto">
          <a:xfrm>
            <a:off x="2667000" y="1066800"/>
            <a:ext cx="6477000" cy="1190625"/>
          </a:xfrm>
          <a:prstGeom prst="rect">
            <a:avLst/>
          </a:prstGeom>
          <a:noFill/>
          <a:ln w="9525">
            <a:noFill/>
            <a:miter lim="800000"/>
            <a:headEnd/>
            <a:tailEnd/>
          </a:ln>
        </p:spPr>
        <p:txBody>
          <a:bodyPr>
            <a:spAutoFit/>
          </a:bodyPr>
          <a:lstStyle/>
          <a:p>
            <a:pPr algn="ctr">
              <a:spcBef>
                <a:spcPct val="50000"/>
              </a:spcBef>
            </a:pPr>
            <a:r>
              <a:rPr lang="en-US" sz="1800" dirty="0">
                <a:solidFill>
                  <a:srgbClr val="0099CC"/>
                </a:solidFill>
                <a:latin typeface="Arial Black" pitchFamily="34" charset="0"/>
              </a:rPr>
              <a:t>In Rome and Greek societies there was no such thing as a free public educational system- only the wealthy could afford to send their children to elementary schools.</a:t>
            </a:r>
            <a:r>
              <a:rPr lang="en-US" sz="1800" b="1" dirty="0">
                <a:solidFill>
                  <a:srgbClr val="0099CC"/>
                </a:solidFill>
              </a:rPr>
              <a:t> </a:t>
            </a:r>
            <a:endParaRPr lang="en-US" b="1" dirty="0">
              <a:solidFill>
                <a:srgbClr val="0099CC"/>
              </a:solidFill>
            </a:endParaRPr>
          </a:p>
        </p:txBody>
      </p:sp>
      <p:sp>
        <p:nvSpPr>
          <p:cNvPr id="163852" name="Text Box 12"/>
          <p:cNvSpPr txBox="1">
            <a:spLocks noChangeArrowheads="1"/>
          </p:cNvSpPr>
          <p:nvPr/>
        </p:nvSpPr>
        <p:spPr bwMode="auto">
          <a:xfrm>
            <a:off x="1219200" y="2286000"/>
            <a:ext cx="7391400" cy="1603375"/>
          </a:xfrm>
          <a:prstGeom prst="rect">
            <a:avLst/>
          </a:prstGeom>
          <a:noFill/>
          <a:ln w="9525">
            <a:noFill/>
            <a:miter lim="800000"/>
            <a:headEnd/>
            <a:tailEnd/>
          </a:ln>
        </p:spPr>
        <p:txBody>
          <a:bodyPr>
            <a:spAutoFit/>
          </a:bodyPr>
          <a:lstStyle/>
          <a:p>
            <a:pPr algn="ctr">
              <a:spcBef>
                <a:spcPct val="50000"/>
              </a:spcBef>
            </a:pPr>
            <a:endParaRPr lang="en-US" sz="1800" dirty="0">
              <a:solidFill>
                <a:schemeClr val="tx1"/>
              </a:solidFill>
            </a:endParaRPr>
          </a:p>
          <a:p>
            <a:pPr algn="ctr">
              <a:spcBef>
                <a:spcPct val="50000"/>
              </a:spcBef>
            </a:pPr>
            <a:r>
              <a:rPr lang="en-US" sz="1800" dirty="0">
                <a:solidFill>
                  <a:srgbClr val="2656EE"/>
                </a:solidFill>
                <a:latin typeface="Arial Black" pitchFamily="34" charset="0"/>
              </a:rPr>
              <a:t>“. .</a:t>
            </a:r>
            <a:r>
              <a:rPr lang="en-US" sz="1800" dirty="0">
                <a:solidFill>
                  <a:schemeClr val="tx1"/>
                </a:solidFill>
                <a:latin typeface="Arial Black" pitchFamily="34" charset="0"/>
              </a:rPr>
              <a:t> </a:t>
            </a:r>
            <a:r>
              <a:rPr lang="en-US" sz="1800" dirty="0">
                <a:solidFill>
                  <a:srgbClr val="2656EE"/>
                </a:solidFill>
                <a:latin typeface="Arial Black" pitchFamily="34" charset="0"/>
              </a:rPr>
              <a:t>It should be obvious in Greece and to an even greater extent in the Roman Empire the </a:t>
            </a:r>
            <a:r>
              <a:rPr lang="en-US" sz="1800" i="1" dirty="0">
                <a:solidFill>
                  <a:srgbClr val="2656EE"/>
                </a:solidFill>
                <a:latin typeface="Arial Black" pitchFamily="34" charset="0"/>
              </a:rPr>
              <a:t>illiteracy of the masses contributed to the stability of political order. .</a:t>
            </a:r>
            <a:r>
              <a:rPr lang="en-US" sz="1800" dirty="0">
                <a:solidFill>
                  <a:srgbClr val="2656EE"/>
                </a:solidFill>
                <a:latin typeface="Arial Black" pitchFamily="34" charset="0"/>
              </a:rPr>
              <a:t> .”</a:t>
            </a:r>
            <a:r>
              <a:rPr lang="en-US" sz="1800" b="1" dirty="0">
                <a:solidFill>
                  <a:srgbClr val="2656EE"/>
                </a:solidFill>
              </a:rPr>
              <a:t>                  </a:t>
            </a:r>
            <a:r>
              <a:rPr lang="en-US" sz="1800" dirty="0">
                <a:solidFill>
                  <a:srgbClr val="2656EE"/>
                </a:solidFill>
                <a:latin typeface="Arial Black" pitchFamily="34" charset="0"/>
              </a:rPr>
              <a:t>William V. Harris, “Ancient Literacy”</a:t>
            </a:r>
            <a:endParaRPr lang="en-US" sz="1800" dirty="0">
              <a:solidFill>
                <a:srgbClr val="2656EE"/>
              </a:solidFill>
              <a:latin typeface="Arial Black" pitchFamily="34" charset="0"/>
              <a:cs typeface="Arial" charset="0"/>
            </a:endParaRPr>
          </a:p>
        </p:txBody>
      </p:sp>
      <p:sp>
        <p:nvSpPr>
          <p:cNvPr id="163854" name="Text Box 14"/>
          <p:cNvSpPr txBox="1">
            <a:spLocks noChangeArrowheads="1"/>
          </p:cNvSpPr>
          <p:nvPr/>
        </p:nvSpPr>
        <p:spPr bwMode="auto">
          <a:xfrm>
            <a:off x="1447800" y="4343400"/>
            <a:ext cx="6172200" cy="1909763"/>
          </a:xfrm>
          <a:prstGeom prst="rect">
            <a:avLst/>
          </a:prstGeom>
          <a:noFill/>
          <a:ln w="9525">
            <a:noFill/>
            <a:miter lim="800000"/>
            <a:headEnd/>
            <a:tailEnd/>
          </a:ln>
        </p:spPr>
        <p:txBody>
          <a:bodyPr>
            <a:spAutoFit/>
          </a:bodyPr>
          <a:lstStyle/>
          <a:p>
            <a:pPr algn="ctr">
              <a:spcBef>
                <a:spcPct val="50000"/>
              </a:spcBef>
            </a:pPr>
            <a:r>
              <a:rPr lang="en-US" sz="1800" b="1" dirty="0">
                <a:solidFill>
                  <a:srgbClr val="CC0000"/>
                </a:solidFill>
                <a:latin typeface="Arial" charset="0"/>
              </a:rPr>
              <a:t>“Appoint teachers for children in every country, province and city.”</a:t>
            </a:r>
          </a:p>
          <a:p>
            <a:pPr algn="ctr">
              <a:spcBef>
                <a:spcPct val="50000"/>
              </a:spcBef>
            </a:pPr>
            <a:r>
              <a:rPr lang="en-US" sz="1600" b="1" dirty="0">
                <a:solidFill>
                  <a:srgbClr val="CC0000"/>
                </a:solidFill>
                <a:latin typeface="Arial" charset="0"/>
              </a:rPr>
              <a:t>Maimonides, </a:t>
            </a:r>
            <a:r>
              <a:rPr lang="en-US" sz="1600" b="1" dirty="0" err="1">
                <a:solidFill>
                  <a:srgbClr val="CC0000"/>
                </a:solidFill>
                <a:latin typeface="Arial" charset="0"/>
              </a:rPr>
              <a:t>Misna</a:t>
            </a:r>
            <a:r>
              <a:rPr lang="en-US" sz="1600" b="1" dirty="0">
                <a:solidFill>
                  <a:srgbClr val="CC0000"/>
                </a:solidFill>
                <a:latin typeface="Arial" charset="0"/>
              </a:rPr>
              <a:t> Torah,                                                        “Laws of Learning Torah”,                                                           2:1 in Quote 22</a:t>
            </a:r>
          </a:p>
          <a:p>
            <a:pPr algn="ctr">
              <a:spcBef>
                <a:spcPct val="50000"/>
              </a:spcBef>
            </a:pPr>
            <a:endParaRPr lang="en-US" sz="1800" dirty="0"/>
          </a:p>
        </p:txBody>
      </p:sp>
      <p:pic>
        <p:nvPicPr>
          <p:cNvPr id="31753" name="Picture 23" descr="MCj03985870000[1]"/>
          <p:cNvPicPr>
            <a:picLocks noChangeAspect="1" noChangeArrowheads="1"/>
          </p:cNvPicPr>
          <p:nvPr/>
        </p:nvPicPr>
        <p:blipFill>
          <a:blip r:embed="rId4" cstate="print"/>
          <a:srcRect/>
          <a:stretch>
            <a:fillRect/>
          </a:stretch>
        </p:blipFill>
        <p:spPr bwMode="auto">
          <a:xfrm>
            <a:off x="0" y="4706938"/>
            <a:ext cx="2636838" cy="2151062"/>
          </a:xfrm>
          <a:prstGeom prst="rect">
            <a:avLst/>
          </a:prstGeom>
          <a:noFill/>
          <a:ln w="9525">
            <a:noFill/>
            <a:miter lim="800000"/>
            <a:headEnd/>
            <a:tailEnd/>
          </a:ln>
        </p:spPr>
      </p:pic>
      <p:pic>
        <p:nvPicPr>
          <p:cNvPr id="31754" name="Picture 26" descr="MPj03998830000[1]"/>
          <p:cNvPicPr>
            <a:picLocks noChangeAspect="1" noChangeArrowheads="1"/>
          </p:cNvPicPr>
          <p:nvPr/>
        </p:nvPicPr>
        <p:blipFill>
          <a:blip r:embed="rId5" cstate="print"/>
          <a:srcRect/>
          <a:stretch>
            <a:fillRect/>
          </a:stretch>
        </p:blipFill>
        <p:spPr bwMode="auto">
          <a:xfrm>
            <a:off x="6477000" y="5029200"/>
            <a:ext cx="2667000" cy="1828800"/>
          </a:xfrm>
          <a:prstGeom prst="rect">
            <a:avLst/>
          </a:prstGeom>
          <a:noFill/>
          <a:ln w="57150" cmpd="thinThick">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51"/>
                                        </p:tgtEl>
                                        <p:attrNameLst>
                                          <p:attrName>style.visibility</p:attrName>
                                        </p:attrNameLst>
                                      </p:cBhvr>
                                      <p:to>
                                        <p:strVal val="visible"/>
                                      </p:to>
                                    </p:set>
                                    <p:anim calcmode="lin" valueType="num">
                                      <p:cBhvr additive="base">
                                        <p:cTn id="7" dur="500" fill="hold"/>
                                        <p:tgtEl>
                                          <p:spTgt spid="163851"/>
                                        </p:tgtEl>
                                        <p:attrNameLst>
                                          <p:attrName>ppt_x</p:attrName>
                                        </p:attrNameLst>
                                      </p:cBhvr>
                                      <p:tavLst>
                                        <p:tav tm="0">
                                          <p:val>
                                            <p:strVal val="#ppt_x"/>
                                          </p:val>
                                        </p:tav>
                                        <p:tav tm="100000">
                                          <p:val>
                                            <p:strVal val="#ppt_x"/>
                                          </p:val>
                                        </p:tav>
                                      </p:tavLst>
                                    </p:anim>
                                    <p:anim calcmode="lin" valueType="num">
                                      <p:cBhvr additive="base">
                                        <p:cTn id="8" dur="500" fill="hold"/>
                                        <p:tgtEl>
                                          <p:spTgt spid="1638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52">
                                            <p:txEl>
                                              <p:pRg st="1" end="1"/>
                                            </p:txEl>
                                          </p:spTgt>
                                        </p:tgtEl>
                                        <p:attrNameLst>
                                          <p:attrName>style.visibility</p:attrName>
                                        </p:attrNameLst>
                                      </p:cBhvr>
                                      <p:to>
                                        <p:strVal val="visible"/>
                                      </p:to>
                                    </p:set>
                                    <p:anim calcmode="lin" valueType="num">
                                      <p:cBhvr additive="base">
                                        <p:cTn id="13" dur="500" fill="hold"/>
                                        <p:tgtEl>
                                          <p:spTgt spid="16385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5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54">
                                            <p:txEl>
                                              <p:pRg st="0" end="0"/>
                                            </p:txEl>
                                          </p:spTgt>
                                        </p:tgtEl>
                                        <p:attrNameLst>
                                          <p:attrName>style.visibility</p:attrName>
                                        </p:attrNameLst>
                                      </p:cBhvr>
                                      <p:to>
                                        <p:strVal val="visible"/>
                                      </p:to>
                                    </p:set>
                                    <p:anim calcmode="lin" valueType="num">
                                      <p:cBhvr additive="base">
                                        <p:cTn id="19" dur="500" fill="hold"/>
                                        <p:tgtEl>
                                          <p:spTgt spid="16385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5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63854">
                                            <p:txEl>
                                              <p:pRg st="1" end="1"/>
                                            </p:txEl>
                                          </p:spTgt>
                                        </p:tgtEl>
                                        <p:attrNameLst>
                                          <p:attrName>style.visibility</p:attrName>
                                        </p:attrNameLst>
                                      </p:cBhvr>
                                      <p:to>
                                        <p:strVal val="visible"/>
                                      </p:to>
                                    </p:set>
                                    <p:anim calcmode="lin" valueType="num">
                                      <p:cBhvr additive="base">
                                        <p:cTn id="23" dur="500" fill="hold"/>
                                        <p:tgtEl>
                                          <p:spTgt spid="16385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385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FF"/>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0" y="228600"/>
            <a:ext cx="9144000" cy="914400"/>
          </a:xfrm>
        </p:spPr>
        <p:txBody>
          <a:bodyPr/>
          <a:lstStyle/>
          <a:p>
            <a:pPr eaLnBrk="1" hangingPunct="1"/>
            <a:r>
              <a:rPr lang="en-US" sz="2400" smtClean="0"/>
              <a:t/>
            </a:r>
            <a:br>
              <a:rPr lang="en-US" sz="2400" smtClean="0"/>
            </a:br>
            <a:r>
              <a:rPr lang="en-US" sz="2400" smtClean="0"/>
              <a:t>By the 1st century B.C.E., all Jewish male children regardless of social status were educated to read the Hebrew Scriptures. The Hebrew Scriptures are also known  as the Old Testament or the. . .</a:t>
            </a:r>
            <a:r>
              <a:rPr lang="en-US" sz="3200" smtClean="0"/>
              <a:t> </a:t>
            </a:r>
            <a:endParaRPr lang="en-US" sz="4000" b="1" smtClean="0">
              <a:solidFill>
                <a:schemeClr val="tx1"/>
              </a:solidFill>
              <a:latin typeface="Algerian" pitchFamily="82" charset="0"/>
            </a:endParaRPr>
          </a:p>
        </p:txBody>
      </p:sp>
      <p:sp>
        <p:nvSpPr>
          <p:cNvPr id="32771" name="Text Box 3"/>
          <p:cNvSpPr txBox="1">
            <a:spLocks noChangeArrowheads="1"/>
          </p:cNvSpPr>
          <p:nvPr/>
        </p:nvSpPr>
        <p:spPr bwMode="auto">
          <a:xfrm rot="1756886">
            <a:off x="228600" y="3276600"/>
            <a:ext cx="2057400" cy="777875"/>
          </a:xfrm>
          <a:prstGeom prst="rect">
            <a:avLst/>
          </a:prstGeom>
          <a:noFill/>
          <a:ln w="76200">
            <a:solidFill>
              <a:srgbClr val="0000FF"/>
            </a:solidFill>
            <a:miter lim="800000"/>
            <a:headEnd/>
            <a:tailEnd/>
          </a:ln>
        </p:spPr>
        <p:txBody>
          <a:bodyPr>
            <a:spAutoFit/>
          </a:bodyPr>
          <a:lstStyle/>
          <a:p>
            <a:pPr>
              <a:spcBef>
                <a:spcPct val="50000"/>
              </a:spcBef>
            </a:pPr>
            <a:r>
              <a:rPr lang="en-US" sz="4000">
                <a:solidFill>
                  <a:schemeClr val="tx1"/>
                </a:solidFill>
                <a:latin typeface="Algerian" pitchFamily="82" charset="0"/>
              </a:rPr>
              <a:t>TORAH</a:t>
            </a:r>
          </a:p>
        </p:txBody>
      </p:sp>
      <p:sp>
        <p:nvSpPr>
          <p:cNvPr id="32772" name="Text Box 4"/>
          <p:cNvSpPr txBox="1">
            <a:spLocks noChangeArrowheads="1"/>
          </p:cNvSpPr>
          <p:nvPr/>
        </p:nvSpPr>
        <p:spPr bwMode="auto">
          <a:xfrm>
            <a:off x="3048000" y="4953000"/>
            <a:ext cx="2819400" cy="777875"/>
          </a:xfrm>
          <a:prstGeom prst="rect">
            <a:avLst/>
          </a:prstGeom>
          <a:noFill/>
          <a:ln w="76200">
            <a:solidFill>
              <a:srgbClr val="0000FF"/>
            </a:solidFill>
            <a:miter lim="800000"/>
            <a:headEnd/>
            <a:tailEnd/>
          </a:ln>
        </p:spPr>
        <p:txBody>
          <a:bodyPr>
            <a:spAutoFit/>
          </a:bodyPr>
          <a:lstStyle/>
          <a:p>
            <a:pPr>
              <a:spcBef>
                <a:spcPct val="50000"/>
              </a:spcBef>
            </a:pPr>
            <a:r>
              <a:rPr lang="en-US" sz="4000">
                <a:solidFill>
                  <a:schemeClr val="tx1"/>
                </a:solidFill>
                <a:latin typeface="Algerian" pitchFamily="82" charset="0"/>
              </a:rPr>
              <a:t>Prophets</a:t>
            </a:r>
          </a:p>
        </p:txBody>
      </p:sp>
      <p:sp>
        <p:nvSpPr>
          <p:cNvPr id="32773" name="Text Box 5"/>
          <p:cNvSpPr txBox="1">
            <a:spLocks noChangeArrowheads="1"/>
          </p:cNvSpPr>
          <p:nvPr/>
        </p:nvSpPr>
        <p:spPr bwMode="auto">
          <a:xfrm rot="-1815530">
            <a:off x="6324600" y="3657600"/>
            <a:ext cx="2590800" cy="777875"/>
          </a:xfrm>
          <a:prstGeom prst="rect">
            <a:avLst/>
          </a:prstGeom>
          <a:noFill/>
          <a:ln w="76200">
            <a:solidFill>
              <a:srgbClr val="3366FF"/>
            </a:solidFill>
            <a:miter lim="800000"/>
            <a:headEnd/>
            <a:tailEnd/>
          </a:ln>
        </p:spPr>
        <p:txBody>
          <a:bodyPr>
            <a:spAutoFit/>
          </a:bodyPr>
          <a:lstStyle/>
          <a:p>
            <a:pPr>
              <a:spcBef>
                <a:spcPct val="50000"/>
              </a:spcBef>
            </a:pPr>
            <a:r>
              <a:rPr lang="en-US" sz="4000">
                <a:solidFill>
                  <a:schemeClr val="tx1"/>
                </a:solidFill>
                <a:latin typeface="Algerian" pitchFamily="82" charset="0"/>
              </a:rPr>
              <a:t>Writings</a:t>
            </a:r>
          </a:p>
        </p:txBody>
      </p:sp>
      <p:cxnSp>
        <p:nvCxnSpPr>
          <p:cNvPr id="32774" name="AutoShape 6"/>
          <p:cNvCxnSpPr>
            <a:cxnSpLocks noChangeShapeType="1"/>
            <a:endCxn id="32771" idx="0"/>
          </p:cNvCxnSpPr>
          <p:nvPr/>
        </p:nvCxnSpPr>
        <p:spPr bwMode="auto">
          <a:xfrm flipH="1">
            <a:off x="1465263" y="2209800"/>
            <a:ext cx="2116137" cy="1082675"/>
          </a:xfrm>
          <a:prstGeom prst="straightConnector1">
            <a:avLst/>
          </a:prstGeom>
          <a:noFill/>
          <a:ln w="95250">
            <a:solidFill>
              <a:srgbClr val="0000FF"/>
            </a:solidFill>
            <a:round/>
            <a:headEnd/>
            <a:tailEnd type="triangle" w="med" len="med"/>
          </a:ln>
        </p:spPr>
      </p:cxnSp>
      <p:cxnSp>
        <p:nvCxnSpPr>
          <p:cNvPr id="32775" name="AutoShape 7"/>
          <p:cNvCxnSpPr>
            <a:cxnSpLocks noChangeShapeType="1"/>
          </p:cNvCxnSpPr>
          <p:nvPr/>
        </p:nvCxnSpPr>
        <p:spPr bwMode="auto">
          <a:xfrm flipH="1">
            <a:off x="4572000" y="2133600"/>
            <a:ext cx="38100" cy="2743200"/>
          </a:xfrm>
          <a:prstGeom prst="straightConnector1">
            <a:avLst/>
          </a:prstGeom>
          <a:noFill/>
          <a:ln w="95250">
            <a:solidFill>
              <a:srgbClr val="0000FF"/>
            </a:solidFill>
            <a:round/>
            <a:headEnd/>
            <a:tailEnd type="triangle" w="med" len="med"/>
          </a:ln>
        </p:spPr>
      </p:cxnSp>
      <p:cxnSp>
        <p:nvCxnSpPr>
          <p:cNvPr id="32776" name="AutoShape 8"/>
          <p:cNvCxnSpPr>
            <a:cxnSpLocks noChangeShapeType="1"/>
            <a:stCxn id="32770" idx="2"/>
            <a:endCxn id="32770" idx="2"/>
          </p:cNvCxnSpPr>
          <p:nvPr/>
        </p:nvCxnSpPr>
        <p:spPr bwMode="auto">
          <a:xfrm rot="5400000">
            <a:off x="4572000" y="1143000"/>
            <a:ext cx="1588" cy="1588"/>
          </a:xfrm>
          <a:prstGeom prst="straightConnector1">
            <a:avLst/>
          </a:prstGeom>
          <a:noFill/>
          <a:ln w="9525">
            <a:solidFill>
              <a:schemeClr val="tx1"/>
            </a:solidFill>
            <a:round/>
            <a:headEnd/>
            <a:tailEnd type="triangle" w="med" len="med"/>
          </a:ln>
        </p:spPr>
      </p:cxnSp>
      <p:cxnSp>
        <p:nvCxnSpPr>
          <p:cNvPr id="32777" name="AutoShape 9"/>
          <p:cNvCxnSpPr>
            <a:cxnSpLocks noChangeShapeType="1"/>
            <a:endCxn id="32773" idx="0"/>
          </p:cNvCxnSpPr>
          <p:nvPr/>
        </p:nvCxnSpPr>
        <p:spPr bwMode="auto">
          <a:xfrm>
            <a:off x="6096000" y="2133600"/>
            <a:ext cx="1308100" cy="1543050"/>
          </a:xfrm>
          <a:prstGeom prst="straightConnector1">
            <a:avLst/>
          </a:prstGeom>
          <a:noFill/>
          <a:ln w="95250">
            <a:solidFill>
              <a:srgbClr val="0000FF"/>
            </a:solidFill>
            <a:round/>
            <a:headEnd/>
            <a:tailEnd type="triangle" w="med" len="med"/>
          </a:ln>
        </p:spPr>
      </p:cxnSp>
      <p:sp>
        <p:nvSpPr>
          <p:cNvPr id="32778" name="Text Box 10"/>
          <p:cNvSpPr txBox="1">
            <a:spLocks noChangeArrowheads="1"/>
          </p:cNvSpPr>
          <p:nvPr/>
        </p:nvSpPr>
        <p:spPr bwMode="auto">
          <a:xfrm>
            <a:off x="2743200" y="1447800"/>
            <a:ext cx="3810000" cy="838200"/>
          </a:xfrm>
          <a:prstGeom prst="rect">
            <a:avLst/>
          </a:prstGeom>
          <a:gradFill rotWithShape="1">
            <a:gsLst>
              <a:gs pos="0">
                <a:srgbClr val="2656EE"/>
              </a:gs>
              <a:gs pos="100000">
                <a:srgbClr val="12286E"/>
              </a:gs>
            </a:gsLst>
            <a:lin ang="5400000" scaled="1"/>
          </a:gradFill>
          <a:ln w="76200">
            <a:solidFill>
              <a:srgbClr val="0000FF"/>
            </a:solidFill>
            <a:miter lim="800000"/>
            <a:headEnd/>
            <a:tailEnd/>
          </a:ln>
        </p:spPr>
        <p:txBody>
          <a:bodyPr>
            <a:spAutoFit/>
          </a:bodyPr>
          <a:lstStyle/>
          <a:p>
            <a:pPr algn="ctr">
              <a:spcBef>
                <a:spcPct val="50000"/>
              </a:spcBef>
            </a:pPr>
            <a:r>
              <a:rPr lang="en-US" sz="4400" b="1">
                <a:solidFill>
                  <a:schemeClr val="bg1"/>
                </a:solidFill>
                <a:latin typeface="Algerian" pitchFamily="82" charset="0"/>
              </a:rPr>
              <a:t>T A N A K H</a:t>
            </a:r>
          </a:p>
        </p:txBody>
      </p:sp>
      <p:pic>
        <p:nvPicPr>
          <p:cNvPr id="169995" name="Picture 11" descr="MCSO01704_0000[1]"/>
          <p:cNvPicPr>
            <a:picLocks noChangeAspect="1" noChangeArrowheads="1"/>
          </p:cNvPicPr>
          <p:nvPr/>
        </p:nvPicPr>
        <p:blipFill>
          <a:blip r:embed="rId3" cstate="print"/>
          <a:srcRect/>
          <a:stretch>
            <a:fillRect/>
          </a:stretch>
        </p:blipFill>
        <p:spPr bwMode="auto">
          <a:xfrm rot="11405094" flipV="1">
            <a:off x="7620000" y="1371600"/>
            <a:ext cx="1287463" cy="1198563"/>
          </a:xfrm>
          <a:prstGeom prst="rect">
            <a:avLst/>
          </a:prstGeom>
          <a:noFill/>
          <a:ln w="9525">
            <a:noFill/>
            <a:miter lim="800000"/>
            <a:headEnd/>
            <a:tailEnd/>
          </a:ln>
        </p:spPr>
      </p:pic>
      <p:pic>
        <p:nvPicPr>
          <p:cNvPr id="12" name="CD Audio 11">
            <a:hlinkClick r:id="" action="ppaction://media"/>
          </p:cNvPr>
          <p:cNvPicPr>
            <a:picLocks noRot="1" noChangeAspect="1"/>
          </p:cNvPicPr>
          <p:nvPr>
            <a:audioCd>
              <a:st track="1"/>
              <a:end track="1" time="229"/>
            </a:audioCd>
          </p:nvPr>
        </p:nvPicPr>
        <p:blipFill>
          <a:blip r:embed="rId4" cstate="print"/>
          <a:srcRect/>
          <a:stretch>
            <a:fillRect/>
          </a:stretch>
        </p:blipFill>
        <p:spPr bwMode="auto">
          <a:xfrm>
            <a:off x="7620000" y="4572000"/>
            <a:ext cx="685800" cy="685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995"/>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nodeType="afterEffect">
                                  <p:stCondLst>
                                    <p:cond delay="0"/>
                                  </p:stCondLst>
                                  <p:childTnLst>
                                    <p:animMotion origin="layout" path="M 5.55556E-7 -5.0289E-6 C -0.00782 0.00392 -0.0132 0.0104 -0.02066 0.01479 C -0.0224 0.01571 -0.03369 0.01872 -0.0349 0.01895 C -0.03924 0.02473 -0.04358 0.02704 -0.04931 0.02959 C -0.09514 0.07028 -0.16771 0.0541 -0.21424 0.05502 C -0.22309 0.06265 -0.22448 0.07398 -0.22709 0.0867 C -0.22657 0.09733 -0.22657 0.10797 -0.22535 0.11837 C -0.22362 0.13294 -0.21476 0.14589 -0.20799 0.15652 C -0.20625 0.1593 -0.20539 0.163 -0.20313 0.16485 C -0.20087 0.1667 -0.19792 0.16623 -0.19532 0.16693 C -0.18073 0.18635 -0.15573 0.18427 -0.13646 0.18612 C -0.13282 0.18681 -0.12865 0.18589 -0.12535 0.1882 C -0.12379 0.18912 -0.12379 0.19236 -0.12379 0.19444 C -0.12379 0.21016 -0.12605 0.23167 -0.13646 0.24092 C -0.14497 0.25756 -0.14584 0.26843 -0.16198 0.27259 C -0.20018 0.2941 -0.17622 0.28115 -0.26042 0.27699 C -0.27466 0.2756 -0.28438 0.27306 -0.29844 0.27699 C -0.30035 0.27745 -0.30139 0.28022 -0.30313 0.28115 C -0.3099 0.28508 -0.31823 0.28508 -0.32535 0.28739 C -0.32622 0.28808 -0.33282 0.29502 -0.3349 0.29386 C -0.33768 0.29225 -0.33889 0.28762 -0.34132 0.28531 C -0.34601 0.28069 -0.35487 0.27467 -0.36042 0.27259 C -0.36615 0.27051 -0.37205 0.27028 -0.37778 0.26843 C -0.37952 0.26797 -0.38264 0.26404 -0.38264 0.26635 C -0.38264 0.26889 -0.37934 0.26912 -0.37778 0.27051 C -0.3757 0.27467 -0.37119 0.27814 -0.37153 0.28323 C -0.3724 0.29386 -0.3724 0.30912 -0.37622 0.3193 C -0.37848 0.32554 -0.38264 0.32878 -0.38577 0.3341 C -0.39323 0.34681 -0.40035 0.35768 -0.40955 0.36785 C -0.41737 0.37641 -0.42535 0.38866 -0.4349 0.39329 C -0.43612 0.3949 -0.44115 0.40161 -0.44289 0.40161 C -0.44948 0.40161 -0.45678 0.38219 -0.46042 0.37618 C -0.46563 0.36739 -0.47309 0.35976 -0.47622 0.34889 C -0.48178 0.32993 -0.48559 0.31097 -0.49046 0.29178 C -0.49306 0.27051 -0.49237 0.24207 -0.5 0.22196 C -0.50382 0.21178 -0.51858 0.19121 -0.52535 0.18381 C -0.53351 0.17502 -0.53473 0.16647 -0.54601 0.16277 C -0.5566 0.15375 -0.56667 0.15375 -0.57934 0.15213 C -0.64011 0.15398 -0.63091 0.15282 -0.66667 0.1586 C -0.68091 0.17063 -0.6599 0.15398 -0.67934 0.16485 C -0.68073 0.16554 -0.68143 0.16785 -0.68264 0.16901 C -0.68768 0.17363 -0.69323 0.17733 -0.69844 0.18173 C -0.69966 0.18288 -0.70018 0.18542 -0.70157 0.18612 C -0.704 0.18751 -0.70695 0.18727 -0.70955 0.1882 C -0.71112 0.18866 -0.71424 0.19028 -0.71424 0.19028 L -0.71598 0.1734 " pathEditMode="relative" ptsTypes="ffffffffffffffffffffffffffffffffffffffffffffAA">
                                      <p:cBhvr>
                                        <p:cTn id="9" dur="3000" fill="hold"/>
                                        <p:tgtEl>
                                          <p:spTgt spid="169995"/>
                                        </p:tgtEl>
                                        <p:attrNameLst>
                                          <p:attrName>ppt_x</p:attrName>
                                          <p:attrName>ppt_y</p:attrName>
                                        </p:attrNameLst>
                                      </p:cBhvr>
                                    </p:animMotion>
                                  </p:childTnLst>
                                </p:cTn>
                              </p:par>
                            </p:childTnLst>
                          </p:cTn>
                        </p:par>
                        <p:par>
                          <p:cTn id="10" fill="hold">
                            <p:stCondLst>
                              <p:cond delay="3000"/>
                            </p:stCondLst>
                            <p:childTnLst>
                              <p:par>
                                <p:cTn id="11" presetID="1" presetClass="exit" presetSubtype="0" fill="hold" nodeType="afterEffect">
                                  <p:stCondLst>
                                    <p:cond delay="0"/>
                                  </p:stCondLst>
                                  <p:childTnLst>
                                    <p:set>
                                      <p:cBhvr>
                                        <p:cTn id="12" dur="1" fill="hold">
                                          <p:stCondLst>
                                            <p:cond delay="0"/>
                                          </p:stCondLst>
                                        </p:cTn>
                                        <p:tgtEl>
                                          <p:spTgt spid="1699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2"/>
                    </p:tgtEl>
                  </p:cond>
                </p:stCondLst>
                <p:endSync evt="end" delay="0">
                  <p:rtn val="all"/>
                </p:endSync>
                <p:childTnLst>
                  <p:par>
                    <p:cTn id="14" fill="hold">
                      <p:stCondLst>
                        <p:cond delay="0"/>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1" fill="hold"/>
                                        <p:tgtEl>
                                          <p:spTgt spid="12"/>
                                        </p:tgtEl>
                                      </p:cBhvr>
                                    </p:cmd>
                                  </p:childTnLst>
                                </p:cTn>
                              </p:par>
                            </p:childTnLst>
                          </p:cTn>
                        </p:par>
                      </p:childTnLst>
                    </p:cTn>
                  </p:par>
                </p:childTnLst>
              </p:cTn>
              <p:nextCondLst>
                <p:cond evt="onClick" delay="0">
                  <p:tgtEl>
                    <p:spTgt spid="12"/>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33794" name="Rectangle 5"/>
          <p:cNvSpPr>
            <a:spLocks noGrp="1" noChangeArrowheads="1"/>
          </p:cNvSpPr>
          <p:nvPr>
            <p:ph type="title"/>
          </p:nvPr>
        </p:nvSpPr>
        <p:spPr>
          <a:xfrm>
            <a:off x="457200" y="274638"/>
            <a:ext cx="8305800" cy="1706562"/>
          </a:xfrm>
          <a:gradFill rotWithShape="1">
            <a:gsLst>
              <a:gs pos="0">
                <a:srgbClr val="A50021"/>
              </a:gs>
              <a:gs pos="100000">
                <a:srgbClr val="4C000F"/>
              </a:gs>
            </a:gsLst>
            <a:lin ang="5400000" scaled="1"/>
          </a:gradFill>
          <a:ln w="63500" cap="flat">
            <a:solidFill>
              <a:schemeClr val="tx1"/>
            </a:solidFill>
          </a:ln>
        </p:spPr>
        <p:txBody>
          <a:bodyPr/>
          <a:lstStyle/>
          <a:p>
            <a:pPr eaLnBrk="1" hangingPunct="1"/>
            <a:r>
              <a:rPr lang="en-US" smtClean="0">
                <a:solidFill>
                  <a:schemeClr val="bg1"/>
                </a:solidFill>
              </a:rPr>
              <a:t>The Tanakh touched on all aspects of daily life:</a:t>
            </a:r>
          </a:p>
        </p:txBody>
      </p:sp>
      <p:sp>
        <p:nvSpPr>
          <p:cNvPr id="59398" name="Rectangle 6"/>
          <p:cNvSpPr>
            <a:spLocks noGrp="1" noChangeArrowheads="1"/>
          </p:cNvSpPr>
          <p:nvPr>
            <p:ph type="body" idx="1"/>
          </p:nvPr>
        </p:nvSpPr>
        <p:spPr>
          <a:xfrm>
            <a:off x="533400" y="2133600"/>
            <a:ext cx="7848600" cy="3886200"/>
          </a:xfrm>
        </p:spPr>
        <p:txBody>
          <a:bodyPr/>
          <a:lstStyle/>
          <a:p>
            <a:pPr eaLnBrk="1" hangingPunct="1">
              <a:lnSpc>
                <a:spcPct val="90000"/>
              </a:lnSpc>
            </a:pPr>
            <a:endParaRPr lang="en-US" sz="2800" smtClean="0"/>
          </a:p>
          <a:p>
            <a:pPr algn="ctr" eaLnBrk="1" hangingPunct="1">
              <a:lnSpc>
                <a:spcPct val="90000"/>
              </a:lnSpc>
            </a:pPr>
            <a:r>
              <a:rPr lang="en-US" sz="2800" b="1" smtClean="0">
                <a:solidFill>
                  <a:srgbClr val="A50021"/>
                </a:solidFill>
              </a:rPr>
              <a:t>Relationships  </a:t>
            </a:r>
          </a:p>
          <a:p>
            <a:pPr algn="ctr" eaLnBrk="1" hangingPunct="1">
              <a:lnSpc>
                <a:spcPct val="90000"/>
              </a:lnSpc>
            </a:pPr>
            <a:r>
              <a:rPr lang="en-US" sz="2800" b="1" smtClean="0">
                <a:solidFill>
                  <a:srgbClr val="A50021"/>
                </a:solidFill>
              </a:rPr>
              <a:t>Diet </a:t>
            </a:r>
          </a:p>
          <a:p>
            <a:pPr algn="ctr" eaLnBrk="1" hangingPunct="1">
              <a:lnSpc>
                <a:spcPct val="90000"/>
              </a:lnSpc>
            </a:pPr>
            <a:r>
              <a:rPr lang="en-US" sz="2800" b="1" smtClean="0">
                <a:solidFill>
                  <a:srgbClr val="A50021"/>
                </a:solidFill>
              </a:rPr>
              <a:t>Environment</a:t>
            </a:r>
          </a:p>
          <a:p>
            <a:pPr algn="ctr" eaLnBrk="1" hangingPunct="1">
              <a:lnSpc>
                <a:spcPct val="90000"/>
              </a:lnSpc>
            </a:pPr>
            <a:r>
              <a:rPr lang="en-US" sz="2800" b="1" smtClean="0">
                <a:solidFill>
                  <a:srgbClr val="A50021"/>
                </a:solidFill>
              </a:rPr>
              <a:t>Charity</a:t>
            </a:r>
          </a:p>
          <a:p>
            <a:pPr algn="ctr" eaLnBrk="1" hangingPunct="1">
              <a:lnSpc>
                <a:spcPct val="90000"/>
              </a:lnSpc>
            </a:pPr>
            <a:r>
              <a:rPr lang="en-US" sz="2800" b="1" smtClean="0">
                <a:solidFill>
                  <a:srgbClr val="A50021"/>
                </a:solidFill>
              </a:rPr>
              <a:t>Health</a:t>
            </a:r>
          </a:p>
          <a:p>
            <a:pPr algn="ctr" eaLnBrk="1" hangingPunct="1">
              <a:lnSpc>
                <a:spcPct val="90000"/>
              </a:lnSpc>
            </a:pPr>
            <a:r>
              <a:rPr lang="en-US" sz="2800" b="1" smtClean="0">
                <a:solidFill>
                  <a:srgbClr val="A50021"/>
                </a:solidFill>
              </a:rPr>
              <a:t>Finances</a:t>
            </a:r>
          </a:p>
          <a:p>
            <a:pPr algn="ctr" eaLnBrk="1" hangingPunct="1">
              <a:lnSpc>
                <a:spcPct val="90000"/>
              </a:lnSpc>
            </a:pPr>
            <a:r>
              <a:rPr lang="en-US" sz="2800" b="1" smtClean="0">
                <a:solidFill>
                  <a:srgbClr val="A50021"/>
                </a:solidFill>
              </a:rPr>
              <a:t>Legal Issues</a:t>
            </a:r>
          </a:p>
          <a:p>
            <a:pPr algn="ctr" eaLnBrk="1" hangingPunct="1">
              <a:lnSpc>
                <a:spcPct val="90000"/>
              </a:lnSpc>
              <a:buFontTx/>
              <a:buNone/>
            </a:pPr>
            <a:endParaRPr lang="en-US" sz="2800" b="1" smtClean="0">
              <a:solidFill>
                <a:srgbClr val="A50021"/>
              </a:solidFill>
            </a:endParaRPr>
          </a:p>
          <a:p>
            <a:pPr eaLnBrk="1" hangingPunct="1">
              <a:lnSpc>
                <a:spcPct val="90000"/>
              </a:lnSpc>
              <a:buFontTx/>
              <a:buNone/>
            </a:pPr>
            <a:endParaRPr lang="en-US" sz="2800" b="1" smtClean="0">
              <a:solidFill>
                <a:srgbClr val="A50021"/>
              </a:solidFill>
            </a:endParaRPr>
          </a:p>
          <a:p>
            <a:pPr eaLnBrk="1" hangingPunct="1">
              <a:lnSpc>
                <a:spcPct val="90000"/>
              </a:lnSpc>
            </a:pPr>
            <a:endParaRPr lang="en-US" sz="2800" smtClean="0"/>
          </a:p>
          <a:p>
            <a:pPr eaLnBrk="1" hangingPunct="1">
              <a:lnSpc>
                <a:spcPct val="90000"/>
              </a:lnSpc>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9398">
                                            <p:txEl>
                                              <p:pRg st="1" end="1"/>
                                            </p:txEl>
                                          </p:spTgt>
                                        </p:tgtEl>
                                        <p:attrNameLst>
                                          <p:attrName>style.visibility</p:attrName>
                                        </p:attrNameLst>
                                      </p:cBhvr>
                                      <p:to>
                                        <p:strVal val="visible"/>
                                      </p:to>
                                    </p:set>
                                    <p:anim calcmode="lin" valueType="num">
                                      <p:cBhvr>
                                        <p:cTn id="7" dur="1000" fill="hold"/>
                                        <p:tgtEl>
                                          <p:spTgt spid="59398">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9398">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939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9398">
                                            <p:txEl>
                                              <p:pRg st="2" end="2"/>
                                            </p:txEl>
                                          </p:spTgt>
                                        </p:tgtEl>
                                        <p:attrNameLst>
                                          <p:attrName>style.visibility</p:attrName>
                                        </p:attrNameLst>
                                      </p:cBhvr>
                                      <p:to>
                                        <p:strVal val="visible"/>
                                      </p:to>
                                    </p:set>
                                    <p:anim calcmode="lin" valueType="num">
                                      <p:cBhvr>
                                        <p:cTn id="14" dur="1000" fill="hold"/>
                                        <p:tgtEl>
                                          <p:spTgt spid="59398">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59398">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5939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9398">
                                            <p:txEl>
                                              <p:pRg st="3" end="3"/>
                                            </p:txEl>
                                          </p:spTgt>
                                        </p:tgtEl>
                                        <p:attrNameLst>
                                          <p:attrName>style.visibility</p:attrName>
                                        </p:attrNameLst>
                                      </p:cBhvr>
                                      <p:to>
                                        <p:strVal val="visible"/>
                                      </p:to>
                                    </p:set>
                                    <p:anim calcmode="lin" valueType="num">
                                      <p:cBhvr>
                                        <p:cTn id="21" dur="1000" fill="hold"/>
                                        <p:tgtEl>
                                          <p:spTgt spid="59398">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9398">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939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9398">
                                            <p:txEl>
                                              <p:pRg st="4" end="4"/>
                                            </p:txEl>
                                          </p:spTgt>
                                        </p:tgtEl>
                                        <p:attrNameLst>
                                          <p:attrName>style.visibility</p:attrName>
                                        </p:attrNameLst>
                                      </p:cBhvr>
                                      <p:to>
                                        <p:strVal val="visible"/>
                                      </p:to>
                                    </p:set>
                                    <p:anim calcmode="lin" valueType="num">
                                      <p:cBhvr>
                                        <p:cTn id="28" dur="1000" fill="hold"/>
                                        <p:tgtEl>
                                          <p:spTgt spid="59398">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59398">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5939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9398">
                                            <p:txEl>
                                              <p:pRg st="5" end="5"/>
                                            </p:txEl>
                                          </p:spTgt>
                                        </p:tgtEl>
                                        <p:attrNameLst>
                                          <p:attrName>style.visibility</p:attrName>
                                        </p:attrNameLst>
                                      </p:cBhvr>
                                      <p:to>
                                        <p:strVal val="visible"/>
                                      </p:to>
                                    </p:set>
                                    <p:anim calcmode="lin" valueType="num">
                                      <p:cBhvr>
                                        <p:cTn id="35" dur="1000" fill="hold"/>
                                        <p:tgtEl>
                                          <p:spTgt spid="59398">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59398">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5939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9398">
                                            <p:txEl>
                                              <p:pRg st="6" end="6"/>
                                            </p:txEl>
                                          </p:spTgt>
                                        </p:tgtEl>
                                        <p:attrNameLst>
                                          <p:attrName>style.visibility</p:attrName>
                                        </p:attrNameLst>
                                      </p:cBhvr>
                                      <p:to>
                                        <p:strVal val="visible"/>
                                      </p:to>
                                    </p:set>
                                    <p:anim calcmode="lin" valueType="num">
                                      <p:cBhvr>
                                        <p:cTn id="42" dur="1000" fill="hold"/>
                                        <p:tgtEl>
                                          <p:spTgt spid="59398">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59398">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59398">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9398">
                                            <p:txEl>
                                              <p:pRg st="7" end="7"/>
                                            </p:txEl>
                                          </p:spTgt>
                                        </p:tgtEl>
                                        <p:attrNameLst>
                                          <p:attrName>style.visibility</p:attrName>
                                        </p:attrNameLst>
                                      </p:cBhvr>
                                      <p:to>
                                        <p:strVal val="visible"/>
                                      </p:to>
                                    </p:set>
                                    <p:anim calcmode="lin" valueType="num">
                                      <p:cBhvr>
                                        <p:cTn id="49" dur="1000" fill="hold"/>
                                        <p:tgtEl>
                                          <p:spTgt spid="59398">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59398">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5939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1066800" y="457200"/>
            <a:ext cx="59436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34819" name="Text Box 5"/>
          <p:cNvSpPr txBox="1">
            <a:spLocks noChangeArrowheads="1"/>
          </p:cNvSpPr>
          <p:nvPr/>
        </p:nvSpPr>
        <p:spPr bwMode="auto">
          <a:xfrm>
            <a:off x="685800" y="381000"/>
            <a:ext cx="7848600" cy="519113"/>
          </a:xfrm>
          <a:prstGeom prst="rect">
            <a:avLst/>
          </a:prstGeom>
          <a:noFill/>
          <a:ln w="9525">
            <a:noFill/>
            <a:miter lim="800000"/>
            <a:headEnd/>
            <a:tailEnd/>
          </a:ln>
        </p:spPr>
        <p:txBody>
          <a:bodyPr>
            <a:spAutoFit/>
          </a:bodyPr>
          <a:lstStyle/>
          <a:p>
            <a:pPr algn="ctr">
              <a:spcBef>
                <a:spcPct val="50000"/>
              </a:spcBef>
            </a:pPr>
            <a:r>
              <a:rPr lang="en-US" sz="2800">
                <a:solidFill>
                  <a:schemeClr val="tx1"/>
                </a:solidFill>
                <a:latin typeface="Arial" charset="0"/>
              </a:rPr>
              <a:t>Social Responsibility</a:t>
            </a:r>
          </a:p>
        </p:txBody>
      </p:sp>
      <p:sp>
        <p:nvSpPr>
          <p:cNvPr id="34820" name="Text Box 6"/>
          <p:cNvSpPr txBox="1">
            <a:spLocks noChangeArrowheads="1"/>
          </p:cNvSpPr>
          <p:nvPr/>
        </p:nvSpPr>
        <p:spPr bwMode="auto">
          <a:xfrm>
            <a:off x="1828800" y="5105400"/>
            <a:ext cx="5562600" cy="822325"/>
          </a:xfrm>
          <a:prstGeom prst="rect">
            <a:avLst/>
          </a:prstGeom>
          <a:noFill/>
          <a:ln w="9525">
            <a:noFill/>
            <a:miter lim="800000"/>
            <a:headEnd/>
            <a:tailEnd/>
          </a:ln>
        </p:spPr>
        <p:txBody>
          <a:bodyPr>
            <a:spAutoFit/>
          </a:bodyPr>
          <a:lstStyle/>
          <a:p>
            <a:pPr algn="ctr">
              <a:spcBef>
                <a:spcPct val="50000"/>
              </a:spcBef>
            </a:pPr>
            <a:r>
              <a:rPr lang="en-US" sz="2400">
                <a:solidFill>
                  <a:schemeClr val="tx1"/>
                </a:solidFill>
                <a:latin typeface="Arial" charset="0"/>
              </a:rPr>
              <a:t>Social consciousness is a mitzvah,        a legal obligation in the Torah. </a:t>
            </a:r>
          </a:p>
        </p:txBody>
      </p:sp>
      <p:sp>
        <p:nvSpPr>
          <p:cNvPr id="34821" name="Text Box 7"/>
          <p:cNvSpPr txBox="1">
            <a:spLocks noChangeArrowheads="1"/>
          </p:cNvSpPr>
          <p:nvPr/>
        </p:nvSpPr>
        <p:spPr bwMode="auto">
          <a:xfrm>
            <a:off x="762000" y="1371600"/>
            <a:ext cx="7467600" cy="457200"/>
          </a:xfrm>
          <a:prstGeom prst="rect">
            <a:avLst/>
          </a:prstGeom>
          <a:noFill/>
          <a:ln w="9525">
            <a:noFill/>
            <a:miter lim="800000"/>
            <a:headEnd/>
            <a:tailEnd/>
          </a:ln>
        </p:spPr>
        <p:txBody>
          <a:bodyPr>
            <a:spAutoFit/>
          </a:bodyPr>
          <a:lstStyle/>
          <a:p>
            <a:pPr algn="ctr">
              <a:spcBef>
                <a:spcPct val="50000"/>
              </a:spcBef>
            </a:pPr>
            <a:r>
              <a:rPr lang="en-US" sz="2400">
                <a:solidFill>
                  <a:schemeClr val="tx1"/>
                </a:solidFill>
                <a:latin typeface="Arial" charset="0"/>
              </a:rPr>
              <a:t>“Love your neighbor as yourself."</a:t>
            </a:r>
            <a:r>
              <a:rPr lang="en-US" sz="2000" b="1">
                <a:solidFill>
                  <a:schemeClr val="tx1"/>
                </a:solidFill>
                <a:latin typeface="Arial" charset="0"/>
              </a:rPr>
              <a:t>   </a:t>
            </a:r>
            <a:r>
              <a:rPr lang="en-US" sz="1800">
                <a:solidFill>
                  <a:schemeClr val="tx1"/>
                </a:solidFill>
                <a:latin typeface="Arial" charset="0"/>
              </a:rPr>
              <a:t>LEVITICUS 19:18 </a:t>
            </a:r>
          </a:p>
        </p:txBody>
      </p:sp>
      <p:pic>
        <p:nvPicPr>
          <p:cNvPr id="34822" name="Picture 10" descr="WORLD"/>
          <p:cNvPicPr>
            <a:picLocks noChangeAspect="1" noChangeArrowheads="1"/>
          </p:cNvPicPr>
          <p:nvPr/>
        </p:nvPicPr>
        <p:blipFill>
          <a:blip r:embed="rId3" cstate="print"/>
          <a:srcRect/>
          <a:stretch>
            <a:fillRect/>
          </a:stretch>
        </p:blipFill>
        <p:spPr bwMode="auto">
          <a:xfrm>
            <a:off x="2667000" y="2209800"/>
            <a:ext cx="371475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5"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Judaism is…</a:t>
            </a:r>
            <a:endParaRPr lang="en-US" altLang="en-US" sz="2800" b="1" smtClean="0">
              <a:latin typeface="Papyrus" panose="03070502060502030205" pitchFamily="66" charset="0"/>
            </a:endParaRPr>
          </a:p>
        </p:txBody>
      </p:sp>
      <p:sp>
        <p:nvSpPr>
          <p:cNvPr id="2051" name="Rectangle 3"/>
          <p:cNvSpPr>
            <a:spLocks noGrp="1" noChangeArrowheads="1"/>
          </p:cNvSpPr>
          <p:nvPr>
            <p:ph type="body" idx="1"/>
          </p:nvPr>
        </p:nvSpPr>
        <p:spPr/>
        <p:txBody>
          <a:bodyPr/>
          <a:lstStyle/>
          <a:p>
            <a:pPr eaLnBrk="1" hangingPunct="1">
              <a:lnSpc>
                <a:spcPct val="90000"/>
              </a:lnSpc>
            </a:pPr>
            <a:r>
              <a:rPr lang="en-US" altLang="en-US" b="1" smtClean="0">
                <a:latin typeface="Papyrus" panose="03070502060502030205" pitchFamily="66" charset="0"/>
              </a:rPr>
              <a:t>“A 4000 year old tradition with ideas about what it means to be human and how to make the world a holy place” </a:t>
            </a:r>
          </a:p>
          <a:p>
            <a:pPr lvl="1" eaLnBrk="1" hangingPunct="1">
              <a:lnSpc>
                <a:spcPct val="90000"/>
              </a:lnSpc>
              <a:buFont typeface="Wingdings" panose="05000000000000000000" pitchFamily="2" charset="2"/>
              <a:buNone/>
            </a:pPr>
            <a:r>
              <a:rPr lang="en-US" altLang="en-US" sz="2400" b="1" smtClean="0">
                <a:latin typeface="Papyrus" panose="03070502060502030205" pitchFamily="66" charset="0"/>
              </a:rPr>
              <a:t>(Rabbi Harold Kushner, </a:t>
            </a:r>
            <a:r>
              <a:rPr lang="en-US" altLang="en-US" sz="2400" b="1" i="1" smtClean="0">
                <a:latin typeface="Papyrus" panose="03070502060502030205" pitchFamily="66" charset="0"/>
              </a:rPr>
              <a:t>To Life</a:t>
            </a:r>
            <a:r>
              <a:rPr lang="en-US" altLang="en-US" sz="2400" b="1" smtClean="0">
                <a:latin typeface="Papyrus" panose="03070502060502030205" pitchFamily="66" charset="0"/>
              </a:rPr>
              <a:t>)</a:t>
            </a:r>
          </a:p>
          <a:p>
            <a:pPr eaLnBrk="1" hangingPunct="1">
              <a:lnSpc>
                <a:spcPct val="90000"/>
              </a:lnSpc>
            </a:pPr>
            <a:r>
              <a:rPr lang="en-US" altLang="en-US" b="1" smtClean="0">
                <a:latin typeface="Papyrus" panose="03070502060502030205" pitchFamily="66" charset="0"/>
              </a:rPr>
              <a:t>A “covenant relationship” between God and the Hebrew people</a:t>
            </a:r>
          </a:p>
          <a:p>
            <a:pPr eaLnBrk="1" hangingPunct="1">
              <a:lnSpc>
                <a:spcPct val="90000"/>
              </a:lnSpc>
            </a:pPr>
            <a:r>
              <a:rPr lang="en-US" altLang="en-US" b="1" smtClean="0">
                <a:latin typeface="Papyrus" panose="03070502060502030205" pitchFamily="66" charset="0"/>
              </a:rPr>
              <a:t>A celebration and sanctification of life</a:t>
            </a:r>
          </a:p>
          <a:p>
            <a:pPr eaLnBrk="1" hangingPunct="1">
              <a:lnSpc>
                <a:spcPct val="90000"/>
              </a:lnSpc>
            </a:pPr>
            <a:r>
              <a:rPr lang="en-US" altLang="en-US" b="1" smtClean="0">
                <a:latin typeface="Papyrus" panose="03070502060502030205" pitchFamily="66" charset="0"/>
              </a:rPr>
              <a:t>A faith, a people, a way of life…</a:t>
            </a:r>
          </a:p>
        </p:txBody>
      </p:sp>
      <p:pic>
        <p:nvPicPr>
          <p:cNvPr id="2055" name="Picture 7" descr="http://images.google.com/images?q=tbn:WefZrHl03rkC:www.kidsdomain.com/holiday/chanukah/clip/menor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609600"/>
            <a:ext cx="1108075" cy="90328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140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wd">
                                    <p:tmPct val="100000"/>
                                  </p:iterate>
                                  <p:childTnLst>
                                    <p:set>
                                      <p:cBhvr>
                                        <p:cTn id="6" dur="1" fill="hold">
                                          <p:stCondLst>
                                            <p:cond delay="0"/>
                                          </p:stCondLst>
                                        </p:cTn>
                                        <p:tgtEl>
                                          <p:spTgt spid="2050"/>
                                        </p:tgtEl>
                                        <p:attrNameLst>
                                          <p:attrName>style.visibility</p:attrName>
                                        </p:attrNameLst>
                                      </p:cBhvr>
                                      <p:to>
                                        <p:strVal val="visible"/>
                                      </p:to>
                                    </p:set>
                                    <p:animEffect transition="in" filter="wipe(left)">
                                      <p:cBhvr>
                                        <p:cTn id="7" dur="300"/>
                                        <p:tgtEl>
                                          <p:spTgt spid="2050"/>
                                        </p:tgtEl>
                                      </p:cBhvr>
                                    </p:animEffect>
                                  </p:childTnLst>
                                </p:cTn>
                              </p:par>
                            </p:childTnLst>
                          </p:cTn>
                        </p:par>
                        <p:par>
                          <p:cTn id="8" fill="hold" nodeType="afterGroup">
                            <p:stCondLst>
                              <p:cond delay="900"/>
                            </p:stCondLst>
                            <p:childTnLst>
                              <p:par>
                                <p:cTn id="9" presetID="22" presetClass="entr" presetSubtype="8" fill="hold" nodeType="afterEffect">
                                  <p:stCondLst>
                                    <p:cond delay="0"/>
                                  </p:stCondLst>
                                  <p:childTnLst>
                                    <p:set>
                                      <p:cBhvr>
                                        <p:cTn id="10" dur="1" fill="hold">
                                          <p:stCondLst>
                                            <p:cond delay="0"/>
                                          </p:stCondLst>
                                        </p:cTn>
                                        <p:tgtEl>
                                          <p:spTgt spid="2055"/>
                                        </p:tgtEl>
                                        <p:attrNameLst>
                                          <p:attrName>style.visibility</p:attrName>
                                        </p:attrNameLst>
                                      </p:cBhvr>
                                      <p:to>
                                        <p:strVal val="visible"/>
                                      </p:to>
                                    </p:set>
                                    <p:animEffect transition="in" filter="wipe(left)">
                                      <p:cBhvr>
                                        <p:cTn id="11" dur="500"/>
                                        <p:tgtEl>
                                          <p:spTgt spid="205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dissolve">
                                      <p:cBhvr>
                                        <p:cTn id="16" dur="500"/>
                                        <p:tgtEl>
                                          <p:spTgt spid="2051">
                                            <p:txEl>
                                              <p:pRg st="0" end="0"/>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Effect transition="in" filter="dissolve">
                                      <p:cBhvr>
                                        <p:cTn id="19" dur="500"/>
                                        <p:tgtEl>
                                          <p:spTgt spid="205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051">
                                            <p:txEl>
                                              <p:pRg st="2" end="2"/>
                                            </p:txEl>
                                          </p:spTgt>
                                        </p:tgtEl>
                                        <p:attrNameLst>
                                          <p:attrName>style.visibility</p:attrName>
                                        </p:attrNameLst>
                                      </p:cBhvr>
                                      <p:to>
                                        <p:strVal val="visible"/>
                                      </p:to>
                                    </p:set>
                                    <p:animEffect transition="in" filter="dissolve">
                                      <p:cBhvr>
                                        <p:cTn id="24" dur="500"/>
                                        <p:tgtEl>
                                          <p:spTgt spid="2051">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051">
                                            <p:txEl>
                                              <p:pRg st="3" end="3"/>
                                            </p:txEl>
                                          </p:spTgt>
                                        </p:tgtEl>
                                        <p:attrNameLst>
                                          <p:attrName>style.visibility</p:attrName>
                                        </p:attrNameLst>
                                      </p:cBhvr>
                                      <p:to>
                                        <p:strVal val="visible"/>
                                      </p:to>
                                    </p:set>
                                    <p:animEffect transition="in" filter="dissolve">
                                      <p:cBhvr>
                                        <p:cTn id="29" dur="500"/>
                                        <p:tgtEl>
                                          <p:spTgt spid="2051">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051">
                                            <p:txEl>
                                              <p:pRg st="4" end="4"/>
                                            </p:txEl>
                                          </p:spTgt>
                                        </p:tgtEl>
                                        <p:attrNameLst>
                                          <p:attrName>style.visibility</p:attrName>
                                        </p:attrNameLst>
                                      </p:cBhvr>
                                      <p:to>
                                        <p:strVal val="visible"/>
                                      </p:to>
                                    </p:set>
                                    <p:animEffect transition="in" filter="dissolve">
                                      <p:cBhvr>
                                        <p:cTn id="34"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As a people, Jews are…</a:t>
            </a:r>
          </a:p>
        </p:txBody>
      </p:sp>
      <p:sp>
        <p:nvSpPr>
          <p:cNvPr id="6147" name="Rectangle 3"/>
          <p:cNvSpPr>
            <a:spLocks noGrp="1" noChangeArrowheads="1"/>
          </p:cNvSpPr>
          <p:nvPr>
            <p:ph type="body" idx="1"/>
          </p:nvPr>
        </p:nvSpPr>
        <p:spPr/>
        <p:txBody>
          <a:bodyPr/>
          <a:lstStyle/>
          <a:p>
            <a:pPr eaLnBrk="1" hangingPunct="1">
              <a:lnSpc>
                <a:spcPct val="90000"/>
              </a:lnSpc>
            </a:pPr>
            <a:r>
              <a:rPr lang="en-US" altLang="en-US" sz="2800" b="1" smtClean="0">
                <a:latin typeface="Papyrus" panose="03070502060502030205" pitchFamily="66" charset="0"/>
              </a:rPr>
              <a:t>A nation in Diaspora (dispersed)</a:t>
            </a:r>
          </a:p>
          <a:p>
            <a:pPr eaLnBrk="1" hangingPunct="1">
              <a:lnSpc>
                <a:spcPct val="90000"/>
              </a:lnSpc>
            </a:pPr>
            <a:r>
              <a:rPr lang="en-US" altLang="en-US" sz="2800" b="1" smtClean="0">
                <a:latin typeface="Papyrus" panose="03070502060502030205" pitchFamily="66" charset="0"/>
              </a:rPr>
              <a:t>15 – 16 million in worldwide population</a:t>
            </a:r>
          </a:p>
          <a:p>
            <a:pPr eaLnBrk="1" hangingPunct="1">
              <a:lnSpc>
                <a:spcPct val="90000"/>
              </a:lnSpc>
            </a:pPr>
            <a:r>
              <a:rPr lang="en-US" altLang="en-US" sz="2800" b="1" smtClean="0">
                <a:latin typeface="Papyrus" panose="03070502060502030205" pitchFamily="66" charset="0"/>
              </a:rPr>
              <a:t>United by a common heritage (an “ethnic” religion), divided in contemporary practice:</a:t>
            </a:r>
          </a:p>
          <a:p>
            <a:pPr lvl="1" eaLnBrk="1" hangingPunct="1">
              <a:lnSpc>
                <a:spcPct val="90000"/>
              </a:lnSpc>
            </a:pPr>
            <a:r>
              <a:rPr lang="en-US" altLang="en-US" b="1" smtClean="0">
                <a:latin typeface="Papyrus" panose="03070502060502030205" pitchFamily="66" charset="0"/>
              </a:rPr>
              <a:t>Orthodox:</a:t>
            </a:r>
          </a:p>
          <a:p>
            <a:pPr lvl="2" eaLnBrk="1" hangingPunct="1">
              <a:lnSpc>
                <a:spcPct val="90000"/>
              </a:lnSpc>
            </a:pPr>
            <a:r>
              <a:rPr lang="en-US" altLang="en-US" b="1" smtClean="0">
                <a:latin typeface="Papyrus" panose="03070502060502030205" pitchFamily="66" charset="0"/>
              </a:rPr>
              <a:t>Modern</a:t>
            </a:r>
          </a:p>
          <a:p>
            <a:pPr lvl="2" eaLnBrk="1" hangingPunct="1">
              <a:lnSpc>
                <a:spcPct val="90000"/>
              </a:lnSpc>
            </a:pPr>
            <a:r>
              <a:rPr lang="en-US" altLang="en-US" b="1" smtClean="0">
                <a:latin typeface="Papyrus" panose="03070502060502030205" pitchFamily="66" charset="0"/>
              </a:rPr>
              <a:t>Chasidic (Ultra Orthodox)</a:t>
            </a:r>
          </a:p>
          <a:p>
            <a:pPr lvl="1" eaLnBrk="1" hangingPunct="1">
              <a:lnSpc>
                <a:spcPct val="90000"/>
              </a:lnSpc>
            </a:pPr>
            <a:r>
              <a:rPr lang="en-US" altLang="en-US" b="1" smtClean="0">
                <a:latin typeface="Papyrus" panose="03070502060502030205" pitchFamily="66" charset="0"/>
              </a:rPr>
              <a:t>Reformed (18</a:t>
            </a:r>
            <a:r>
              <a:rPr lang="en-US" altLang="en-US" b="1" baseline="30000" smtClean="0">
                <a:latin typeface="Papyrus" panose="03070502060502030205" pitchFamily="66" charset="0"/>
              </a:rPr>
              <a:t>th</a:t>
            </a:r>
            <a:r>
              <a:rPr lang="en-US" altLang="en-US" b="1" smtClean="0">
                <a:latin typeface="Papyrus" panose="03070502060502030205" pitchFamily="66" charset="0"/>
              </a:rPr>
              <a:t> century Germany)</a:t>
            </a:r>
          </a:p>
          <a:p>
            <a:pPr lvl="1" eaLnBrk="1" hangingPunct="1">
              <a:lnSpc>
                <a:spcPct val="90000"/>
              </a:lnSpc>
            </a:pPr>
            <a:r>
              <a:rPr lang="en-US" altLang="en-US" b="1" smtClean="0">
                <a:latin typeface="Papyrus" panose="03070502060502030205" pitchFamily="66" charset="0"/>
              </a:rPr>
              <a:t>Conservative – moderates, response to reform</a:t>
            </a:r>
          </a:p>
          <a:p>
            <a:pPr lvl="2" eaLnBrk="1" hangingPunct="1">
              <a:lnSpc>
                <a:spcPct val="90000"/>
              </a:lnSpc>
            </a:pPr>
            <a:r>
              <a:rPr lang="en-US" altLang="en-US" b="1" smtClean="0">
                <a:latin typeface="Papyrus" panose="03070502060502030205" pitchFamily="66" charset="0"/>
              </a:rPr>
              <a:t>Reconstructionalism (20</a:t>
            </a:r>
            <a:r>
              <a:rPr lang="en-US" altLang="en-US" b="1" baseline="30000" smtClean="0">
                <a:latin typeface="Papyrus" panose="03070502060502030205" pitchFamily="66" charset="0"/>
              </a:rPr>
              <a:t>th</a:t>
            </a:r>
            <a:r>
              <a:rPr lang="en-US" altLang="en-US" b="1" smtClean="0">
                <a:latin typeface="Papyrus" panose="03070502060502030205" pitchFamily="66" charset="0"/>
              </a:rPr>
              <a:t> century America)</a:t>
            </a:r>
          </a:p>
        </p:txBody>
      </p:sp>
    </p:spTree>
    <p:extLst>
      <p:ext uri="{BB962C8B-B14F-4D97-AF65-F5344CB8AC3E}">
        <p14:creationId xmlns:p14="http://schemas.microsoft.com/office/powerpoint/2010/main" val="97854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75"/>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dissolve">
                                      <p:cBhvr>
                                        <p:cTn id="12" dur="5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dissolve">
                                      <p:cBhvr>
                                        <p:cTn id="17" dur="500"/>
                                        <p:tgtEl>
                                          <p:spTgt spid="6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dissolve">
                                      <p:cBhvr>
                                        <p:cTn id="22" dur="500"/>
                                        <p:tgtEl>
                                          <p:spTgt spid="61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dissolve">
                                      <p:cBhvr>
                                        <p:cTn id="27" dur="500"/>
                                        <p:tgtEl>
                                          <p:spTgt spid="614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7">
                                            <p:txEl>
                                              <p:pRg st="4" end="4"/>
                                            </p:txEl>
                                          </p:spTgt>
                                        </p:tgtEl>
                                        <p:attrNameLst>
                                          <p:attrName>style.visibility</p:attrName>
                                        </p:attrNameLst>
                                      </p:cBhvr>
                                      <p:to>
                                        <p:strVal val="visible"/>
                                      </p:to>
                                    </p:set>
                                    <p:animEffect transition="in" filter="dissolve">
                                      <p:cBhvr>
                                        <p:cTn id="32" dur="500"/>
                                        <p:tgtEl>
                                          <p:spTgt spid="614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Effect transition="in" filter="dissolve">
                                      <p:cBhvr>
                                        <p:cTn id="37" dur="500"/>
                                        <p:tgtEl>
                                          <p:spTgt spid="614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7">
                                            <p:txEl>
                                              <p:pRg st="6" end="6"/>
                                            </p:txEl>
                                          </p:spTgt>
                                        </p:tgtEl>
                                        <p:attrNameLst>
                                          <p:attrName>style.visibility</p:attrName>
                                        </p:attrNameLst>
                                      </p:cBhvr>
                                      <p:to>
                                        <p:strVal val="visible"/>
                                      </p:to>
                                    </p:set>
                                    <p:animEffect transition="in" filter="dissolve">
                                      <p:cBhvr>
                                        <p:cTn id="42" dur="500"/>
                                        <p:tgtEl>
                                          <p:spTgt spid="614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47">
                                            <p:txEl>
                                              <p:pRg st="7" end="7"/>
                                            </p:txEl>
                                          </p:spTgt>
                                        </p:tgtEl>
                                        <p:attrNameLst>
                                          <p:attrName>style.visibility</p:attrName>
                                        </p:attrNameLst>
                                      </p:cBhvr>
                                      <p:to>
                                        <p:strVal val="visible"/>
                                      </p:to>
                                    </p:set>
                                    <p:animEffect transition="in" filter="dissolve">
                                      <p:cBhvr>
                                        <p:cTn id="47" dur="500"/>
                                        <p:tgtEl>
                                          <p:spTgt spid="6147">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147">
                                            <p:txEl>
                                              <p:pRg st="8" end="8"/>
                                            </p:txEl>
                                          </p:spTgt>
                                        </p:tgtEl>
                                        <p:attrNameLst>
                                          <p:attrName>style.visibility</p:attrName>
                                        </p:attrNameLst>
                                      </p:cBhvr>
                                      <p:to>
                                        <p:strVal val="visible"/>
                                      </p:to>
                                    </p:set>
                                    <p:animEffect transition="in" filter="dissolve">
                                      <p:cBhvr>
                                        <p:cTn id="52"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6147"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As a way of life, Judaism is based on…</a:t>
            </a:r>
          </a:p>
        </p:txBody>
      </p:sp>
      <p:sp>
        <p:nvSpPr>
          <p:cNvPr id="5123" name="Rectangle 3"/>
          <p:cNvSpPr>
            <a:spLocks noGrp="1" noChangeArrowheads="1"/>
          </p:cNvSpPr>
          <p:nvPr>
            <p:ph type="body" idx="1"/>
          </p:nvPr>
        </p:nvSpPr>
        <p:spPr/>
        <p:txBody>
          <a:bodyPr/>
          <a:lstStyle/>
          <a:p>
            <a:pPr eaLnBrk="1" hangingPunct="1">
              <a:lnSpc>
                <a:spcPct val="90000"/>
              </a:lnSpc>
            </a:pPr>
            <a:r>
              <a:rPr lang="en-US" altLang="en-US" sz="2500" b="1" smtClean="0">
                <a:latin typeface="Papyrus" panose="03070502060502030205" pitchFamily="66" charset="0"/>
              </a:rPr>
              <a:t>613 commandments found in Torah (“Written Law”)</a:t>
            </a:r>
          </a:p>
          <a:p>
            <a:pPr eaLnBrk="1" hangingPunct="1">
              <a:lnSpc>
                <a:spcPct val="90000"/>
              </a:lnSpc>
            </a:pPr>
            <a:r>
              <a:rPr lang="en-US" altLang="en-US" sz="2500" b="1" smtClean="0">
                <a:latin typeface="Papyrus" panose="03070502060502030205" pitchFamily="66" charset="0"/>
              </a:rPr>
              <a:t>Talmud (“Oral Law”) – commentary of ancient rabbis that elaborates on how to apply God’s Law in everyday life through:</a:t>
            </a:r>
          </a:p>
          <a:p>
            <a:pPr lvl="1" eaLnBrk="1" hangingPunct="1">
              <a:lnSpc>
                <a:spcPct val="90000"/>
              </a:lnSpc>
            </a:pPr>
            <a:r>
              <a:rPr lang="en-US" altLang="en-US" sz="2400" b="1" smtClean="0">
                <a:latin typeface="Papyrus" panose="03070502060502030205" pitchFamily="66" charset="0"/>
              </a:rPr>
              <a:t>Dietary rules (Kashrut/Kosher)</a:t>
            </a:r>
          </a:p>
          <a:p>
            <a:pPr lvl="1" eaLnBrk="1" hangingPunct="1">
              <a:lnSpc>
                <a:spcPct val="90000"/>
              </a:lnSpc>
            </a:pPr>
            <a:r>
              <a:rPr lang="en-US" altLang="en-US" sz="2400" b="1" smtClean="0">
                <a:latin typeface="Papyrus" panose="03070502060502030205" pitchFamily="66" charset="0"/>
              </a:rPr>
              <a:t>Dress and other symbols</a:t>
            </a:r>
          </a:p>
          <a:p>
            <a:pPr lvl="1" eaLnBrk="1" hangingPunct="1">
              <a:lnSpc>
                <a:spcPct val="90000"/>
              </a:lnSpc>
            </a:pPr>
            <a:r>
              <a:rPr lang="en-US" altLang="en-US" sz="2400" b="1" smtClean="0">
                <a:latin typeface="Papyrus" panose="03070502060502030205" pitchFamily="66" charset="0"/>
              </a:rPr>
              <a:t>Prayer and devotion to the one God</a:t>
            </a:r>
          </a:p>
          <a:p>
            <a:pPr lvl="1" eaLnBrk="1" hangingPunct="1">
              <a:lnSpc>
                <a:spcPct val="90000"/>
              </a:lnSpc>
            </a:pPr>
            <a:r>
              <a:rPr lang="en-US" altLang="en-US" sz="2400" b="1" smtClean="0">
                <a:latin typeface="Papyrus" panose="03070502060502030205" pitchFamily="66" charset="0"/>
              </a:rPr>
              <a:t>The Temple and Temple rites</a:t>
            </a:r>
          </a:p>
          <a:p>
            <a:pPr lvl="1" eaLnBrk="1" hangingPunct="1">
              <a:lnSpc>
                <a:spcPct val="90000"/>
              </a:lnSpc>
            </a:pPr>
            <a:r>
              <a:rPr lang="en-US" altLang="en-US" sz="2400" b="1" smtClean="0">
                <a:latin typeface="Papyrus" panose="03070502060502030205" pitchFamily="66" charset="0"/>
              </a:rPr>
              <a:t>Observance of Holy days</a:t>
            </a:r>
          </a:p>
          <a:p>
            <a:pPr lvl="1" eaLnBrk="1" hangingPunct="1">
              <a:lnSpc>
                <a:spcPct val="90000"/>
              </a:lnSpc>
            </a:pPr>
            <a:r>
              <a:rPr lang="en-US" altLang="en-US" sz="2400" b="1" smtClean="0">
                <a:latin typeface="Papyrus" panose="03070502060502030205" pitchFamily="66" charset="0"/>
              </a:rPr>
              <a:t>Proper social relations between male and female, in business, judicial rulings, etc.</a:t>
            </a:r>
          </a:p>
          <a:p>
            <a:pPr eaLnBrk="1" hangingPunct="1">
              <a:lnSpc>
                <a:spcPct val="90000"/>
              </a:lnSpc>
            </a:pPr>
            <a:r>
              <a:rPr lang="en-US" altLang="en-US" sz="2500" b="1" smtClean="0">
                <a:latin typeface="Papyrus" panose="03070502060502030205" pitchFamily="66" charset="0"/>
              </a:rPr>
              <a:t>Thus sanctifying life, blessing it in every way</a:t>
            </a:r>
          </a:p>
        </p:txBody>
      </p:sp>
      <p:pic>
        <p:nvPicPr>
          <p:cNvPr id="5127" name="Picture 7" descr="http://images.google.com/images?q=tbn:2sK9F22pTEIC:www.kstatecollegian.com/images/111202/torah.thum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3789363"/>
            <a:ext cx="17526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http://images.google.com/images?q=tbn:J2A28L_TO2gC:www.hillel.org/Hillel/NewHille.nsf/torah.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457200"/>
            <a:ext cx="862013" cy="139382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571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5122"/>
                                        </p:tgtEl>
                                        <p:attrNameLst>
                                          <p:attrName>style.visibility</p:attrName>
                                        </p:attrNameLst>
                                      </p:cBhvr>
                                      <p:to>
                                        <p:strVal val="visible"/>
                                      </p:to>
                                    </p:set>
                                    <p:animEffect transition="in" filter="wipe(left)">
                                      <p:cBhvr>
                                        <p:cTn id="7" dur="75"/>
                                        <p:tgtEl>
                                          <p:spTgt spid="5122"/>
                                        </p:tgtEl>
                                      </p:cBhvr>
                                    </p:animEffect>
                                  </p:childTnLst>
                                </p:cTn>
                              </p:par>
                            </p:childTnLst>
                          </p:cTn>
                        </p:par>
                        <p:par>
                          <p:cTn id="8" fill="hold" nodeType="afterGroup">
                            <p:stCondLst>
                              <p:cond delay="2250"/>
                            </p:stCondLst>
                            <p:childTnLst>
                              <p:par>
                                <p:cTn id="9" presetID="22" presetClass="entr" presetSubtype="1" fill="hold" nodeType="afterEffect">
                                  <p:stCondLst>
                                    <p:cond delay="0"/>
                                  </p:stCondLst>
                                  <p:childTnLst>
                                    <p:set>
                                      <p:cBhvr>
                                        <p:cTn id="10" dur="1" fill="hold">
                                          <p:stCondLst>
                                            <p:cond delay="0"/>
                                          </p:stCondLst>
                                        </p:cTn>
                                        <p:tgtEl>
                                          <p:spTgt spid="5129"/>
                                        </p:tgtEl>
                                        <p:attrNameLst>
                                          <p:attrName>style.visibility</p:attrName>
                                        </p:attrNameLst>
                                      </p:cBhvr>
                                      <p:to>
                                        <p:strVal val="visible"/>
                                      </p:to>
                                    </p:set>
                                    <p:animEffect transition="in" filter="wipe(up)">
                                      <p:cBhvr>
                                        <p:cTn id="11" dur="500"/>
                                        <p:tgtEl>
                                          <p:spTgt spid="5129"/>
                                        </p:tgtEl>
                                      </p:cBhvr>
                                    </p:animEffect>
                                  </p:childTnLst>
                                </p:cTn>
                              </p:par>
                            </p:childTnLst>
                          </p:cTn>
                        </p:par>
                        <p:par>
                          <p:cTn id="12" fill="hold" nodeType="afterGroup">
                            <p:stCondLst>
                              <p:cond delay="2750"/>
                            </p:stCondLst>
                            <p:childTnLst>
                              <p:par>
                                <p:cTn id="13" presetID="16" presetClass="entr" presetSubtype="37" fill="hold" nodeType="afterEffect">
                                  <p:stCondLst>
                                    <p:cond delay="0"/>
                                  </p:stCondLst>
                                  <p:childTnLst>
                                    <p:set>
                                      <p:cBhvr>
                                        <p:cTn id="14" dur="1" fill="hold">
                                          <p:stCondLst>
                                            <p:cond delay="0"/>
                                          </p:stCondLst>
                                        </p:cTn>
                                        <p:tgtEl>
                                          <p:spTgt spid="5127"/>
                                        </p:tgtEl>
                                        <p:attrNameLst>
                                          <p:attrName>style.visibility</p:attrName>
                                        </p:attrNameLst>
                                      </p:cBhvr>
                                      <p:to>
                                        <p:strVal val="visible"/>
                                      </p:to>
                                    </p:set>
                                    <p:animEffect transition="in" filter="barn(outVertical)">
                                      <p:cBhvr>
                                        <p:cTn id="15" dur="500"/>
                                        <p:tgtEl>
                                          <p:spTgt spid="512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3">
                                            <p:txEl>
                                              <p:pRg st="0" end="0"/>
                                            </p:txEl>
                                          </p:spTgt>
                                        </p:tgtEl>
                                        <p:attrNameLst>
                                          <p:attrName>style.visibility</p:attrName>
                                        </p:attrNameLst>
                                      </p:cBhvr>
                                      <p:to>
                                        <p:strVal val="visible"/>
                                      </p:to>
                                    </p:set>
                                    <p:animEffect transition="in" filter="dissolve">
                                      <p:cBhvr>
                                        <p:cTn id="20" dur="500"/>
                                        <p:tgtEl>
                                          <p:spTgt spid="512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3">
                                            <p:txEl>
                                              <p:pRg st="1" end="1"/>
                                            </p:txEl>
                                          </p:spTgt>
                                        </p:tgtEl>
                                        <p:attrNameLst>
                                          <p:attrName>style.visibility</p:attrName>
                                        </p:attrNameLst>
                                      </p:cBhvr>
                                      <p:to>
                                        <p:strVal val="visible"/>
                                      </p:to>
                                    </p:set>
                                    <p:animEffect transition="in" filter="dissolve">
                                      <p:cBhvr>
                                        <p:cTn id="25" dur="500"/>
                                        <p:tgtEl>
                                          <p:spTgt spid="5123">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3">
                                            <p:txEl>
                                              <p:pRg st="2" end="2"/>
                                            </p:txEl>
                                          </p:spTgt>
                                        </p:tgtEl>
                                        <p:attrNameLst>
                                          <p:attrName>style.visibility</p:attrName>
                                        </p:attrNameLst>
                                      </p:cBhvr>
                                      <p:to>
                                        <p:strVal val="visible"/>
                                      </p:to>
                                    </p:set>
                                    <p:animEffect transition="in" filter="dissolve">
                                      <p:cBhvr>
                                        <p:cTn id="30" dur="500"/>
                                        <p:tgtEl>
                                          <p:spTgt spid="512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123">
                                            <p:txEl>
                                              <p:pRg st="3" end="3"/>
                                            </p:txEl>
                                          </p:spTgt>
                                        </p:tgtEl>
                                        <p:attrNameLst>
                                          <p:attrName>style.visibility</p:attrName>
                                        </p:attrNameLst>
                                      </p:cBhvr>
                                      <p:to>
                                        <p:strVal val="visible"/>
                                      </p:to>
                                    </p:set>
                                    <p:animEffect transition="in" filter="dissolve">
                                      <p:cBhvr>
                                        <p:cTn id="35" dur="500"/>
                                        <p:tgtEl>
                                          <p:spTgt spid="5123">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dissolve">
                                      <p:cBhvr>
                                        <p:cTn id="40" dur="500"/>
                                        <p:tgtEl>
                                          <p:spTgt spid="5123">
                                            <p:txEl>
                                              <p:pRg st="4" end="4"/>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5123">
                                            <p:txEl>
                                              <p:pRg st="5" end="5"/>
                                            </p:txEl>
                                          </p:spTgt>
                                        </p:tgtEl>
                                        <p:attrNameLst>
                                          <p:attrName>style.visibility</p:attrName>
                                        </p:attrNameLst>
                                      </p:cBhvr>
                                      <p:to>
                                        <p:strVal val="visible"/>
                                      </p:to>
                                    </p:set>
                                    <p:animEffect transition="in" filter="dissolve">
                                      <p:cBhvr>
                                        <p:cTn id="45" dur="500"/>
                                        <p:tgtEl>
                                          <p:spTgt spid="5123">
                                            <p:txEl>
                                              <p:pRg st="5" end="5"/>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5123">
                                            <p:txEl>
                                              <p:pRg st="6" end="6"/>
                                            </p:txEl>
                                          </p:spTgt>
                                        </p:tgtEl>
                                        <p:attrNameLst>
                                          <p:attrName>style.visibility</p:attrName>
                                        </p:attrNameLst>
                                      </p:cBhvr>
                                      <p:to>
                                        <p:strVal val="visible"/>
                                      </p:to>
                                    </p:set>
                                    <p:animEffect transition="in" filter="dissolve">
                                      <p:cBhvr>
                                        <p:cTn id="50" dur="500"/>
                                        <p:tgtEl>
                                          <p:spTgt spid="5123">
                                            <p:txEl>
                                              <p:pRg st="6" end="6"/>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5123">
                                            <p:txEl>
                                              <p:pRg st="7" end="7"/>
                                            </p:txEl>
                                          </p:spTgt>
                                        </p:tgtEl>
                                        <p:attrNameLst>
                                          <p:attrName>style.visibility</p:attrName>
                                        </p:attrNameLst>
                                      </p:cBhvr>
                                      <p:to>
                                        <p:strVal val="visible"/>
                                      </p:to>
                                    </p:set>
                                    <p:animEffect transition="in" filter="dissolve">
                                      <p:cBhvr>
                                        <p:cTn id="55" dur="500"/>
                                        <p:tgtEl>
                                          <p:spTgt spid="5123">
                                            <p:txEl>
                                              <p:pRg st="7" end="7"/>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5123">
                                            <p:txEl>
                                              <p:pRg st="8" end="8"/>
                                            </p:txEl>
                                          </p:spTgt>
                                        </p:tgtEl>
                                        <p:attrNameLst>
                                          <p:attrName>style.visibility</p:attrName>
                                        </p:attrNameLst>
                                      </p:cBhvr>
                                      <p:to>
                                        <p:strVal val="visible"/>
                                      </p:to>
                                    </p:set>
                                    <p:animEffect transition="in" filter="dissolve">
                                      <p:cBhvr>
                                        <p:cTn id="60" dur="5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194" name="Picture 11"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How does Judaism sanctify life?</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b="1" smtClean="0">
                <a:latin typeface="Papyrus" panose="03070502060502030205" pitchFamily="66" charset="0"/>
              </a:rPr>
              <a:t>Life cycle celebrations:</a:t>
            </a:r>
          </a:p>
          <a:p>
            <a:pPr eaLnBrk="1" hangingPunct="1"/>
            <a:r>
              <a:rPr lang="en-US" altLang="en-US" sz="2800" b="1" smtClean="0">
                <a:latin typeface="Papyrus" panose="03070502060502030205" pitchFamily="66" charset="0"/>
              </a:rPr>
              <a:t>Bris – ritual circumcision, sign of the covenant</a:t>
            </a:r>
          </a:p>
          <a:p>
            <a:pPr eaLnBrk="1" hangingPunct="1"/>
            <a:r>
              <a:rPr lang="en-US" altLang="en-US" sz="2800" b="1" smtClean="0">
                <a:latin typeface="Papyrus" panose="03070502060502030205" pitchFamily="66" charset="0"/>
              </a:rPr>
              <a:t>Bar/Bat Mitzvah – full adult status and responsibility within the religion</a:t>
            </a:r>
          </a:p>
          <a:p>
            <a:pPr eaLnBrk="1" hangingPunct="1"/>
            <a:r>
              <a:rPr lang="en-US" altLang="en-US" sz="2800" b="1" smtClean="0">
                <a:latin typeface="Papyrus" panose="03070502060502030205" pitchFamily="66" charset="0"/>
              </a:rPr>
              <a:t>Marriage - "Be fruitful and multiply" (Gen. 1:22)</a:t>
            </a:r>
          </a:p>
          <a:p>
            <a:pPr eaLnBrk="1" hangingPunct="1"/>
            <a:r>
              <a:rPr lang="en-US" altLang="en-US" sz="2800" b="1" smtClean="0">
                <a:latin typeface="Papyrus" panose="03070502060502030205" pitchFamily="66" charset="0"/>
              </a:rPr>
              <a:t>Death – funerals, mourning (sitting “Shiva”), and memorials (“Yartzeits”)</a:t>
            </a:r>
          </a:p>
        </p:txBody>
      </p:sp>
      <p:pic>
        <p:nvPicPr>
          <p:cNvPr id="9221" name="Picture 5" descr="http://images.google.com/images?q=tbn:ZOIZjcvvVEUC:www.greendzn.com/bri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295400"/>
            <a:ext cx="9144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http://images.google.com/images?q=tbn:gKQcg61Nf64C:www.messiahnj.org/images/bar-mitzvah.gif">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6700" y="2971800"/>
            <a:ext cx="1028700" cy="100647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6" name="Picture 10" descr="http://images.google.com/images?q=tbn:UdUTo9wRF60C:www.dadon-art.co.il/pictures/chupah.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77000" y="5562600"/>
            <a:ext cx="1474788" cy="9604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105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9218"/>
                                        </p:tgtEl>
                                        <p:attrNameLst>
                                          <p:attrName>style.visibility</p:attrName>
                                        </p:attrNameLst>
                                      </p:cBhvr>
                                      <p:to>
                                        <p:strVal val="visible"/>
                                      </p:to>
                                    </p:set>
                                    <p:animEffect transition="in" filter="wipe(left)">
                                      <p:cBhvr>
                                        <p:cTn id="7" dur="75"/>
                                        <p:tgtEl>
                                          <p:spTgt spid="9218"/>
                                        </p:tgtEl>
                                      </p:cBhvr>
                                    </p:animEffect>
                                  </p:childTnLst>
                                </p:cTn>
                              </p:par>
                            </p:childTnLst>
                          </p:cTn>
                        </p:par>
                        <p:par>
                          <p:cTn id="8" fill="hold" nodeType="afterGroup">
                            <p:stCondLst>
                              <p:cond delay="2025"/>
                            </p:stCondLst>
                            <p:childTnLst>
                              <p:par>
                                <p:cTn id="9" presetID="14" presetClass="entr" presetSubtype="10" fill="hold" nodeType="afterEffect">
                                  <p:stCondLst>
                                    <p:cond delay="0"/>
                                  </p:stCondLst>
                                  <p:childTnLst>
                                    <p:set>
                                      <p:cBhvr>
                                        <p:cTn id="10" dur="1" fill="hold">
                                          <p:stCondLst>
                                            <p:cond delay="0"/>
                                          </p:stCondLst>
                                        </p:cTn>
                                        <p:tgtEl>
                                          <p:spTgt spid="9221"/>
                                        </p:tgtEl>
                                        <p:attrNameLst>
                                          <p:attrName>style.visibility</p:attrName>
                                        </p:attrNameLst>
                                      </p:cBhvr>
                                      <p:to>
                                        <p:strVal val="visible"/>
                                      </p:to>
                                    </p:set>
                                    <p:animEffect transition="in" filter="randombar(horizontal)">
                                      <p:cBhvr>
                                        <p:cTn id="11" dur="500"/>
                                        <p:tgtEl>
                                          <p:spTgt spid="9221"/>
                                        </p:tgtEl>
                                      </p:cBhvr>
                                    </p:animEffect>
                                  </p:childTnLst>
                                </p:cTn>
                              </p:par>
                            </p:childTnLst>
                          </p:cTn>
                        </p:par>
                        <p:par>
                          <p:cTn id="12" fill="hold" nodeType="afterGroup">
                            <p:stCondLst>
                              <p:cond delay="2525"/>
                            </p:stCondLst>
                            <p:childTnLst>
                              <p:par>
                                <p:cTn id="13" presetID="5" presetClass="entr" presetSubtype="10" fill="hold" nodeType="afterEffect">
                                  <p:stCondLst>
                                    <p:cond delay="0"/>
                                  </p:stCondLst>
                                  <p:childTnLst>
                                    <p:set>
                                      <p:cBhvr>
                                        <p:cTn id="14" dur="1" fill="hold">
                                          <p:stCondLst>
                                            <p:cond delay="0"/>
                                          </p:stCondLst>
                                        </p:cTn>
                                        <p:tgtEl>
                                          <p:spTgt spid="9223"/>
                                        </p:tgtEl>
                                        <p:attrNameLst>
                                          <p:attrName>style.visibility</p:attrName>
                                        </p:attrNameLst>
                                      </p:cBhvr>
                                      <p:to>
                                        <p:strVal val="visible"/>
                                      </p:to>
                                    </p:set>
                                    <p:animEffect transition="in" filter="checkerboard(across)">
                                      <p:cBhvr>
                                        <p:cTn id="15" dur="500"/>
                                        <p:tgtEl>
                                          <p:spTgt spid="9223"/>
                                        </p:tgtEl>
                                      </p:cBhvr>
                                    </p:animEffect>
                                  </p:childTnLst>
                                </p:cTn>
                              </p:par>
                            </p:childTnLst>
                          </p:cTn>
                        </p:par>
                        <p:par>
                          <p:cTn id="16" fill="hold" nodeType="afterGroup">
                            <p:stCondLst>
                              <p:cond delay="3025"/>
                            </p:stCondLst>
                            <p:childTnLst>
                              <p:par>
                                <p:cTn id="17" presetID="17" presetClass="entr" presetSubtype="1" fill="hold" nodeType="afterEffect">
                                  <p:stCondLst>
                                    <p:cond delay="0"/>
                                  </p:stCondLst>
                                  <p:childTnLst>
                                    <p:set>
                                      <p:cBhvr>
                                        <p:cTn id="18" dur="1" fill="hold">
                                          <p:stCondLst>
                                            <p:cond delay="0"/>
                                          </p:stCondLst>
                                        </p:cTn>
                                        <p:tgtEl>
                                          <p:spTgt spid="9226"/>
                                        </p:tgtEl>
                                        <p:attrNameLst>
                                          <p:attrName>style.visibility</p:attrName>
                                        </p:attrNameLst>
                                      </p:cBhvr>
                                      <p:to>
                                        <p:strVal val="visible"/>
                                      </p:to>
                                    </p:set>
                                    <p:anim calcmode="lin" valueType="num">
                                      <p:cBhvr>
                                        <p:cTn id="19" dur="500" fill="hold"/>
                                        <p:tgtEl>
                                          <p:spTgt spid="9226"/>
                                        </p:tgtEl>
                                        <p:attrNameLst>
                                          <p:attrName>ppt_x</p:attrName>
                                        </p:attrNameLst>
                                      </p:cBhvr>
                                      <p:tavLst>
                                        <p:tav tm="0">
                                          <p:val>
                                            <p:strVal val="#ppt_x"/>
                                          </p:val>
                                        </p:tav>
                                        <p:tav tm="100000">
                                          <p:val>
                                            <p:strVal val="#ppt_x"/>
                                          </p:val>
                                        </p:tav>
                                      </p:tavLst>
                                    </p:anim>
                                    <p:anim calcmode="lin" valueType="num">
                                      <p:cBhvr>
                                        <p:cTn id="20" dur="500" fill="hold"/>
                                        <p:tgtEl>
                                          <p:spTgt spid="9226"/>
                                        </p:tgtEl>
                                        <p:attrNameLst>
                                          <p:attrName>ppt_y</p:attrName>
                                        </p:attrNameLst>
                                      </p:cBhvr>
                                      <p:tavLst>
                                        <p:tav tm="0">
                                          <p:val>
                                            <p:strVal val="#ppt_y-#ppt_h/2"/>
                                          </p:val>
                                        </p:tav>
                                        <p:tav tm="100000">
                                          <p:val>
                                            <p:strVal val="#ppt_y"/>
                                          </p:val>
                                        </p:tav>
                                      </p:tavLst>
                                    </p:anim>
                                    <p:anim calcmode="lin" valueType="num">
                                      <p:cBhvr>
                                        <p:cTn id="21" dur="500" fill="hold"/>
                                        <p:tgtEl>
                                          <p:spTgt spid="9226"/>
                                        </p:tgtEl>
                                        <p:attrNameLst>
                                          <p:attrName>ppt_w</p:attrName>
                                        </p:attrNameLst>
                                      </p:cBhvr>
                                      <p:tavLst>
                                        <p:tav tm="0">
                                          <p:val>
                                            <p:strVal val="#ppt_w"/>
                                          </p:val>
                                        </p:tav>
                                        <p:tav tm="100000">
                                          <p:val>
                                            <p:strVal val="#ppt_w"/>
                                          </p:val>
                                        </p:tav>
                                      </p:tavLst>
                                    </p:anim>
                                    <p:anim calcmode="lin" valueType="num">
                                      <p:cBhvr>
                                        <p:cTn id="22" dur="500" fill="hold"/>
                                        <p:tgtEl>
                                          <p:spTgt spid="9226"/>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19">
                                            <p:txEl>
                                              <p:pRg st="0" end="0"/>
                                            </p:txEl>
                                          </p:spTgt>
                                        </p:tgtEl>
                                        <p:attrNameLst>
                                          <p:attrName>style.visibility</p:attrName>
                                        </p:attrNameLst>
                                      </p:cBhvr>
                                      <p:to>
                                        <p:strVal val="visible"/>
                                      </p:to>
                                    </p:set>
                                    <p:animEffect transition="in" filter="dissolve">
                                      <p:cBhvr>
                                        <p:cTn id="27" dur="500"/>
                                        <p:tgtEl>
                                          <p:spTgt spid="9219">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19">
                                            <p:txEl>
                                              <p:pRg st="1" end="1"/>
                                            </p:txEl>
                                          </p:spTgt>
                                        </p:tgtEl>
                                        <p:attrNameLst>
                                          <p:attrName>style.visibility</p:attrName>
                                        </p:attrNameLst>
                                      </p:cBhvr>
                                      <p:to>
                                        <p:strVal val="visible"/>
                                      </p:to>
                                    </p:set>
                                    <p:animEffect transition="in" filter="dissolve">
                                      <p:cBhvr>
                                        <p:cTn id="32" dur="500"/>
                                        <p:tgtEl>
                                          <p:spTgt spid="9219">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219">
                                            <p:txEl>
                                              <p:pRg st="2" end="2"/>
                                            </p:txEl>
                                          </p:spTgt>
                                        </p:tgtEl>
                                        <p:attrNameLst>
                                          <p:attrName>style.visibility</p:attrName>
                                        </p:attrNameLst>
                                      </p:cBhvr>
                                      <p:to>
                                        <p:strVal val="visible"/>
                                      </p:to>
                                    </p:set>
                                    <p:animEffect transition="in" filter="dissolve">
                                      <p:cBhvr>
                                        <p:cTn id="37" dur="500"/>
                                        <p:tgtEl>
                                          <p:spTgt spid="9219">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219">
                                            <p:txEl>
                                              <p:pRg st="3" end="3"/>
                                            </p:txEl>
                                          </p:spTgt>
                                        </p:tgtEl>
                                        <p:attrNameLst>
                                          <p:attrName>style.visibility</p:attrName>
                                        </p:attrNameLst>
                                      </p:cBhvr>
                                      <p:to>
                                        <p:strVal val="visible"/>
                                      </p:to>
                                    </p:set>
                                    <p:animEffect transition="in" filter="dissolve">
                                      <p:cBhvr>
                                        <p:cTn id="42" dur="500"/>
                                        <p:tgtEl>
                                          <p:spTgt spid="921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219">
                                            <p:txEl>
                                              <p:pRg st="4" end="4"/>
                                            </p:txEl>
                                          </p:spTgt>
                                        </p:tgtEl>
                                        <p:attrNameLst>
                                          <p:attrName>style.visibility</p:attrName>
                                        </p:attrNameLst>
                                      </p:cBhvr>
                                      <p:to>
                                        <p:strVal val="visible"/>
                                      </p:to>
                                    </p:set>
                                    <p:animEffect transition="in" filter="dissolve">
                                      <p:cBhvr>
                                        <p:cTn id="47"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How does Judaism sanctify time?</a:t>
            </a:r>
            <a:r>
              <a:rPr lang="en-US" altLang="en-US" smtClean="0">
                <a:latin typeface="Papyrus" panose="03070502060502030205" pitchFamily="66" charset="0"/>
              </a:rPr>
              <a:t> </a:t>
            </a:r>
            <a:endParaRPr lang="en-US" altLang="en-US" sz="3600" b="1" smtClean="0">
              <a:latin typeface="Papyrus" panose="03070502060502030205" pitchFamily="66" charset="0"/>
            </a:endParaRPr>
          </a:p>
        </p:txBody>
      </p:sp>
      <p:sp>
        <p:nvSpPr>
          <p:cNvPr id="7171"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3600" b="1" smtClean="0">
                <a:latin typeface="Papyrus" panose="03070502060502030205" pitchFamily="66" charset="0"/>
              </a:rPr>
              <a:t>The Jewish Holidays:</a:t>
            </a:r>
            <a:endParaRPr lang="en-US" altLang="en-US" sz="3600" smtClean="0"/>
          </a:p>
          <a:p>
            <a:pPr eaLnBrk="1" hangingPunct="1">
              <a:lnSpc>
                <a:spcPct val="90000"/>
              </a:lnSpc>
            </a:pPr>
            <a:r>
              <a:rPr lang="en-US" altLang="en-US" b="1" smtClean="0">
                <a:latin typeface="Papyrus" panose="03070502060502030205" pitchFamily="66" charset="0"/>
              </a:rPr>
              <a:t>High Holidays:</a:t>
            </a:r>
          </a:p>
          <a:p>
            <a:pPr lvl="1" eaLnBrk="1" hangingPunct="1">
              <a:lnSpc>
                <a:spcPct val="90000"/>
              </a:lnSpc>
            </a:pPr>
            <a:r>
              <a:rPr lang="en-US" altLang="en-US" b="1" smtClean="0">
                <a:latin typeface="Papyrus" panose="03070502060502030205" pitchFamily="66" charset="0"/>
              </a:rPr>
              <a:t>Rosh Hashanah (Jewish New Year)</a:t>
            </a:r>
          </a:p>
          <a:p>
            <a:pPr lvl="1" eaLnBrk="1" hangingPunct="1">
              <a:lnSpc>
                <a:spcPct val="90000"/>
              </a:lnSpc>
            </a:pPr>
            <a:r>
              <a:rPr lang="en-US" altLang="en-US" b="1" smtClean="0">
                <a:latin typeface="Papyrus" panose="03070502060502030205" pitchFamily="66" charset="0"/>
              </a:rPr>
              <a:t>Yom Kippur (Day of Atonement)</a:t>
            </a:r>
          </a:p>
          <a:p>
            <a:pPr eaLnBrk="1" hangingPunct="1">
              <a:lnSpc>
                <a:spcPct val="90000"/>
              </a:lnSpc>
            </a:pPr>
            <a:r>
              <a:rPr lang="en-US" altLang="en-US" b="1" smtClean="0">
                <a:latin typeface="Papyrus" panose="03070502060502030205" pitchFamily="66" charset="0"/>
              </a:rPr>
              <a:t>Sukkot, the “Festival of Booths” (fall harvest festival)</a:t>
            </a:r>
          </a:p>
          <a:p>
            <a:pPr eaLnBrk="1" hangingPunct="1">
              <a:lnSpc>
                <a:spcPct val="90000"/>
              </a:lnSpc>
            </a:pPr>
            <a:r>
              <a:rPr lang="en-US" altLang="en-US" b="1" smtClean="0">
                <a:latin typeface="Papyrus" panose="03070502060502030205" pitchFamily="66" charset="0"/>
              </a:rPr>
              <a:t>Simchat Torah – celebrating Torah</a:t>
            </a:r>
          </a:p>
          <a:p>
            <a:pPr eaLnBrk="1" hangingPunct="1">
              <a:lnSpc>
                <a:spcPct val="90000"/>
              </a:lnSpc>
            </a:pPr>
            <a:r>
              <a:rPr lang="en-US" altLang="en-US" b="1" smtClean="0">
                <a:latin typeface="Papyrus" panose="03070502060502030205" pitchFamily="66" charset="0"/>
              </a:rPr>
              <a:t>Chanukah, the “Festival of Lights”</a:t>
            </a:r>
          </a:p>
        </p:txBody>
      </p:sp>
      <p:pic>
        <p:nvPicPr>
          <p:cNvPr id="7173" name="Picture 5" descr="http://images.google.com/images?q=tbn:JISoJiRTU3sC:www.broward.cc.fl.us/locations/south/slife/Chanuk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562600"/>
            <a:ext cx="1039813"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descr="http://images.google.com/images?q=tbn:mv1VNNZ6N20C:www.concordnh.com/messianicfellowship/images/Roshhas1.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1600200"/>
            <a:ext cx="925513" cy="12573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177" name="Picture 9" descr="http://images.google.com/images?q=tbn:Vvn4u-3QM_sC:www.yahwehsheep.org/images/sukkot.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2743200"/>
            <a:ext cx="1131888" cy="94932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8919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7170"/>
                                        </p:tgtEl>
                                        <p:attrNameLst>
                                          <p:attrName>style.visibility</p:attrName>
                                        </p:attrNameLst>
                                      </p:cBhvr>
                                      <p:to>
                                        <p:strVal val="visible"/>
                                      </p:to>
                                    </p:set>
                                    <p:animEffect transition="in" filter="wipe(left)">
                                      <p:cBhvr>
                                        <p:cTn id="7" dur="75"/>
                                        <p:tgtEl>
                                          <p:spTgt spid="7170"/>
                                        </p:tgtEl>
                                      </p:cBhvr>
                                    </p:animEffect>
                                  </p:childTnLst>
                                </p:cTn>
                              </p:par>
                            </p:childTnLst>
                          </p:cTn>
                        </p:par>
                        <p:par>
                          <p:cTn id="8" fill="hold" nodeType="afterGroup">
                            <p:stCondLst>
                              <p:cond delay="2025"/>
                            </p:stCondLst>
                            <p:childTnLst>
                              <p:par>
                                <p:cTn id="9" presetID="3" presetClass="entr" presetSubtype="10" fill="hold" nodeType="afterEffect">
                                  <p:stCondLst>
                                    <p:cond delay="0"/>
                                  </p:stCondLst>
                                  <p:childTnLst>
                                    <p:set>
                                      <p:cBhvr>
                                        <p:cTn id="10" dur="1" fill="hold">
                                          <p:stCondLst>
                                            <p:cond delay="0"/>
                                          </p:stCondLst>
                                        </p:cTn>
                                        <p:tgtEl>
                                          <p:spTgt spid="7175"/>
                                        </p:tgtEl>
                                        <p:attrNameLst>
                                          <p:attrName>style.visibility</p:attrName>
                                        </p:attrNameLst>
                                      </p:cBhvr>
                                      <p:to>
                                        <p:strVal val="visible"/>
                                      </p:to>
                                    </p:set>
                                    <p:animEffect transition="in" filter="blinds(horizontal)">
                                      <p:cBhvr>
                                        <p:cTn id="11" dur="500"/>
                                        <p:tgtEl>
                                          <p:spTgt spid="7175"/>
                                        </p:tgtEl>
                                      </p:cBhvr>
                                    </p:animEffect>
                                  </p:childTnLst>
                                </p:cTn>
                              </p:par>
                            </p:childTnLst>
                          </p:cTn>
                        </p:par>
                        <p:par>
                          <p:cTn id="12" fill="hold" nodeType="afterGroup">
                            <p:stCondLst>
                              <p:cond delay="2525"/>
                            </p:stCondLst>
                            <p:childTnLst>
                              <p:par>
                                <p:cTn id="13" presetID="16" presetClass="entr" presetSubtype="26" fill="hold" nodeType="afterEffect">
                                  <p:stCondLst>
                                    <p:cond delay="0"/>
                                  </p:stCondLst>
                                  <p:childTnLst>
                                    <p:set>
                                      <p:cBhvr>
                                        <p:cTn id="14" dur="1" fill="hold">
                                          <p:stCondLst>
                                            <p:cond delay="0"/>
                                          </p:stCondLst>
                                        </p:cTn>
                                        <p:tgtEl>
                                          <p:spTgt spid="7177"/>
                                        </p:tgtEl>
                                        <p:attrNameLst>
                                          <p:attrName>style.visibility</p:attrName>
                                        </p:attrNameLst>
                                      </p:cBhvr>
                                      <p:to>
                                        <p:strVal val="visible"/>
                                      </p:to>
                                    </p:set>
                                    <p:animEffect transition="in" filter="barn(inHorizontal)">
                                      <p:cBhvr>
                                        <p:cTn id="15" dur="500"/>
                                        <p:tgtEl>
                                          <p:spTgt spid="7177"/>
                                        </p:tgtEl>
                                      </p:cBhvr>
                                    </p:animEffect>
                                  </p:childTnLst>
                                </p:cTn>
                              </p:par>
                            </p:childTnLst>
                          </p:cTn>
                        </p:par>
                        <p:par>
                          <p:cTn id="16" fill="hold" nodeType="afterGroup">
                            <p:stCondLst>
                              <p:cond delay="3025"/>
                            </p:stCondLst>
                            <p:childTnLst>
                              <p:par>
                                <p:cTn id="17" presetID="17" presetClass="entr" presetSubtype="1" fill="hold" nodeType="afterEffect">
                                  <p:stCondLst>
                                    <p:cond delay="0"/>
                                  </p:stCondLst>
                                  <p:childTnLst>
                                    <p:set>
                                      <p:cBhvr>
                                        <p:cTn id="18" dur="1" fill="hold">
                                          <p:stCondLst>
                                            <p:cond delay="0"/>
                                          </p:stCondLst>
                                        </p:cTn>
                                        <p:tgtEl>
                                          <p:spTgt spid="7173"/>
                                        </p:tgtEl>
                                        <p:attrNameLst>
                                          <p:attrName>style.visibility</p:attrName>
                                        </p:attrNameLst>
                                      </p:cBhvr>
                                      <p:to>
                                        <p:strVal val="visible"/>
                                      </p:to>
                                    </p:set>
                                    <p:anim calcmode="lin" valueType="num">
                                      <p:cBhvr>
                                        <p:cTn id="19" dur="500" fill="hold"/>
                                        <p:tgtEl>
                                          <p:spTgt spid="7173"/>
                                        </p:tgtEl>
                                        <p:attrNameLst>
                                          <p:attrName>ppt_x</p:attrName>
                                        </p:attrNameLst>
                                      </p:cBhvr>
                                      <p:tavLst>
                                        <p:tav tm="0">
                                          <p:val>
                                            <p:strVal val="#ppt_x"/>
                                          </p:val>
                                        </p:tav>
                                        <p:tav tm="100000">
                                          <p:val>
                                            <p:strVal val="#ppt_x"/>
                                          </p:val>
                                        </p:tav>
                                      </p:tavLst>
                                    </p:anim>
                                    <p:anim calcmode="lin" valueType="num">
                                      <p:cBhvr>
                                        <p:cTn id="20" dur="500" fill="hold"/>
                                        <p:tgtEl>
                                          <p:spTgt spid="7173"/>
                                        </p:tgtEl>
                                        <p:attrNameLst>
                                          <p:attrName>ppt_y</p:attrName>
                                        </p:attrNameLst>
                                      </p:cBhvr>
                                      <p:tavLst>
                                        <p:tav tm="0">
                                          <p:val>
                                            <p:strVal val="#ppt_y-#ppt_h/2"/>
                                          </p:val>
                                        </p:tav>
                                        <p:tav tm="100000">
                                          <p:val>
                                            <p:strVal val="#ppt_y"/>
                                          </p:val>
                                        </p:tav>
                                      </p:tavLst>
                                    </p:anim>
                                    <p:anim calcmode="lin" valueType="num">
                                      <p:cBhvr>
                                        <p:cTn id="21" dur="500" fill="hold"/>
                                        <p:tgtEl>
                                          <p:spTgt spid="7173"/>
                                        </p:tgtEl>
                                        <p:attrNameLst>
                                          <p:attrName>ppt_w</p:attrName>
                                        </p:attrNameLst>
                                      </p:cBhvr>
                                      <p:tavLst>
                                        <p:tav tm="0">
                                          <p:val>
                                            <p:strVal val="#ppt_w"/>
                                          </p:val>
                                        </p:tav>
                                        <p:tav tm="100000">
                                          <p:val>
                                            <p:strVal val="#ppt_w"/>
                                          </p:val>
                                        </p:tav>
                                      </p:tavLst>
                                    </p:anim>
                                    <p:anim calcmode="lin" valueType="num">
                                      <p:cBhvr>
                                        <p:cTn id="22" dur="500" fill="hold"/>
                                        <p:tgtEl>
                                          <p:spTgt spid="7173"/>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1">
                                            <p:txEl>
                                              <p:pRg st="0" end="0"/>
                                            </p:txEl>
                                          </p:spTgt>
                                        </p:tgtEl>
                                        <p:attrNameLst>
                                          <p:attrName>style.visibility</p:attrName>
                                        </p:attrNameLst>
                                      </p:cBhvr>
                                      <p:to>
                                        <p:strVal val="visible"/>
                                      </p:to>
                                    </p:set>
                                    <p:animEffect transition="in" filter="dissolve">
                                      <p:cBhvr>
                                        <p:cTn id="27" dur="500"/>
                                        <p:tgtEl>
                                          <p:spTgt spid="717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71">
                                            <p:txEl>
                                              <p:pRg st="1" end="1"/>
                                            </p:txEl>
                                          </p:spTgt>
                                        </p:tgtEl>
                                        <p:attrNameLst>
                                          <p:attrName>style.visibility</p:attrName>
                                        </p:attrNameLst>
                                      </p:cBhvr>
                                      <p:to>
                                        <p:strVal val="visible"/>
                                      </p:to>
                                    </p:set>
                                    <p:animEffect transition="in" filter="dissolve">
                                      <p:cBhvr>
                                        <p:cTn id="32" dur="500"/>
                                        <p:tgtEl>
                                          <p:spTgt spid="7171">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71">
                                            <p:txEl>
                                              <p:pRg st="2" end="2"/>
                                            </p:txEl>
                                          </p:spTgt>
                                        </p:tgtEl>
                                        <p:attrNameLst>
                                          <p:attrName>style.visibility</p:attrName>
                                        </p:attrNameLst>
                                      </p:cBhvr>
                                      <p:to>
                                        <p:strVal val="visible"/>
                                      </p:to>
                                    </p:set>
                                    <p:animEffect transition="in" filter="dissolve">
                                      <p:cBhvr>
                                        <p:cTn id="37" dur="500"/>
                                        <p:tgtEl>
                                          <p:spTgt spid="7171">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71">
                                            <p:txEl>
                                              <p:pRg st="3" end="3"/>
                                            </p:txEl>
                                          </p:spTgt>
                                        </p:tgtEl>
                                        <p:attrNameLst>
                                          <p:attrName>style.visibility</p:attrName>
                                        </p:attrNameLst>
                                      </p:cBhvr>
                                      <p:to>
                                        <p:strVal val="visible"/>
                                      </p:to>
                                    </p:set>
                                    <p:animEffect transition="in" filter="dissolve">
                                      <p:cBhvr>
                                        <p:cTn id="42" dur="500"/>
                                        <p:tgtEl>
                                          <p:spTgt spid="7171">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71">
                                            <p:txEl>
                                              <p:pRg st="4" end="4"/>
                                            </p:txEl>
                                          </p:spTgt>
                                        </p:tgtEl>
                                        <p:attrNameLst>
                                          <p:attrName>style.visibility</p:attrName>
                                        </p:attrNameLst>
                                      </p:cBhvr>
                                      <p:to>
                                        <p:strVal val="visible"/>
                                      </p:to>
                                    </p:set>
                                    <p:animEffect transition="in" filter="dissolve">
                                      <p:cBhvr>
                                        <p:cTn id="47" dur="500"/>
                                        <p:tgtEl>
                                          <p:spTgt spid="7171">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71">
                                            <p:txEl>
                                              <p:pRg st="5" end="5"/>
                                            </p:txEl>
                                          </p:spTgt>
                                        </p:tgtEl>
                                        <p:attrNameLst>
                                          <p:attrName>style.visibility</p:attrName>
                                        </p:attrNameLst>
                                      </p:cBhvr>
                                      <p:to>
                                        <p:strVal val="visible"/>
                                      </p:to>
                                    </p:set>
                                    <p:animEffect transition="in" filter="dissolve">
                                      <p:cBhvr>
                                        <p:cTn id="52" dur="500"/>
                                        <p:tgtEl>
                                          <p:spTgt spid="7171">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171">
                                            <p:txEl>
                                              <p:pRg st="6" end="6"/>
                                            </p:txEl>
                                          </p:spTgt>
                                        </p:tgtEl>
                                        <p:attrNameLst>
                                          <p:attrName>style.visibility</p:attrName>
                                        </p:attrNameLst>
                                      </p:cBhvr>
                                      <p:to>
                                        <p:strVal val="visible"/>
                                      </p:to>
                                    </p:set>
                                    <p:animEffect transition="in" filter="dissolve">
                                      <p:cBhvr>
                                        <p:cTn id="5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828800" y="762000"/>
            <a:ext cx="6324600" cy="366713"/>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endParaRPr>
          </a:p>
        </p:txBody>
      </p:sp>
      <p:sp>
        <p:nvSpPr>
          <p:cNvPr id="5123" name="Text Box 7"/>
          <p:cNvSpPr txBox="1">
            <a:spLocks noChangeArrowheads="1"/>
          </p:cNvSpPr>
          <p:nvPr/>
        </p:nvSpPr>
        <p:spPr bwMode="auto">
          <a:xfrm>
            <a:off x="2971800" y="533400"/>
            <a:ext cx="5943600" cy="3254375"/>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lgn="ctr">
              <a:spcBef>
                <a:spcPct val="50000"/>
              </a:spcBef>
            </a:pPr>
            <a:r>
              <a:rPr lang="en-US" sz="1800" dirty="0">
                <a:solidFill>
                  <a:schemeClr val="tx1"/>
                </a:solidFill>
                <a:latin typeface="Arial" charset="0"/>
              </a:rPr>
              <a:t>One of the basic tenets of ancient Israel is that </a:t>
            </a:r>
            <a:r>
              <a:rPr lang="en-US" sz="1800" b="1" i="1" dirty="0">
                <a:solidFill>
                  <a:schemeClr val="tx1"/>
                </a:solidFill>
                <a:latin typeface="Arial" charset="0"/>
              </a:rPr>
              <a:t>human life is sacred.</a:t>
            </a:r>
            <a:r>
              <a:rPr lang="en-US" sz="1800" dirty="0">
                <a:solidFill>
                  <a:schemeClr val="tx1"/>
                </a:solidFill>
                <a:latin typeface="Arial" charset="0"/>
              </a:rPr>
              <a:t>  This is considered a </a:t>
            </a:r>
            <a:r>
              <a:rPr lang="en-US" sz="1800" b="1" i="1" dirty="0">
                <a:solidFill>
                  <a:schemeClr val="tx1"/>
                </a:solidFill>
                <a:latin typeface="Arial" charset="0"/>
              </a:rPr>
              <a:t>SHARED Judeo-Christian</a:t>
            </a:r>
            <a:r>
              <a:rPr lang="en-US" sz="1800" dirty="0">
                <a:solidFill>
                  <a:schemeClr val="tx1"/>
                </a:solidFill>
                <a:latin typeface="Arial" charset="0"/>
              </a:rPr>
              <a:t> </a:t>
            </a:r>
            <a:r>
              <a:rPr lang="en-US" sz="1800" b="1" i="1" dirty="0">
                <a:solidFill>
                  <a:schemeClr val="tx1"/>
                </a:solidFill>
                <a:latin typeface="Arial" charset="0"/>
              </a:rPr>
              <a:t>value </a:t>
            </a:r>
            <a:r>
              <a:rPr lang="en-US" sz="1800" dirty="0">
                <a:solidFill>
                  <a:schemeClr val="tx1"/>
                </a:solidFill>
                <a:latin typeface="Arial" charset="0"/>
              </a:rPr>
              <a:t>because this tenet was later picked up by Christianity due to its Jewish heritage. </a:t>
            </a: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buFontTx/>
              <a:buChar char="•"/>
            </a:pPr>
            <a:endParaRPr lang="en-US" sz="1800" dirty="0">
              <a:solidFill>
                <a:schemeClr val="tx1"/>
              </a:solidFill>
              <a:latin typeface="Arial" charset="0"/>
            </a:endParaRPr>
          </a:p>
        </p:txBody>
      </p:sp>
      <p:sp>
        <p:nvSpPr>
          <p:cNvPr id="5124" name="Text Box 10"/>
          <p:cNvSpPr txBox="1">
            <a:spLocks noChangeArrowheads="1"/>
          </p:cNvSpPr>
          <p:nvPr/>
        </p:nvSpPr>
        <p:spPr bwMode="auto">
          <a:xfrm>
            <a:off x="1371600" y="0"/>
            <a:ext cx="6629400" cy="457200"/>
          </a:xfrm>
          <a:prstGeom prst="rect">
            <a:avLst/>
          </a:prstGeom>
          <a:noFill/>
          <a:ln w="9525">
            <a:noFill/>
            <a:miter lim="800000"/>
            <a:headEnd/>
            <a:tailEnd/>
          </a:ln>
        </p:spPr>
        <p:txBody>
          <a:bodyPr>
            <a:spAutoFit/>
          </a:bodyPr>
          <a:lstStyle/>
          <a:p>
            <a:pPr algn="ctr">
              <a:spcBef>
                <a:spcPct val="50000"/>
              </a:spcBef>
            </a:pPr>
            <a:r>
              <a:rPr lang="en-US" sz="2400" b="1" dirty="0">
                <a:solidFill>
                  <a:schemeClr val="tx2"/>
                </a:solidFill>
                <a:latin typeface="Arial" charset="0"/>
              </a:rPr>
              <a:t>Life is Sacred- Thou Shall Not Murder</a:t>
            </a:r>
          </a:p>
        </p:txBody>
      </p:sp>
      <p:sp>
        <p:nvSpPr>
          <p:cNvPr id="5125" name="Text Box 16"/>
          <p:cNvSpPr txBox="1">
            <a:spLocks noChangeArrowheads="1"/>
          </p:cNvSpPr>
          <p:nvPr/>
        </p:nvSpPr>
        <p:spPr bwMode="auto">
          <a:xfrm>
            <a:off x="2743200" y="3200400"/>
            <a:ext cx="6400800" cy="1603375"/>
          </a:xfrm>
          <a:prstGeom prst="rect">
            <a:avLst/>
          </a:prstGeom>
          <a:noFill/>
          <a:ln w="9525">
            <a:noFill/>
            <a:miter lim="800000"/>
            <a:headEnd/>
            <a:tailEnd/>
          </a:ln>
        </p:spPr>
        <p:txBody>
          <a:bodyPr>
            <a:spAutoFit/>
          </a:bodyPr>
          <a:lstStyle/>
          <a:p>
            <a:pPr algn="ctr"/>
            <a:r>
              <a:rPr lang="en-US" sz="1800" dirty="0">
                <a:solidFill>
                  <a:schemeClr val="tx1"/>
                </a:solidFill>
                <a:latin typeface="Arial" charset="0"/>
              </a:rPr>
              <a:t>The sanctity of life was an idea that was considered </a:t>
            </a:r>
            <a:r>
              <a:rPr lang="en-US" sz="1800" b="1" i="1" dirty="0">
                <a:solidFill>
                  <a:schemeClr val="tx1"/>
                </a:solidFill>
                <a:latin typeface="Arial" charset="0"/>
              </a:rPr>
              <a:t>RADICAL</a:t>
            </a:r>
            <a:r>
              <a:rPr lang="en-US" sz="1800" dirty="0">
                <a:solidFill>
                  <a:schemeClr val="tx1"/>
                </a:solidFill>
                <a:latin typeface="Arial" charset="0"/>
              </a:rPr>
              <a:t> in the ancient world. Ancient civilizations killed people as a form of religious worship and sport.</a:t>
            </a:r>
          </a:p>
          <a:p>
            <a:pPr algn="ctr"/>
            <a:endParaRPr lang="en-US" sz="1800" dirty="0">
              <a:solidFill>
                <a:schemeClr val="tx1"/>
              </a:solidFill>
              <a:latin typeface="Arial" charset="0"/>
            </a:endParaRPr>
          </a:p>
          <a:p>
            <a:pPr algn="ctr">
              <a:spcBef>
                <a:spcPct val="50000"/>
              </a:spcBef>
            </a:pPr>
            <a:r>
              <a:rPr lang="en-US" sz="1800" dirty="0">
                <a:solidFill>
                  <a:srgbClr val="EB8F85"/>
                </a:solidFill>
                <a:latin typeface="Arial" charset="0"/>
              </a:rPr>
              <a:t>     </a:t>
            </a:r>
          </a:p>
        </p:txBody>
      </p:sp>
      <p:sp>
        <p:nvSpPr>
          <p:cNvPr id="5126" name="Text Box 17"/>
          <p:cNvSpPr txBox="1">
            <a:spLocks noChangeArrowheads="1"/>
          </p:cNvSpPr>
          <p:nvPr/>
        </p:nvSpPr>
        <p:spPr bwMode="auto">
          <a:xfrm>
            <a:off x="3429000" y="4800600"/>
            <a:ext cx="5105400" cy="1739900"/>
          </a:xfrm>
          <a:prstGeom prst="rect">
            <a:avLst/>
          </a:prstGeom>
          <a:noFill/>
          <a:ln w="9525">
            <a:noFill/>
            <a:miter lim="800000"/>
            <a:headEnd/>
            <a:tailEnd/>
          </a:ln>
        </p:spPr>
        <p:txBody>
          <a:bodyPr>
            <a:spAutoFit/>
          </a:bodyPr>
          <a:lstStyle/>
          <a:p>
            <a:pPr algn="ctr">
              <a:spcBef>
                <a:spcPct val="50000"/>
              </a:spcBef>
            </a:pPr>
            <a:r>
              <a:rPr lang="en-US" sz="1800" b="1" dirty="0">
                <a:solidFill>
                  <a:schemeClr val="tx1"/>
                </a:solidFill>
                <a:latin typeface="Arial" charset="0"/>
              </a:rPr>
              <a:t>INFANTICIDE</a:t>
            </a:r>
            <a:r>
              <a:rPr lang="en-US" sz="1800" dirty="0">
                <a:solidFill>
                  <a:schemeClr val="tx1"/>
                </a:solidFill>
                <a:latin typeface="Arial" charset="0"/>
              </a:rPr>
              <a:t>, the killing of infants who were deformed, disabled or didn’t meet a certain standard of beauty was considered </a:t>
            </a:r>
            <a:r>
              <a:rPr lang="en-US" sz="1800" b="1" dirty="0">
                <a:solidFill>
                  <a:schemeClr val="tx1"/>
                </a:solidFill>
                <a:latin typeface="Arial" charset="0"/>
              </a:rPr>
              <a:t>NORMAL</a:t>
            </a:r>
            <a:r>
              <a:rPr lang="en-US" sz="1800" dirty="0">
                <a:solidFill>
                  <a:schemeClr val="tx1"/>
                </a:solidFill>
                <a:latin typeface="Arial" charset="0"/>
              </a:rPr>
              <a:t> in the Greek and Roman cultures while the ancient Israelite Law of </a:t>
            </a:r>
            <a:r>
              <a:rPr lang="en-US" sz="1800" b="1" dirty="0">
                <a:solidFill>
                  <a:schemeClr val="tx1"/>
                </a:solidFill>
                <a:latin typeface="Arial" charset="0"/>
              </a:rPr>
              <a:t>NOT </a:t>
            </a:r>
            <a:r>
              <a:rPr lang="en-US" sz="1800" dirty="0">
                <a:solidFill>
                  <a:schemeClr val="tx1"/>
                </a:solidFill>
                <a:latin typeface="Arial" charset="0"/>
              </a:rPr>
              <a:t>killing one’s child was considered perverse or strange.</a:t>
            </a:r>
          </a:p>
        </p:txBody>
      </p:sp>
      <p:pic>
        <p:nvPicPr>
          <p:cNvPr id="5127" name="Picture 20" descr="july238"/>
          <p:cNvPicPr>
            <a:picLocks noChangeAspect="1" noChangeArrowheads="1"/>
          </p:cNvPicPr>
          <p:nvPr/>
        </p:nvPicPr>
        <p:blipFill>
          <a:blip r:embed="rId4" cstate="print"/>
          <a:srcRect/>
          <a:stretch>
            <a:fillRect/>
          </a:stretch>
        </p:blipFill>
        <p:spPr bwMode="auto">
          <a:xfrm>
            <a:off x="0" y="1066800"/>
            <a:ext cx="3048000" cy="1928813"/>
          </a:xfrm>
          <a:prstGeom prst="rect">
            <a:avLst/>
          </a:prstGeom>
          <a:noFill/>
          <a:ln w="57150">
            <a:solidFill>
              <a:srgbClr val="339966"/>
            </a:solidFill>
            <a:miter lim="800000"/>
            <a:headEnd/>
            <a:tailEnd/>
          </a:ln>
        </p:spPr>
      </p:pic>
      <p:pic>
        <p:nvPicPr>
          <p:cNvPr id="5128" name="Picture 22" descr="19-05-2006">
            <a:hlinkClick r:id="rId5"/>
          </p:cNvPr>
          <p:cNvPicPr>
            <a:picLocks noChangeAspect="1" noChangeArrowheads="1"/>
          </p:cNvPicPr>
          <p:nvPr/>
        </p:nvPicPr>
        <p:blipFill>
          <a:blip r:embed="rId6" cstate="print"/>
          <a:srcRect/>
          <a:stretch>
            <a:fillRect/>
          </a:stretch>
        </p:blipFill>
        <p:spPr bwMode="auto">
          <a:xfrm>
            <a:off x="304800" y="3048000"/>
            <a:ext cx="2438400" cy="1752600"/>
          </a:xfrm>
          <a:prstGeom prst="rect">
            <a:avLst/>
          </a:prstGeom>
          <a:noFill/>
          <a:ln w="38100">
            <a:solidFill>
              <a:srgbClr val="339966"/>
            </a:solidFill>
            <a:miter lim="800000"/>
            <a:headEnd/>
            <a:tailEnd/>
          </a:ln>
        </p:spPr>
      </p:pic>
      <p:pic>
        <p:nvPicPr>
          <p:cNvPr id="5129" name="Picture 24" descr="wp02t10b.jpg (72445 bytes)"/>
          <p:cNvPicPr>
            <a:picLocks noChangeAspect="1" noChangeArrowheads="1"/>
          </p:cNvPicPr>
          <p:nvPr/>
        </p:nvPicPr>
        <p:blipFill>
          <a:blip r:embed="rId7" cstate="print"/>
          <a:srcRect/>
          <a:stretch>
            <a:fillRect/>
          </a:stretch>
        </p:blipFill>
        <p:spPr bwMode="auto">
          <a:xfrm>
            <a:off x="1828800" y="4800600"/>
            <a:ext cx="1524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How is Judaism related to Christianity?</a:t>
            </a:r>
          </a:p>
        </p:txBody>
      </p:sp>
      <p:sp>
        <p:nvSpPr>
          <p:cNvPr id="1027" name="Rectangle 3"/>
          <p:cNvSpPr>
            <a:spLocks noGrp="1" noChangeArrowheads="1"/>
          </p:cNvSpPr>
          <p:nvPr>
            <p:ph type="body" idx="1"/>
          </p:nvPr>
        </p:nvSpPr>
        <p:spPr/>
        <p:txBody>
          <a:bodyPr/>
          <a:lstStyle/>
          <a:p>
            <a:pPr eaLnBrk="1" hangingPunct="1">
              <a:lnSpc>
                <a:spcPct val="90000"/>
              </a:lnSpc>
            </a:pPr>
            <a:r>
              <a:rPr lang="en-US" altLang="en-US" sz="2600" b="1" smtClean="0">
                <a:latin typeface="Papyrus" panose="03070502060502030205" pitchFamily="66" charset="0"/>
              </a:rPr>
              <a:t>Judaism predates Christianity – it is the foundation of Christianity but is </a:t>
            </a:r>
            <a:r>
              <a:rPr lang="en-US" altLang="en-US" sz="2600" b="1" i="1" smtClean="0">
                <a:latin typeface="Papyrus" panose="03070502060502030205" pitchFamily="66" charset="0"/>
              </a:rPr>
              <a:t>not</a:t>
            </a:r>
            <a:r>
              <a:rPr lang="en-US" altLang="en-US" sz="2600" b="1" smtClean="0">
                <a:latin typeface="Papyrus" panose="03070502060502030205" pitchFamily="66" charset="0"/>
              </a:rPr>
              <a:t> a part of it </a:t>
            </a:r>
          </a:p>
          <a:p>
            <a:pPr eaLnBrk="1" hangingPunct="1">
              <a:lnSpc>
                <a:spcPct val="90000"/>
              </a:lnSpc>
            </a:pPr>
            <a:r>
              <a:rPr lang="en-US" altLang="en-US" sz="2600" b="1" smtClean="0">
                <a:latin typeface="Papyrus" panose="03070502060502030205" pitchFamily="66" charset="0"/>
              </a:rPr>
              <a:t>Jesus was Jewish, as were his followers and the Apostles</a:t>
            </a:r>
          </a:p>
          <a:p>
            <a:pPr eaLnBrk="1" hangingPunct="1">
              <a:lnSpc>
                <a:spcPct val="90000"/>
              </a:lnSpc>
            </a:pPr>
            <a:r>
              <a:rPr lang="en-US" altLang="en-US" sz="2600" b="1" smtClean="0">
                <a:latin typeface="Papyrus" panose="03070502060502030205" pitchFamily="66" charset="0"/>
              </a:rPr>
              <a:t>Jews do not believe that Jesus was anything more than a good and wise man who lived and died 2000 years ago – Jews still await their messiah</a:t>
            </a:r>
          </a:p>
          <a:p>
            <a:pPr eaLnBrk="1" hangingPunct="1">
              <a:lnSpc>
                <a:spcPct val="90000"/>
              </a:lnSpc>
            </a:pPr>
            <a:r>
              <a:rPr lang="en-US" altLang="en-US" sz="2600" b="1" smtClean="0">
                <a:latin typeface="Papyrus" panose="03070502060502030205" pitchFamily="66" charset="0"/>
              </a:rPr>
              <a:t>The Jewish messiah would not be divine. He would be a political figure who restores the Hebrew monarchy and causes peace to reign on Earth</a:t>
            </a:r>
          </a:p>
          <a:p>
            <a:pPr eaLnBrk="1" hangingPunct="1">
              <a:lnSpc>
                <a:spcPct val="90000"/>
              </a:lnSpc>
            </a:pPr>
            <a:r>
              <a:rPr lang="en-US" altLang="en-US" sz="2600" b="1" smtClean="0">
                <a:latin typeface="Papyrus" panose="03070502060502030205" pitchFamily="66" charset="0"/>
              </a:rPr>
              <a:t>Jews are not concerned about salvation and the “world to come”</a:t>
            </a:r>
          </a:p>
        </p:txBody>
      </p:sp>
      <p:pic>
        <p:nvPicPr>
          <p:cNvPr id="1028" name="Picture 4" descr="C:\My Documents\My Webs\images\christianit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3238" y="533400"/>
            <a:ext cx="86836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C:\My Documents\My Webs\images\jewishsta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990600"/>
            <a:ext cx="78898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439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1026"/>
                                        </p:tgtEl>
                                        <p:attrNameLst>
                                          <p:attrName>style.visibility</p:attrName>
                                        </p:attrNameLst>
                                      </p:cBhvr>
                                      <p:to>
                                        <p:strVal val="visible"/>
                                      </p:to>
                                    </p:set>
                                    <p:animEffect transition="in" filter="wipe(left)">
                                      <p:cBhvr>
                                        <p:cTn id="7" dur="75"/>
                                        <p:tgtEl>
                                          <p:spTgt spid="1026"/>
                                        </p:tgtEl>
                                      </p:cBhvr>
                                    </p:animEffect>
                                  </p:childTnLst>
                                </p:cTn>
                              </p:par>
                            </p:childTnLst>
                          </p:cTn>
                        </p:par>
                        <p:par>
                          <p:cTn id="8" fill="hold" nodeType="afterGroup">
                            <p:stCondLst>
                              <p:cond delay="2550"/>
                            </p:stCondLst>
                            <p:childTnLst>
                              <p:par>
                                <p:cTn id="9" presetID="2" presetClass="entr" presetSubtype="2" fill="hold" nodeType="afterEffect">
                                  <p:stCondLst>
                                    <p:cond delay="0"/>
                                  </p:stCondLst>
                                  <p:childTnLst>
                                    <p:set>
                                      <p:cBhvr>
                                        <p:cTn id="10" dur="1" fill="hold">
                                          <p:stCondLst>
                                            <p:cond delay="0"/>
                                          </p:stCondLst>
                                        </p:cTn>
                                        <p:tgtEl>
                                          <p:spTgt spid="1029"/>
                                        </p:tgtEl>
                                        <p:attrNameLst>
                                          <p:attrName>style.visibility</p:attrName>
                                        </p:attrNameLst>
                                      </p:cBhvr>
                                      <p:to>
                                        <p:strVal val="visible"/>
                                      </p:to>
                                    </p:set>
                                    <p:anim calcmode="lin" valueType="num">
                                      <p:cBhvr additive="base">
                                        <p:cTn id="11" dur="500" fill="hold"/>
                                        <p:tgtEl>
                                          <p:spTgt spid="1029"/>
                                        </p:tgtEl>
                                        <p:attrNameLst>
                                          <p:attrName>ppt_x</p:attrName>
                                        </p:attrNameLst>
                                      </p:cBhvr>
                                      <p:tavLst>
                                        <p:tav tm="0">
                                          <p:val>
                                            <p:strVal val="1+#ppt_w/2"/>
                                          </p:val>
                                        </p:tav>
                                        <p:tav tm="100000">
                                          <p:val>
                                            <p:strVal val="#ppt_x"/>
                                          </p:val>
                                        </p:tav>
                                      </p:tavLst>
                                    </p:anim>
                                    <p:anim calcmode="lin" valueType="num">
                                      <p:cBhvr additive="base">
                                        <p:cTn id="12" dur="500" fill="hold"/>
                                        <p:tgtEl>
                                          <p:spTgt spid="1029"/>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3050"/>
                            </p:stCondLst>
                            <p:childTnLst>
                              <p:par>
                                <p:cTn id="14" presetID="2" presetClass="entr" presetSubtype="2" fill="hold" nodeType="afterEffect">
                                  <p:stCondLst>
                                    <p:cond delay="0"/>
                                  </p:stCondLst>
                                  <p:childTnLst>
                                    <p:set>
                                      <p:cBhvr>
                                        <p:cTn id="15" dur="1" fill="hold">
                                          <p:stCondLst>
                                            <p:cond delay="0"/>
                                          </p:stCondLst>
                                        </p:cTn>
                                        <p:tgtEl>
                                          <p:spTgt spid="1028"/>
                                        </p:tgtEl>
                                        <p:attrNameLst>
                                          <p:attrName>style.visibility</p:attrName>
                                        </p:attrNameLst>
                                      </p:cBhvr>
                                      <p:to>
                                        <p:strVal val="visible"/>
                                      </p:to>
                                    </p:set>
                                    <p:anim calcmode="lin" valueType="num">
                                      <p:cBhvr additive="base">
                                        <p:cTn id="16" dur="500" fill="hold"/>
                                        <p:tgtEl>
                                          <p:spTgt spid="1028"/>
                                        </p:tgtEl>
                                        <p:attrNameLst>
                                          <p:attrName>ppt_x</p:attrName>
                                        </p:attrNameLst>
                                      </p:cBhvr>
                                      <p:tavLst>
                                        <p:tav tm="0">
                                          <p:val>
                                            <p:strVal val="1+#ppt_w/2"/>
                                          </p:val>
                                        </p:tav>
                                        <p:tav tm="100000">
                                          <p:val>
                                            <p:strVal val="#ppt_x"/>
                                          </p:val>
                                        </p:tav>
                                      </p:tavLst>
                                    </p:anim>
                                    <p:anim calcmode="lin" valueType="num">
                                      <p:cBhvr additive="base">
                                        <p:cTn id="17" dur="500" fill="hold"/>
                                        <p:tgtEl>
                                          <p:spTgt spid="1028"/>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0" end="0"/>
                                            </p:txEl>
                                          </p:spTgt>
                                        </p:tgtEl>
                                        <p:attrNameLst>
                                          <p:attrName>style.visibility</p:attrName>
                                        </p:attrNameLst>
                                      </p:cBhvr>
                                      <p:to>
                                        <p:strVal val="visible"/>
                                      </p:to>
                                    </p:set>
                                    <p:animEffect transition="in" filter="dissolve">
                                      <p:cBhvr>
                                        <p:cTn id="22" dur="500"/>
                                        <p:tgtEl>
                                          <p:spTgt spid="102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1" end="1"/>
                                            </p:txEl>
                                          </p:spTgt>
                                        </p:tgtEl>
                                        <p:attrNameLst>
                                          <p:attrName>style.visibility</p:attrName>
                                        </p:attrNameLst>
                                      </p:cBhvr>
                                      <p:to>
                                        <p:strVal val="visible"/>
                                      </p:to>
                                    </p:set>
                                    <p:animEffect transition="in" filter="dissolve">
                                      <p:cBhvr>
                                        <p:cTn id="27" dur="500"/>
                                        <p:tgtEl>
                                          <p:spTgt spid="1027">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2" end="2"/>
                                            </p:txEl>
                                          </p:spTgt>
                                        </p:tgtEl>
                                        <p:attrNameLst>
                                          <p:attrName>style.visibility</p:attrName>
                                        </p:attrNameLst>
                                      </p:cBhvr>
                                      <p:to>
                                        <p:strVal val="visible"/>
                                      </p:to>
                                    </p:set>
                                    <p:animEffect transition="in" filter="dissolve">
                                      <p:cBhvr>
                                        <p:cTn id="32" dur="500"/>
                                        <p:tgtEl>
                                          <p:spTgt spid="1027">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3" end="3"/>
                                            </p:txEl>
                                          </p:spTgt>
                                        </p:tgtEl>
                                        <p:attrNameLst>
                                          <p:attrName>style.visibility</p:attrName>
                                        </p:attrNameLst>
                                      </p:cBhvr>
                                      <p:to>
                                        <p:strVal val="visible"/>
                                      </p:to>
                                    </p:set>
                                    <p:animEffect transition="in" filter="dissolve">
                                      <p:cBhvr>
                                        <p:cTn id="37" dur="500"/>
                                        <p:tgtEl>
                                          <p:spTgt spid="1027">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7">
                                            <p:txEl>
                                              <p:pRg st="4" end="4"/>
                                            </p:txEl>
                                          </p:spTgt>
                                        </p:tgtEl>
                                        <p:attrNameLst>
                                          <p:attrName>style.visibility</p:attrName>
                                        </p:attrNameLst>
                                      </p:cBhvr>
                                      <p:to>
                                        <p:strVal val="visible"/>
                                      </p:to>
                                    </p:set>
                                    <p:animEffect transition="in" filter="dissolve">
                                      <p:cBhvr>
                                        <p:cTn id="42"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290" name="Picture 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title"/>
          </p:nvPr>
        </p:nvSpPr>
        <p:spPr/>
        <p:txBody>
          <a:bodyPr/>
          <a:lstStyle/>
          <a:p>
            <a:pPr eaLnBrk="1" hangingPunct="1"/>
            <a:r>
              <a:rPr lang="en-US" altLang="en-US" b="1" smtClean="0">
                <a:latin typeface="Papyrus" panose="03070502060502030205" pitchFamily="66" charset="0"/>
              </a:rPr>
              <a:t>What are Jews really concerned about?</a:t>
            </a:r>
          </a:p>
        </p:txBody>
      </p:sp>
      <p:sp>
        <p:nvSpPr>
          <p:cNvPr id="16387" name="Rectangle 3"/>
          <p:cNvSpPr>
            <a:spLocks noGrp="1" noChangeArrowheads="1"/>
          </p:cNvSpPr>
          <p:nvPr>
            <p:ph type="body" idx="1"/>
          </p:nvPr>
        </p:nvSpPr>
        <p:spPr/>
        <p:txBody>
          <a:bodyPr/>
          <a:lstStyle/>
          <a:p>
            <a:pPr eaLnBrk="1" hangingPunct="1"/>
            <a:r>
              <a:rPr lang="en-US" altLang="en-US" sz="2800" b="1" smtClean="0">
                <a:latin typeface="Papyrus" panose="03070502060502030205" pitchFamily="66" charset="0"/>
              </a:rPr>
              <a:t>Tikkun Olam - “repairing </a:t>
            </a:r>
            <a:r>
              <a:rPr lang="en-US" altLang="en-US" sz="2800" b="1" i="1" smtClean="0">
                <a:latin typeface="Papyrus" panose="03070502060502030205" pitchFamily="66" charset="0"/>
              </a:rPr>
              <a:t>this</a:t>
            </a:r>
            <a:r>
              <a:rPr lang="en-US" altLang="en-US" sz="2800" b="1" smtClean="0">
                <a:latin typeface="Papyrus" panose="03070502060502030205" pitchFamily="66" charset="0"/>
              </a:rPr>
              <a:t> world” through justice and righteousness; through “deed, not creed”</a:t>
            </a:r>
          </a:p>
          <a:p>
            <a:pPr eaLnBrk="1" hangingPunct="1"/>
            <a:r>
              <a:rPr lang="en-US" altLang="en-US" sz="2800" b="1" smtClean="0">
                <a:latin typeface="Papyrus" panose="03070502060502030205" pitchFamily="66" charset="0"/>
              </a:rPr>
              <a:t>The heart of Judaism is in the home and family, social responsibility and doing Mitzvot (“good deeds” based on God’s commandments)</a:t>
            </a:r>
          </a:p>
          <a:p>
            <a:pPr eaLnBrk="1" hangingPunct="1"/>
            <a:r>
              <a:rPr lang="en-US" altLang="en-US" sz="2800" b="1" smtClean="0">
                <a:latin typeface="Papyrus" panose="03070502060502030205" pitchFamily="66" charset="0"/>
              </a:rPr>
              <a:t>Through education and hard work we make our lives, the lives of others, and the world, what God intended it to be – Holy!</a:t>
            </a:r>
          </a:p>
        </p:txBody>
      </p:sp>
      <p:pic>
        <p:nvPicPr>
          <p:cNvPr id="16391" name="Picture 7" descr="http://images.google.com/images?q=tbn:WefZrHl03rkC:www.kidsdomain.com/holiday/chanukah/clip/menor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609600"/>
            <a:ext cx="1108075" cy="90328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875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16386"/>
                                        </p:tgtEl>
                                        <p:attrNameLst>
                                          <p:attrName>style.visibility</p:attrName>
                                        </p:attrNameLst>
                                      </p:cBhvr>
                                      <p:to>
                                        <p:strVal val="visible"/>
                                      </p:to>
                                    </p:set>
                                    <p:animEffect transition="in" filter="wipe(left)">
                                      <p:cBhvr>
                                        <p:cTn id="7" dur="75"/>
                                        <p:tgtEl>
                                          <p:spTgt spid="16386"/>
                                        </p:tgtEl>
                                      </p:cBhvr>
                                    </p:animEffect>
                                  </p:childTnLst>
                                </p:cTn>
                              </p:par>
                            </p:childTnLst>
                          </p:cTn>
                        </p:par>
                        <p:par>
                          <p:cTn id="8" fill="hold" nodeType="afterGroup">
                            <p:stCondLst>
                              <p:cond delay="2400"/>
                            </p:stCondLst>
                            <p:childTnLst>
                              <p:par>
                                <p:cTn id="9" presetID="22" presetClass="entr" presetSubtype="8" fill="hold" nodeType="afterEffect">
                                  <p:stCondLst>
                                    <p:cond delay="0"/>
                                  </p:stCondLst>
                                  <p:childTnLst>
                                    <p:set>
                                      <p:cBhvr>
                                        <p:cTn id="10" dur="1" fill="hold">
                                          <p:stCondLst>
                                            <p:cond delay="0"/>
                                          </p:stCondLst>
                                        </p:cTn>
                                        <p:tgtEl>
                                          <p:spTgt spid="16391"/>
                                        </p:tgtEl>
                                        <p:attrNameLst>
                                          <p:attrName>style.visibility</p:attrName>
                                        </p:attrNameLst>
                                      </p:cBhvr>
                                      <p:to>
                                        <p:strVal val="visible"/>
                                      </p:to>
                                    </p:set>
                                    <p:animEffect transition="in" filter="wipe(left)">
                                      <p:cBhvr>
                                        <p:cTn id="11" dur="500"/>
                                        <p:tgtEl>
                                          <p:spTgt spid="1639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387">
                                            <p:txEl>
                                              <p:pRg st="0" end="0"/>
                                            </p:txEl>
                                          </p:spTgt>
                                        </p:tgtEl>
                                        <p:attrNameLst>
                                          <p:attrName>style.visibility</p:attrName>
                                        </p:attrNameLst>
                                      </p:cBhvr>
                                      <p:to>
                                        <p:strVal val="visible"/>
                                      </p:to>
                                    </p:set>
                                    <p:animEffect transition="in" filter="dissolve">
                                      <p:cBhvr>
                                        <p:cTn id="16" dur="500"/>
                                        <p:tgtEl>
                                          <p:spTgt spid="1638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6387">
                                            <p:txEl>
                                              <p:pRg st="1" end="1"/>
                                            </p:txEl>
                                          </p:spTgt>
                                        </p:tgtEl>
                                        <p:attrNameLst>
                                          <p:attrName>style.visibility</p:attrName>
                                        </p:attrNameLst>
                                      </p:cBhvr>
                                      <p:to>
                                        <p:strVal val="visible"/>
                                      </p:to>
                                    </p:set>
                                    <p:animEffect transition="in" filter="dissolve">
                                      <p:cBhvr>
                                        <p:cTn id="21" dur="500"/>
                                        <p:tgtEl>
                                          <p:spTgt spid="1638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6387">
                                            <p:txEl>
                                              <p:pRg st="2" end="2"/>
                                            </p:txEl>
                                          </p:spTgt>
                                        </p:tgtEl>
                                        <p:attrNameLst>
                                          <p:attrName>style.visibility</p:attrName>
                                        </p:attrNameLst>
                                      </p:cBhvr>
                                      <p:to>
                                        <p:strVal val="visible"/>
                                      </p:to>
                                    </p:set>
                                    <p:animEffect transition="in" filter="dissolve">
                                      <p:cBhvr>
                                        <p:cTn id="26"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ChangeArrowheads="1"/>
          </p:cNvSpPr>
          <p:nvPr/>
        </p:nvSpPr>
        <p:spPr bwMode="auto">
          <a:xfrm>
            <a:off x="4876800" y="5029200"/>
            <a:ext cx="36528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6000" b="1">
                <a:latin typeface="Papyrus" panose="03070502060502030205" pitchFamily="66" charset="0"/>
              </a:rPr>
              <a:t>LeChaim!</a:t>
            </a:r>
          </a:p>
        </p:txBody>
      </p:sp>
      <p:sp>
        <p:nvSpPr>
          <p:cNvPr id="11268" name="Rectangle 4"/>
          <p:cNvSpPr>
            <a:spLocks noChangeArrowheads="1"/>
          </p:cNvSpPr>
          <p:nvPr/>
        </p:nvSpPr>
        <p:spPr bwMode="auto">
          <a:xfrm>
            <a:off x="1981200" y="2105025"/>
            <a:ext cx="30591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6000" b="1">
                <a:latin typeface="Papyrus" panose="03070502060502030205" pitchFamily="66" charset="0"/>
              </a:rPr>
              <a:t>To Life!</a:t>
            </a:r>
          </a:p>
        </p:txBody>
      </p:sp>
      <p:sp>
        <p:nvSpPr>
          <p:cNvPr id="11269" name="Rectangle 5"/>
          <p:cNvSpPr>
            <a:spLocks noChangeArrowheads="1"/>
          </p:cNvSpPr>
          <p:nvPr/>
        </p:nvSpPr>
        <p:spPr bwMode="auto">
          <a:xfrm>
            <a:off x="3581400" y="3476625"/>
            <a:ext cx="30591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6000" b="1">
                <a:latin typeface="Papyrus" panose="03070502060502030205" pitchFamily="66" charset="0"/>
              </a:rPr>
              <a:t>To Life!</a:t>
            </a:r>
          </a:p>
        </p:txBody>
      </p:sp>
      <p:pic>
        <p:nvPicPr>
          <p:cNvPr id="11272" name="Picture 8" descr="http://www.olim-art.com/images/art/thumbs/Jewish%20Life/Dancing%20in%20Jerusalem/dan-1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066800"/>
            <a:ext cx="1714500" cy="17605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1275" name="Picture 11" descr="jl 05 - click for detail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733800"/>
            <a:ext cx="1714500" cy="17605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1278" name="Picture 14" descr="http://images.google.com/images?q=tbn:ugxZmnc4S4EC:www.cyber-kitchen.com/holidays/hanukkah/chai.gif">
            <a:hlinkClick r:id="rId7"/>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2800" y="3275013"/>
            <a:ext cx="14478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3821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0-#ppt_w/2"/>
                                          </p:val>
                                        </p:tav>
                                        <p:tav tm="100000">
                                          <p:val>
                                            <p:strVal val="#ppt_x"/>
                                          </p:val>
                                        </p:tav>
                                      </p:tavLst>
                                    </p:anim>
                                    <p:anim calcmode="lin" valueType="num">
                                      <p:cBhvr additive="base">
                                        <p:cTn id="8" dur="500" fill="hold"/>
                                        <p:tgtEl>
                                          <p:spTgt spid="1126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 presetClass="entr" presetSubtype="10" fill="hold" nodeType="afterEffect">
                                  <p:stCondLst>
                                    <p:cond delay="0"/>
                                  </p:stCondLst>
                                  <p:childTnLst>
                                    <p:set>
                                      <p:cBhvr>
                                        <p:cTn id="11" dur="1" fill="hold">
                                          <p:stCondLst>
                                            <p:cond delay="0"/>
                                          </p:stCondLst>
                                        </p:cTn>
                                        <p:tgtEl>
                                          <p:spTgt spid="11272"/>
                                        </p:tgtEl>
                                        <p:attrNameLst>
                                          <p:attrName>style.visibility</p:attrName>
                                        </p:attrNameLst>
                                      </p:cBhvr>
                                      <p:to>
                                        <p:strVal val="visible"/>
                                      </p:to>
                                    </p:set>
                                    <p:animEffect transition="in" filter="checkerboard(across)">
                                      <p:cBhvr>
                                        <p:cTn id="12" dur="500"/>
                                        <p:tgtEl>
                                          <p:spTgt spid="11272"/>
                                        </p:tgtEl>
                                      </p:cBhvr>
                                    </p:animEffect>
                                  </p:childTnLst>
                                </p:cTn>
                              </p:par>
                            </p:childTnLst>
                          </p:cTn>
                        </p:par>
                        <p:par>
                          <p:cTn id="13" fill="hold" nodeType="afterGroup">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11269"/>
                                        </p:tgtEl>
                                        <p:attrNameLst>
                                          <p:attrName>style.visibility</p:attrName>
                                        </p:attrNameLst>
                                      </p:cBhvr>
                                      <p:to>
                                        <p:strVal val="visible"/>
                                      </p:to>
                                    </p:set>
                                    <p:anim calcmode="lin" valueType="num">
                                      <p:cBhvr additive="base">
                                        <p:cTn id="16" dur="500" fill="hold"/>
                                        <p:tgtEl>
                                          <p:spTgt spid="11269"/>
                                        </p:tgtEl>
                                        <p:attrNameLst>
                                          <p:attrName>ppt_x</p:attrName>
                                        </p:attrNameLst>
                                      </p:cBhvr>
                                      <p:tavLst>
                                        <p:tav tm="0">
                                          <p:val>
                                            <p:strVal val="1+#ppt_w/2"/>
                                          </p:val>
                                        </p:tav>
                                        <p:tav tm="100000">
                                          <p:val>
                                            <p:strVal val="#ppt_x"/>
                                          </p:val>
                                        </p:tav>
                                      </p:tavLst>
                                    </p:anim>
                                    <p:anim calcmode="lin" valueType="num">
                                      <p:cBhvr additive="base">
                                        <p:cTn id="17" dur="500" fill="hold"/>
                                        <p:tgtEl>
                                          <p:spTgt spid="11269"/>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14" presetClass="entr" presetSubtype="10" fill="hold" nodeType="afterEffect">
                                  <p:stCondLst>
                                    <p:cond delay="0"/>
                                  </p:stCondLst>
                                  <p:childTnLst>
                                    <p:set>
                                      <p:cBhvr>
                                        <p:cTn id="20" dur="1" fill="hold">
                                          <p:stCondLst>
                                            <p:cond delay="0"/>
                                          </p:stCondLst>
                                        </p:cTn>
                                        <p:tgtEl>
                                          <p:spTgt spid="11275"/>
                                        </p:tgtEl>
                                        <p:attrNameLst>
                                          <p:attrName>style.visibility</p:attrName>
                                        </p:attrNameLst>
                                      </p:cBhvr>
                                      <p:to>
                                        <p:strVal val="visible"/>
                                      </p:to>
                                    </p:set>
                                    <p:animEffect transition="in" filter="randombar(horizontal)">
                                      <p:cBhvr>
                                        <p:cTn id="21" dur="500"/>
                                        <p:tgtEl>
                                          <p:spTgt spid="11275"/>
                                        </p:tgtEl>
                                      </p:cBhvr>
                                    </p:animEffect>
                                  </p:childTnLst>
                                </p:cTn>
                              </p:par>
                            </p:childTnLst>
                          </p:cTn>
                        </p:par>
                        <p:par>
                          <p:cTn id="22" fill="hold" nodeType="afterGroup">
                            <p:stCondLst>
                              <p:cond delay="2000"/>
                            </p:stCondLst>
                            <p:childTnLst>
                              <p:par>
                                <p:cTn id="23" presetID="2" presetClass="entr" presetSubtype="4" fill="hold" grpId="0" nodeType="afterEffect">
                                  <p:stCondLst>
                                    <p:cond delay="0"/>
                                  </p:stCondLst>
                                  <p:childTnLst>
                                    <p:set>
                                      <p:cBhvr>
                                        <p:cTn id="24" dur="1" fill="hold">
                                          <p:stCondLst>
                                            <p:cond delay="0"/>
                                          </p:stCondLst>
                                        </p:cTn>
                                        <p:tgtEl>
                                          <p:spTgt spid="11267"/>
                                        </p:tgtEl>
                                        <p:attrNameLst>
                                          <p:attrName>style.visibility</p:attrName>
                                        </p:attrNameLst>
                                      </p:cBhvr>
                                      <p:to>
                                        <p:strVal val="visible"/>
                                      </p:to>
                                    </p:set>
                                    <p:anim calcmode="lin" valueType="num">
                                      <p:cBhvr additive="base">
                                        <p:cTn id="25" dur="500" fill="hold"/>
                                        <p:tgtEl>
                                          <p:spTgt spid="11267"/>
                                        </p:tgtEl>
                                        <p:attrNameLst>
                                          <p:attrName>ppt_x</p:attrName>
                                        </p:attrNameLst>
                                      </p:cBhvr>
                                      <p:tavLst>
                                        <p:tav tm="0">
                                          <p:val>
                                            <p:strVal val="#ppt_x"/>
                                          </p:val>
                                        </p:tav>
                                        <p:tav tm="100000">
                                          <p:val>
                                            <p:strVal val="#ppt_x"/>
                                          </p:val>
                                        </p:tav>
                                      </p:tavLst>
                                    </p:anim>
                                    <p:anim calcmode="lin" valueType="num">
                                      <p:cBhvr additive="base">
                                        <p:cTn id="26" dur="500" fill="hold"/>
                                        <p:tgtEl>
                                          <p:spTgt spid="11267"/>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2500"/>
                            </p:stCondLst>
                            <p:childTnLst>
                              <p:par>
                                <p:cTn id="28" presetID="9" presetClass="entr" presetSubtype="0" fill="hold" nodeType="afterEffect">
                                  <p:stCondLst>
                                    <p:cond delay="0"/>
                                  </p:stCondLst>
                                  <p:childTnLst>
                                    <p:set>
                                      <p:cBhvr>
                                        <p:cTn id="29" dur="1" fill="hold">
                                          <p:stCondLst>
                                            <p:cond delay="0"/>
                                          </p:stCondLst>
                                        </p:cTn>
                                        <p:tgtEl>
                                          <p:spTgt spid="11278"/>
                                        </p:tgtEl>
                                        <p:attrNameLst>
                                          <p:attrName>style.visibility</p:attrName>
                                        </p:attrNameLst>
                                      </p:cBhvr>
                                      <p:to>
                                        <p:strVal val="visible"/>
                                      </p:to>
                                    </p:set>
                                    <p:animEffect transition="in" filter="dissolve">
                                      <p:cBhvr>
                                        <p:cTn id="30"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utoUpdateAnimBg="0"/>
      <p:bldP spid="11268" grpId="0" autoUpdateAnimBg="0"/>
      <p:bldP spid="1126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09600" y="838200"/>
            <a:ext cx="8305800" cy="1604963"/>
          </a:xfrm>
          <a:prstGeom prst="rect">
            <a:avLst/>
          </a:prstGeom>
          <a:noFill/>
          <a:ln w="9525">
            <a:noFill/>
            <a:miter lim="800000"/>
            <a:headEnd/>
            <a:tailEnd/>
          </a:ln>
        </p:spPr>
        <p:txBody>
          <a:bodyPr>
            <a:spAutoFit/>
          </a:bodyPr>
          <a:lstStyle/>
          <a:p>
            <a:pPr>
              <a:spcBef>
                <a:spcPct val="50000"/>
              </a:spcBef>
              <a:buFontTx/>
              <a:buChar char="•"/>
            </a:pPr>
            <a:endParaRPr lang="en-US" dirty="0">
              <a:solidFill>
                <a:schemeClr val="tx1"/>
              </a:solidFill>
            </a:endParaRPr>
          </a:p>
          <a:p>
            <a:pPr>
              <a:spcBef>
                <a:spcPct val="50000"/>
              </a:spcBef>
              <a:buFontTx/>
              <a:buChar char="•"/>
            </a:pPr>
            <a:endParaRPr lang="en-US" dirty="0">
              <a:solidFill>
                <a:schemeClr val="tx1"/>
              </a:solidFill>
            </a:endParaRPr>
          </a:p>
          <a:p>
            <a:pPr>
              <a:spcBef>
                <a:spcPct val="50000"/>
              </a:spcBef>
              <a:buFontTx/>
              <a:buChar char="•"/>
            </a:pPr>
            <a:endParaRPr lang="en-US" dirty="0">
              <a:solidFill>
                <a:schemeClr val="tx1"/>
              </a:solidFill>
            </a:endParaRPr>
          </a:p>
          <a:p>
            <a:pPr>
              <a:spcBef>
                <a:spcPct val="50000"/>
              </a:spcBef>
            </a:pPr>
            <a:endParaRPr lang="en-US" dirty="0">
              <a:solidFill>
                <a:schemeClr val="tx1"/>
              </a:solidFill>
            </a:endParaRPr>
          </a:p>
        </p:txBody>
      </p:sp>
      <p:sp>
        <p:nvSpPr>
          <p:cNvPr id="6147" name="Text Box 5"/>
          <p:cNvSpPr txBox="1">
            <a:spLocks noChangeArrowheads="1"/>
          </p:cNvSpPr>
          <p:nvPr/>
        </p:nvSpPr>
        <p:spPr bwMode="auto">
          <a:xfrm>
            <a:off x="1066800" y="228600"/>
            <a:ext cx="6934200" cy="519113"/>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rPr>
              <a:t>Infanticide in Roman Times</a:t>
            </a:r>
          </a:p>
        </p:txBody>
      </p:sp>
      <p:pic>
        <p:nvPicPr>
          <p:cNvPr id="6148" name="Picture 9" descr="wp03t12e.jpg (259065 bytes)"/>
          <p:cNvPicPr>
            <a:picLocks noChangeAspect="1" noChangeArrowheads="1"/>
          </p:cNvPicPr>
          <p:nvPr/>
        </p:nvPicPr>
        <p:blipFill>
          <a:blip r:embed="rId4" cstate="print"/>
          <a:srcRect/>
          <a:stretch>
            <a:fillRect/>
          </a:stretch>
        </p:blipFill>
        <p:spPr bwMode="auto">
          <a:xfrm>
            <a:off x="5562600" y="914400"/>
            <a:ext cx="4953000" cy="3962400"/>
          </a:xfrm>
          <a:prstGeom prst="rect">
            <a:avLst/>
          </a:prstGeom>
          <a:noFill/>
          <a:ln w="9525">
            <a:noFill/>
            <a:miter lim="800000"/>
            <a:headEnd/>
            <a:tailEnd/>
          </a:ln>
        </p:spPr>
      </p:pic>
      <p:sp>
        <p:nvSpPr>
          <p:cNvPr id="6149" name="Text Box 11"/>
          <p:cNvSpPr txBox="1">
            <a:spLocks noChangeArrowheads="1"/>
          </p:cNvSpPr>
          <p:nvPr/>
        </p:nvSpPr>
        <p:spPr bwMode="auto">
          <a:xfrm>
            <a:off x="152400" y="990600"/>
            <a:ext cx="5181600" cy="1062038"/>
          </a:xfrm>
          <a:prstGeom prst="rect">
            <a:avLst/>
          </a:prstGeom>
          <a:noFill/>
          <a:ln w="9525">
            <a:noFill/>
            <a:miter lim="800000"/>
            <a:headEnd/>
            <a:tailEnd/>
          </a:ln>
        </p:spPr>
        <p:txBody>
          <a:bodyPr>
            <a:spAutoFit/>
          </a:bodyPr>
          <a:lstStyle/>
          <a:p>
            <a:pPr>
              <a:spcBef>
                <a:spcPct val="50000"/>
              </a:spcBef>
              <a:defRPr/>
            </a:pPr>
            <a:r>
              <a:rPr lang="en-US" sz="1800" b="1" dirty="0">
                <a:solidFill>
                  <a:schemeClr val="tx1"/>
                </a:solidFill>
                <a:latin typeface="+mj-lt"/>
              </a:rPr>
              <a:t>Here</a:t>
            </a:r>
            <a:r>
              <a:rPr lang="en-US" sz="1800" b="1" dirty="0">
                <a:solidFill>
                  <a:schemeClr val="tx1"/>
                </a:solidFill>
              </a:rPr>
              <a:t> </a:t>
            </a:r>
            <a:r>
              <a:rPr lang="en-US" sz="1800" b="1" dirty="0">
                <a:solidFill>
                  <a:schemeClr val="tx1"/>
                </a:solidFill>
                <a:latin typeface="Arial" pitchFamily="34" charset="0"/>
                <a:cs typeface="Arial" pitchFamily="34" charset="0"/>
              </a:rPr>
              <a:t>is a 2,000</a:t>
            </a:r>
            <a:r>
              <a:rPr lang="en-US" sz="1800" dirty="0">
                <a:solidFill>
                  <a:schemeClr val="tx1"/>
                </a:solidFill>
              </a:rPr>
              <a:t> </a:t>
            </a:r>
            <a:r>
              <a:rPr lang="en-US" sz="1800" b="1" dirty="0">
                <a:solidFill>
                  <a:schemeClr val="tx1"/>
                </a:solidFill>
                <a:latin typeface="Arial" pitchFamily="34" charset="0"/>
                <a:cs typeface="Arial" pitchFamily="34" charset="0"/>
              </a:rPr>
              <a:t>year old letter from a Roman named </a:t>
            </a:r>
            <a:r>
              <a:rPr lang="en-US" sz="1800" b="1" dirty="0" err="1">
                <a:solidFill>
                  <a:schemeClr val="tx1"/>
                </a:solidFill>
                <a:latin typeface="Arial" pitchFamily="34" charset="0"/>
                <a:cs typeface="Arial" pitchFamily="34" charset="0"/>
              </a:rPr>
              <a:t>Hilarion</a:t>
            </a:r>
            <a:r>
              <a:rPr lang="en-US" sz="1800" b="1" dirty="0">
                <a:solidFill>
                  <a:schemeClr val="tx1"/>
                </a:solidFill>
                <a:latin typeface="Arial" pitchFamily="34" charset="0"/>
                <a:cs typeface="Arial" pitchFamily="34" charset="0"/>
              </a:rPr>
              <a:t> to his pregnant wife, </a:t>
            </a:r>
            <a:r>
              <a:rPr lang="en-US" sz="1800" b="1" dirty="0" err="1">
                <a:solidFill>
                  <a:schemeClr val="tx1"/>
                </a:solidFill>
                <a:latin typeface="Arial" pitchFamily="34" charset="0"/>
                <a:cs typeface="Arial" pitchFamily="34" charset="0"/>
              </a:rPr>
              <a:t>Alis</a:t>
            </a:r>
            <a:r>
              <a:rPr lang="en-US" sz="1800" b="1" dirty="0">
                <a:solidFill>
                  <a:schemeClr val="tx1"/>
                </a:solidFill>
                <a:latin typeface="Arial" pitchFamily="34" charset="0"/>
                <a:cs typeface="Arial" pitchFamily="34" charset="0"/>
              </a:rPr>
              <a:t>.</a:t>
            </a:r>
          </a:p>
          <a:p>
            <a:pPr>
              <a:spcBef>
                <a:spcPct val="50000"/>
              </a:spcBef>
              <a:defRPr/>
            </a:pPr>
            <a:endParaRPr lang="en-US" sz="1800" dirty="0">
              <a:solidFill>
                <a:schemeClr val="tx1"/>
              </a:solidFill>
            </a:endParaRPr>
          </a:p>
        </p:txBody>
      </p:sp>
      <p:sp>
        <p:nvSpPr>
          <p:cNvPr id="6150" name="Text Box 12"/>
          <p:cNvSpPr txBox="1">
            <a:spLocks noChangeArrowheads="1"/>
          </p:cNvSpPr>
          <p:nvPr/>
        </p:nvSpPr>
        <p:spPr bwMode="auto">
          <a:xfrm>
            <a:off x="1066800" y="4267200"/>
            <a:ext cx="7086600" cy="366713"/>
          </a:xfrm>
          <a:prstGeom prst="rect">
            <a:avLst/>
          </a:prstGeom>
          <a:noFill/>
          <a:ln w="9525">
            <a:noFill/>
            <a:miter lim="800000"/>
            <a:headEnd/>
            <a:tailEnd/>
          </a:ln>
        </p:spPr>
        <p:txBody>
          <a:bodyPr>
            <a:spAutoFit/>
          </a:bodyPr>
          <a:lstStyle/>
          <a:p>
            <a:pPr>
              <a:spcBef>
                <a:spcPct val="50000"/>
              </a:spcBef>
            </a:pPr>
            <a:endParaRPr lang="en-US">
              <a:solidFill>
                <a:schemeClr val="tx1"/>
              </a:solidFill>
            </a:endParaRPr>
          </a:p>
        </p:txBody>
      </p:sp>
      <p:sp>
        <p:nvSpPr>
          <p:cNvPr id="6151" name="Text Box 13"/>
          <p:cNvSpPr txBox="1">
            <a:spLocks noChangeArrowheads="1"/>
          </p:cNvSpPr>
          <p:nvPr/>
        </p:nvSpPr>
        <p:spPr bwMode="auto">
          <a:xfrm>
            <a:off x="381000" y="2286000"/>
            <a:ext cx="4800600" cy="923925"/>
          </a:xfrm>
          <a:prstGeom prst="rect">
            <a:avLst/>
          </a:prstGeom>
          <a:noFill/>
          <a:ln w="9525">
            <a:noFill/>
            <a:miter lim="800000"/>
            <a:headEnd/>
            <a:tailEnd/>
          </a:ln>
        </p:spPr>
        <p:txBody>
          <a:bodyPr>
            <a:spAutoFit/>
          </a:bodyPr>
          <a:lstStyle/>
          <a:p>
            <a:pPr>
              <a:spcBef>
                <a:spcPct val="50000"/>
              </a:spcBef>
            </a:pPr>
            <a:r>
              <a:rPr lang="en-US" sz="1800">
                <a:solidFill>
                  <a:schemeClr val="tx1"/>
                </a:solidFill>
                <a:latin typeface="Arial Rounded MT Bold" pitchFamily="34" charset="0"/>
              </a:rPr>
              <a:t>Infanticide was justified intellectually by some of the greatest minds in antiquity including Aristotle. </a:t>
            </a:r>
          </a:p>
        </p:txBody>
      </p:sp>
      <p:pic>
        <p:nvPicPr>
          <p:cNvPr id="6152" name="Picture 15" descr="wp03t12d.jpg (53571 bytes)"/>
          <p:cNvPicPr>
            <a:picLocks noChangeAspect="1" noChangeArrowheads="1"/>
          </p:cNvPicPr>
          <p:nvPr/>
        </p:nvPicPr>
        <p:blipFill>
          <a:blip r:embed="rId5" cstate="print"/>
          <a:srcRect/>
          <a:stretch>
            <a:fillRect/>
          </a:stretch>
        </p:blipFill>
        <p:spPr bwMode="auto">
          <a:xfrm>
            <a:off x="2895600" y="2895600"/>
            <a:ext cx="1152525" cy="1504950"/>
          </a:xfrm>
          <a:prstGeom prst="rect">
            <a:avLst/>
          </a:prstGeom>
          <a:noFill/>
          <a:ln w="9525">
            <a:noFill/>
            <a:miter lim="800000"/>
            <a:headEnd/>
            <a:tailEnd/>
          </a:ln>
        </p:spPr>
      </p:pic>
      <p:sp>
        <p:nvSpPr>
          <p:cNvPr id="6153" name="Text Box 17"/>
          <p:cNvSpPr txBox="1">
            <a:spLocks noChangeArrowheads="1"/>
          </p:cNvSpPr>
          <p:nvPr/>
        </p:nvSpPr>
        <p:spPr bwMode="auto">
          <a:xfrm>
            <a:off x="304800" y="4953000"/>
            <a:ext cx="8686800" cy="954088"/>
          </a:xfrm>
          <a:prstGeom prst="rect">
            <a:avLst/>
          </a:prstGeom>
          <a:noFill/>
          <a:ln w="9525">
            <a:noFill/>
            <a:miter lim="800000"/>
            <a:headEnd/>
            <a:tailEnd/>
          </a:ln>
        </p:spPr>
        <p:txBody>
          <a:bodyPr>
            <a:spAutoFit/>
          </a:bodyPr>
          <a:lstStyle/>
          <a:p>
            <a:pPr>
              <a:spcBef>
                <a:spcPct val="50000"/>
              </a:spcBef>
            </a:pPr>
            <a:r>
              <a:rPr lang="en-US" sz="1600">
                <a:solidFill>
                  <a:schemeClr val="tx1"/>
                </a:solidFill>
                <a:latin typeface="Arial Black" pitchFamily="34" charset="0"/>
              </a:rPr>
              <a:t>“There must be a law so that no imperfect or maimed child should be brought up.  And to avoid excess in population, </a:t>
            </a:r>
            <a:r>
              <a:rPr lang="en-US" sz="2000">
                <a:solidFill>
                  <a:schemeClr val="tx1"/>
                </a:solidFill>
                <a:latin typeface="Arial Black" pitchFamily="34" charset="0"/>
              </a:rPr>
              <a:t>some children must be exposed. .. . </a:t>
            </a:r>
            <a:r>
              <a:rPr lang="en-US" sz="2000" b="1">
                <a:solidFill>
                  <a:schemeClr val="tx1"/>
                </a:solidFill>
                <a:latin typeface="Arial Black" pitchFamily="34" charset="0"/>
              </a:rPr>
              <a:t>Aristotle-Politics: Book VII: Ch.16.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98308" name="Text Box 4"/>
          <p:cNvSpPr txBox="1">
            <a:spLocks noChangeArrowheads="1"/>
          </p:cNvSpPr>
          <p:nvPr/>
        </p:nvSpPr>
        <p:spPr bwMode="auto">
          <a:xfrm>
            <a:off x="914400" y="2362200"/>
            <a:ext cx="7315200" cy="1066800"/>
          </a:xfrm>
          <a:prstGeom prst="rect">
            <a:avLst/>
          </a:prstGeom>
          <a:noFill/>
          <a:ln w="9525">
            <a:noFill/>
            <a:miter lim="800000"/>
            <a:headEnd/>
            <a:tailEnd/>
          </a:ln>
        </p:spPr>
        <p:txBody>
          <a:bodyPr>
            <a:spAutoFit/>
          </a:bodyPr>
          <a:lstStyle/>
          <a:p>
            <a:pPr algn="ctr">
              <a:spcBef>
                <a:spcPct val="50000"/>
              </a:spcBef>
            </a:pPr>
            <a:r>
              <a:rPr lang="en-US" sz="3200" b="1">
                <a:solidFill>
                  <a:schemeClr val="tx1"/>
                </a:solidFill>
                <a:latin typeface="Lucida Sans Unicode" pitchFamily="34" charset="0"/>
                <a:ea typeface="Lucida Sans Unicode" pitchFamily="34" charset="0"/>
                <a:cs typeface="Lucida Sans Unicode" pitchFamily="34" charset="0"/>
              </a:rPr>
              <a:t>HOW DID ETHICAL MONOTHEISM CHANGE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98308">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62000" y="4267200"/>
            <a:ext cx="7543800" cy="1311275"/>
          </a:xfrm>
          <a:prstGeom prst="rect">
            <a:avLst/>
          </a:prstGeom>
          <a:noFill/>
          <a:ln w="9525">
            <a:noFill/>
            <a:miter lim="800000"/>
            <a:headEnd/>
            <a:tailEnd/>
          </a:ln>
        </p:spPr>
        <p:txBody>
          <a:bodyPr>
            <a:spAutoFit/>
          </a:bodyPr>
          <a:lstStyle/>
          <a:p>
            <a:pPr>
              <a:spcBef>
                <a:spcPct val="50000"/>
              </a:spcBef>
            </a:pPr>
            <a:endParaRPr lang="en-US" sz="3200">
              <a:solidFill>
                <a:schemeClr val="tx1"/>
              </a:solidFill>
              <a:latin typeface="Arial" charset="0"/>
            </a:endParaRPr>
          </a:p>
          <a:p>
            <a:pPr>
              <a:spcBef>
                <a:spcPct val="50000"/>
              </a:spcBef>
            </a:pPr>
            <a:endParaRPr lang="en-US" sz="3200">
              <a:solidFill>
                <a:schemeClr val="tx1"/>
              </a:solidFill>
              <a:latin typeface="Arial" charset="0"/>
            </a:endParaRPr>
          </a:p>
        </p:txBody>
      </p:sp>
      <p:sp>
        <p:nvSpPr>
          <p:cNvPr id="16387" name="Text Box 5"/>
          <p:cNvSpPr txBox="1">
            <a:spLocks noChangeArrowheads="1"/>
          </p:cNvSpPr>
          <p:nvPr/>
        </p:nvSpPr>
        <p:spPr bwMode="auto">
          <a:xfrm>
            <a:off x="1371600" y="1066800"/>
            <a:ext cx="64770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16388" name="Text Box 6"/>
          <p:cNvSpPr txBox="1">
            <a:spLocks noChangeArrowheads="1"/>
          </p:cNvSpPr>
          <p:nvPr/>
        </p:nvSpPr>
        <p:spPr bwMode="auto">
          <a:xfrm>
            <a:off x="1066800" y="1066800"/>
            <a:ext cx="73914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16389" name="Text Box 8"/>
          <p:cNvSpPr txBox="1">
            <a:spLocks noChangeArrowheads="1"/>
          </p:cNvSpPr>
          <p:nvPr/>
        </p:nvSpPr>
        <p:spPr bwMode="auto">
          <a:xfrm>
            <a:off x="304800" y="762000"/>
            <a:ext cx="8839200" cy="5435600"/>
          </a:xfrm>
          <a:prstGeom prst="rect">
            <a:avLst/>
          </a:prstGeom>
          <a:noFill/>
          <a:ln w="9525">
            <a:noFill/>
            <a:miter lim="800000"/>
            <a:headEnd/>
            <a:tailEnd/>
          </a:ln>
        </p:spPr>
        <p:txBody>
          <a:bodyPr>
            <a:spAutoFit/>
          </a:bodyPr>
          <a:lstStyle/>
          <a:p>
            <a:pPr>
              <a:spcBef>
                <a:spcPct val="50000"/>
              </a:spcBef>
            </a:pPr>
            <a:r>
              <a:rPr lang="en-US" sz="2000" b="1" i="1">
                <a:solidFill>
                  <a:schemeClr val="tx1"/>
                </a:solidFill>
                <a:latin typeface="Arial" charset="0"/>
              </a:rPr>
              <a:t>The ancient Israelites believed</a:t>
            </a:r>
            <a:r>
              <a:rPr lang="en-US" sz="2000">
                <a:solidFill>
                  <a:schemeClr val="tx1"/>
                </a:solidFill>
                <a:latin typeface="Arial" charset="0"/>
              </a:rPr>
              <a:t> </a:t>
            </a:r>
            <a:r>
              <a:rPr lang="en-US" sz="2000" b="1" i="1">
                <a:solidFill>
                  <a:schemeClr val="tx1"/>
                </a:solidFill>
                <a:latin typeface="Arial" charset="0"/>
              </a:rPr>
              <a:t>that all humanity should follow one universal moral standard because all of  humanity was created in the image of God.</a:t>
            </a:r>
            <a:endParaRPr lang="en-US" sz="1800" b="1" i="1">
              <a:solidFill>
                <a:schemeClr val="tx1"/>
              </a:solidFill>
              <a:latin typeface="Arial" charset="0"/>
            </a:endParaRPr>
          </a:p>
          <a:p>
            <a:pPr>
              <a:spcBef>
                <a:spcPct val="50000"/>
              </a:spcBef>
              <a:buFontTx/>
              <a:buChar char="•"/>
            </a:pPr>
            <a:r>
              <a:rPr lang="en-US" sz="1800">
                <a:solidFill>
                  <a:schemeClr val="tx1"/>
                </a:solidFill>
                <a:latin typeface="Arial" charset="0"/>
              </a:rPr>
              <a:t>    God is goodness and justice so we should be good and just. </a:t>
            </a:r>
          </a:p>
          <a:p>
            <a:pPr>
              <a:lnSpc>
                <a:spcPct val="80000"/>
              </a:lnSpc>
              <a:spcBef>
                <a:spcPct val="50000"/>
              </a:spcBef>
              <a:buFontTx/>
              <a:buChar char="•"/>
            </a:pPr>
            <a:r>
              <a:rPr lang="en-US" sz="1800">
                <a:solidFill>
                  <a:schemeClr val="tx1"/>
                </a:solidFill>
                <a:latin typeface="Arial" charset="0"/>
              </a:rPr>
              <a:t>   </a:t>
            </a:r>
            <a:r>
              <a:rPr lang="en-US" sz="1800">
                <a:solidFill>
                  <a:srgbClr val="EB8F85"/>
                </a:solidFill>
                <a:latin typeface="Arial" charset="0"/>
              </a:rPr>
              <a:t> </a:t>
            </a:r>
            <a:r>
              <a:rPr lang="en-US" sz="1800">
                <a:solidFill>
                  <a:schemeClr val="tx1"/>
                </a:solidFill>
                <a:latin typeface="Arial" charset="0"/>
              </a:rPr>
              <a:t>A spiritual god is served by walking in his ways, not by engaging in pagan rituals-</a:t>
            </a:r>
          </a:p>
          <a:p>
            <a:pPr>
              <a:lnSpc>
                <a:spcPct val="80000"/>
              </a:lnSpc>
              <a:spcBef>
                <a:spcPct val="50000"/>
              </a:spcBef>
            </a:pPr>
            <a:r>
              <a:rPr lang="en-US" sz="1800">
                <a:solidFill>
                  <a:schemeClr val="tx1"/>
                </a:solidFill>
                <a:latin typeface="Arial" charset="0"/>
              </a:rPr>
              <a:t>      human sacrifice and fertility rites were abolished.</a:t>
            </a:r>
          </a:p>
          <a:p>
            <a:pPr>
              <a:spcBef>
                <a:spcPct val="50000"/>
              </a:spcBef>
              <a:buFontTx/>
              <a:buChar char="•"/>
            </a:pPr>
            <a:r>
              <a:rPr lang="en-US" sz="1800">
                <a:solidFill>
                  <a:schemeClr val="tx1"/>
                </a:solidFill>
                <a:latin typeface="Arial" charset="0"/>
              </a:rPr>
              <a:t>    One God led to a vision of one world, living in peace as brothers and sisters.</a:t>
            </a:r>
          </a:p>
          <a:p>
            <a:pPr>
              <a:spcBef>
                <a:spcPct val="50000"/>
              </a:spcBef>
              <a:buFontTx/>
              <a:buChar char="•"/>
            </a:pPr>
            <a:r>
              <a:rPr lang="en-US" sz="1800">
                <a:solidFill>
                  <a:schemeClr val="tx1"/>
                </a:solidFill>
                <a:latin typeface="Arial" charset="0"/>
              </a:rPr>
              <a:t>    Life is sacred.</a:t>
            </a:r>
          </a:p>
          <a:p>
            <a:pPr>
              <a:spcBef>
                <a:spcPct val="50000"/>
              </a:spcBef>
            </a:pPr>
            <a:endParaRPr lang="en-US" sz="1800">
              <a:solidFill>
                <a:schemeClr val="tx1"/>
              </a:solidFill>
              <a:latin typeface="Arial" charset="0"/>
            </a:endParaRPr>
          </a:p>
          <a:p>
            <a:pPr>
              <a:spcBef>
                <a:spcPct val="50000"/>
              </a:spcBef>
            </a:pPr>
            <a:endParaRPr lang="en-US" sz="1800">
              <a:solidFill>
                <a:schemeClr val="tx1"/>
              </a:solidFill>
              <a:latin typeface="Arial" charset="0"/>
            </a:endParaRPr>
          </a:p>
          <a:p>
            <a:pPr>
              <a:spcBef>
                <a:spcPct val="50000"/>
              </a:spcBef>
            </a:pPr>
            <a:endParaRPr lang="en-US" sz="1800">
              <a:solidFill>
                <a:schemeClr val="tx1"/>
              </a:solidFill>
              <a:latin typeface="Arial" charset="0"/>
            </a:endParaRPr>
          </a:p>
          <a:p>
            <a:pPr>
              <a:spcBef>
                <a:spcPct val="50000"/>
              </a:spcBef>
            </a:pPr>
            <a:endParaRPr lang="en-US" sz="1800">
              <a:solidFill>
                <a:schemeClr val="tx1"/>
              </a:solidFill>
              <a:latin typeface="Arial" charset="0"/>
            </a:endParaRPr>
          </a:p>
          <a:p>
            <a:pPr>
              <a:spcBef>
                <a:spcPct val="50000"/>
              </a:spcBef>
            </a:pPr>
            <a:endParaRPr lang="en-US" sz="1800">
              <a:solidFill>
                <a:schemeClr val="tx1"/>
              </a:solidFill>
              <a:latin typeface="Arial" charset="0"/>
            </a:endParaRPr>
          </a:p>
          <a:p>
            <a:pPr>
              <a:spcBef>
                <a:spcPct val="50000"/>
              </a:spcBef>
            </a:pPr>
            <a:endParaRPr lang="en-US" sz="1800">
              <a:solidFill>
                <a:schemeClr val="tx1"/>
              </a:solidFill>
              <a:latin typeface="Arial" charset="0"/>
            </a:endParaRPr>
          </a:p>
        </p:txBody>
      </p:sp>
      <p:sp>
        <p:nvSpPr>
          <p:cNvPr id="16390" name="Text Box 9"/>
          <p:cNvSpPr txBox="1">
            <a:spLocks noChangeArrowheads="1"/>
          </p:cNvSpPr>
          <p:nvPr/>
        </p:nvSpPr>
        <p:spPr bwMode="auto">
          <a:xfrm>
            <a:off x="1600200" y="228600"/>
            <a:ext cx="6019800" cy="457200"/>
          </a:xfrm>
          <a:prstGeom prst="rect">
            <a:avLst/>
          </a:prstGeom>
          <a:noFill/>
          <a:ln w="9525">
            <a:noFill/>
            <a:miter lim="800000"/>
            <a:headEnd/>
            <a:tailEnd/>
          </a:ln>
        </p:spPr>
        <p:txBody>
          <a:bodyPr>
            <a:spAutoFit/>
          </a:bodyPr>
          <a:lstStyle/>
          <a:p>
            <a:pPr algn="ctr">
              <a:spcBef>
                <a:spcPct val="50000"/>
              </a:spcBef>
            </a:pPr>
            <a:r>
              <a:rPr lang="en-US" sz="2400" b="1">
                <a:solidFill>
                  <a:schemeClr val="tx1"/>
                </a:solidFill>
                <a:latin typeface="Arial" charset="0"/>
              </a:rPr>
              <a:t>L’Chaim-to Life!</a:t>
            </a:r>
          </a:p>
        </p:txBody>
      </p:sp>
      <p:pic>
        <p:nvPicPr>
          <p:cNvPr id="16391" name="Picture 10" descr="wp04t12a.jpg (312913 bytes)"/>
          <p:cNvPicPr>
            <a:picLocks noChangeAspect="1" noChangeArrowheads="1"/>
          </p:cNvPicPr>
          <p:nvPr/>
        </p:nvPicPr>
        <p:blipFill>
          <a:blip r:embed="rId3" cstate="print"/>
          <a:srcRect/>
          <a:stretch>
            <a:fillRect/>
          </a:stretch>
        </p:blipFill>
        <p:spPr bwMode="auto">
          <a:xfrm>
            <a:off x="2362200" y="3581400"/>
            <a:ext cx="3657600" cy="2230438"/>
          </a:xfrm>
          <a:prstGeom prst="rect">
            <a:avLst/>
          </a:prstGeom>
          <a:noFill/>
          <a:ln w="38100" cmpd="dbl">
            <a:solidFill>
              <a:srgbClr val="000000"/>
            </a:solidFill>
            <a:miter lim="800000"/>
            <a:headEnd/>
            <a:tailEnd/>
          </a:ln>
        </p:spPr>
      </p:pic>
      <p:sp>
        <p:nvSpPr>
          <p:cNvPr id="16392" name="Text Box 14"/>
          <p:cNvSpPr txBox="1">
            <a:spLocks noChangeArrowheads="1"/>
          </p:cNvSpPr>
          <p:nvPr/>
        </p:nvSpPr>
        <p:spPr bwMode="auto">
          <a:xfrm>
            <a:off x="533400" y="6096000"/>
            <a:ext cx="7772400" cy="366713"/>
          </a:xfrm>
          <a:prstGeom prst="rect">
            <a:avLst/>
          </a:prstGeom>
          <a:noFill/>
          <a:ln w="9525">
            <a:noFill/>
            <a:miter lim="800000"/>
            <a:headEnd/>
            <a:tailEnd/>
          </a:ln>
        </p:spPr>
        <p:txBody>
          <a:bodyPr>
            <a:spAutoFit/>
          </a:bodyPr>
          <a:lstStyle/>
          <a:p>
            <a:pPr algn="ctr">
              <a:spcBef>
                <a:spcPct val="50000"/>
              </a:spcBef>
            </a:pPr>
            <a:r>
              <a:rPr lang="en-US" sz="1800" b="1">
                <a:solidFill>
                  <a:schemeClr val="tx1"/>
                </a:solidFill>
                <a:latin typeface="Arial" charset="0"/>
              </a:rPr>
              <a:t>Can You Think Of Any  Modern Innovations That Save Lives?</a:t>
            </a:r>
          </a:p>
        </p:txBody>
      </p:sp>
      <p:sp>
        <p:nvSpPr>
          <p:cNvPr id="16393" name="Text Box 15"/>
          <p:cNvSpPr txBox="1">
            <a:spLocks noChangeArrowheads="1"/>
          </p:cNvSpPr>
          <p:nvPr/>
        </p:nvSpPr>
        <p:spPr bwMode="auto">
          <a:xfrm>
            <a:off x="6019800" y="3810000"/>
            <a:ext cx="3124200" cy="915988"/>
          </a:xfrm>
          <a:prstGeom prst="rect">
            <a:avLst/>
          </a:prstGeom>
          <a:noFill/>
          <a:ln w="9525">
            <a:noFill/>
            <a:miter lim="800000"/>
            <a:headEnd/>
            <a:tailEnd/>
          </a:ln>
        </p:spPr>
        <p:txBody>
          <a:bodyPr>
            <a:spAutoFit/>
          </a:bodyPr>
          <a:lstStyle/>
          <a:p>
            <a:pPr algn="ctr">
              <a:spcBef>
                <a:spcPct val="50000"/>
              </a:spcBef>
            </a:pPr>
            <a:r>
              <a:rPr lang="en-US" sz="1800">
                <a:solidFill>
                  <a:schemeClr val="tx1"/>
                </a:solidFill>
                <a:latin typeface="Arial" charset="0"/>
              </a:rPr>
              <a:t>This saying is from the Talmud.  What do you think it means?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981200" y="2971800"/>
            <a:ext cx="5105400" cy="823913"/>
          </a:xfrm>
          <a:prstGeom prst="rect">
            <a:avLst/>
          </a:prstGeom>
          <a:noFill/>
          <a:ln w="9525">
            <a:noFill/>
            <a:miter lim="800000"/>
            <a:headEnd/>
            <a:tailEnd/>
          </a:ln>
        </p:spPr>
        <p:txBody>
          <a:bodyPr>
            <a:spAutoFit/>
          </a:bodyPr>
          <a:lstStyle/>
          <a:p>
            <a:pPr algn="ctr">
              <a:spcBef>
                <a:spcPct val="50000"/>
              </a:spcBef>
            </a:pPr>
            <a:r>
              <a:rPr lang="en-US">
                <a:solidFill>
                  <a:schemeClr val="tx1"/>
                </a:solidFill>
                <a:latin typeface="Book Antiqua" pitchFamily="18" charset="0"/>
              </a:rPr>
              <a:t>Rule of Law</a:t>
            </a:r>
          </a:p>
        </p:txBody>
      </p:sp>
      <p:pic>
        <p:nvPicPr>
          <p:cNvPr id="20483" name="Picture 5" descr="wp02t30b.jpg (56175 bytes)"/>
          <p:cNvPicPr>
            <a:picLocks noChangeAspect="1" noChangeArrowheads="1"/>
          </p:cNvPicPr>
          <p:nvPr/>
        </p:nvPicPr>
        <p:blipFill>
          <a:blip r:embed="rId4" cstate="print"/>
          <a:srcRect/>
          <a:stretch>
            <a:fillRect/>
          </a:stretch>
        </p:blipFill>
        <p:spPr bwMode="auto">
          <a:xfrm>
            <a:off x="5715000" y="3810000"/>
            <a:ext cx="2743200" cy="2298700"/>
          </a:xfrm>
          <a:prstGeom prst="rect">
            <a:avLst/>
          </a:prstGeom>
          <a:noFill/>
          <a:ln w="57150">
            <a:solidFill>
              <a:srgbClr val="000000"/>
            </a:solidFill>
            <a:miter lim="800000"/>
            <a:headEnd/>
            <a:tailEnd/>
          </a:ln>
        </p:spPr>
      </p:pic>
      <p:pic>
        <p:nvPicPr>
          <p:cNvPr id="20484" name="Picture 6" descr="MCSO01704_0000[1]"/>
          <p:cNvPicPr>
            <a:picLocks noChangeAspect="1" noChangeArrowheads="1"/>
          </p:cNvPicPr>
          <p:nvPr/>
        </p:nvPicPr>
        <p:blipFill>
          <a:blip r:embed="rId5" cstate="print"/>
          <a:srcRect/>
          <a:stretch>
            <a:fillRect/>
          </a:stretch>
        </p:blipFill>
        <p:spPr bwMode="auto">
          <a:xfrm>
            <a:off x="533400" y="533400"/>
            <a:ext cx="2514600" cy="2339975"/>
          </a:xfrm>
          <a:prstGeom prst="rect">
            <a:avLst/>
          </a:prstGeom>
          <a:noFill/>
          <a:ln w="57150">
            <a:solidFill>
              <a:srgbClr val="000000"/>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llegro BT" pitchFamily="82" charset="0"/>
              </a:rPr>
              <a:t>The Ten Commandments</a:t>
            </a:r>
          </a:p>
        </p:txBody>
      </p:sp>
      <p:sp>
        <p:nvSpPr>
          <p:cNvPr id="21507" name="Text Box 6"/>
          <p:cNvSpPr txBox="1">
            <a:spLocks noChangeArrowheads="1"/>
          </p:cNvSpPr>
          <p:nvPr/>
        </p:nvSpPr>
        <p:spPr bwMode="auto">
          <a:xfrm>
            <a:off x="762000" y="4876800"/>
            <a:ext cx="7848600" cy="1373188"/>
          </a:xfrm>
          <a:prstGeom prst="rect">
            <a:avLst/>
          </a:prstGeom>
          <a:noFill/>
          <a:ln w="9525">
            <a:noFill/>
            <a:miter lim="800000"/>
            <a:headEnd/>
            <a:tailEnd/>
          </a:ln>
        </p:spPr>
        <p:txBody>
          <a:bodyPr>
            <a:spAutoFit/>
          </a:bodyPr>
          <a:lstStyle/>
          <a:p>
            <a:pPr algn="ctr">
              <a:spcBef>
                <a:spcPct val="50000"/>
              </a:spcBef>
            </a:pPr>
            <a:r>
              <a:rPr lang="en-US" sz="2800">
                <a:solidFill>
                  <a:schemeClr val="tx1"/>
                </a:solidFill>
                <a:latin typeface="Arial" charset="0"/>
              </a:rPr>
              <a:t>The Ten Commandments and the Torah form the cornerstone of our laws and provide the moral basis for all Western Civilization.</a:t>
            </a:r>
          </a:p>
        </p:txBody>
      </p:sp>
      <p:pic>
        <p:nvPicPr>
          <p:cNvPr id="21508" name="Picture 7" descr="MCSO01704_0000[1]"/>
          <p:cNvPicPr>
            <a:picLocks noChangeAspect="1" noChangeArrowheads="1"/>
          </p:cNvPicPr>
          <p:nvPr/>
        </p:nvPicPr>
        <p:blipFill>
          <a:blip r:embed="rId3" cstate="print"/>
          <a:srcRect/>
          <a:stretch>
            <a:fillRect/>
          </a:stretch>
        </p:blipFill>
        <p:spPr bwMode="auto">
          <a:xfrm>
            <a:off x="2590800" y="1219200"/>
            <a:ext cx="3725863" cy="346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29600" cy="1143000"/>
          </a:xfrm>
        </p:spPr>
        <p:txBody>
          <a:bodyPr/>
          <a:lstStyle/>
          <a:p>
            <a:pPr eaLnBrk="1" hangingPunct="1"/>
            <a:r>
              <a:rPr lang="en-US" b="1" u="sng" smtClean="0">
                <a:latin typeface="Algerian" pitchFamily="82" charset="0"/>
              </a:rPr>
              <a:t>The Ten Commandments</a:t>
            </a:r>
          </a:p>
        </p:txBody>
      </p:sp>
      <p:sp>
        <p:nvSpPr>
          <p:cNvPr id="174083" name="Rectangle 3"/>
          <p:cNvSpPr>
            <a:spLocks noGrp="1" noChangeArrowheads="1"/>
          </p:cNvSpPr>
          <p:nvPr>
            <p:ph type="body" sz="half" idx="1"/>
          </p:nvPr>
        </p:nvSpPr>
        <p:spPr>
          <a:xfrm>
            <a:off x="0" y="1066800"/>
            <a:ext cx="4038600" cy="5410200"/>
          </a:xfrm>
        </p:spPr>
        <p:txBody>
          <a:bodyPr/>
          <a:lstStyle/>
          <a:p>
            <a:pPr eaLnBrk="1" hangingPunct="1">
              <a:lnSpc>
                <a:spcPct val="80000"/>
              </a:lnSpc>
              <a:buFont typeface="Arnprior" pitchFamily="2" charset="0"/>
              <a:buChar char="&gt;"/>
            </a:pPr>
            <a:r>
              <a:rPr lang="en-US" sz="2400" b="1" smtClean="0">
                <a:latin typeface="Baskerville Old Face" pitchFamily="18" charset="0"/>
              </a:rPr>
              <a:t>You shall have no other gods before me</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make for yourself an idol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take the name of the LORD thy God in vain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Remember the Sabbath day, to keep it holy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Honor your father and your mother </a:t>
            </a:r>
          </a:p>
        </p:txBody>
      </p:sp>
      <p:sp>
        <p:nvSpPr>
          <p:cNvPr id="174084" name="Rectangle 4"/>
          <p:cNvSpPr>
            <a:spLocks noGrp="1" noChangeArrowheads="1"/>
          </p:cNvSpPr>
          <p:nvPr>
            <p:ph type="body" sz="half" idx="2"/>
          </p:nvPr>
        </p:nvSpPr>
        <p:spPr>
          <a:xfrm>
            <a:off x="4419600" y="1066800"/>
            <a:ext cx="4724400" cy="5791200"/>
          </a:xfrm>
        </p:spPr>
        <p:txBody>
          <a:bodyPr/>
          <a:lstStyle/>
          <a:p>
            <a:pPr eaLnBrk="1" hangingPunct="1">
              <a:lnSpc>
                <a:spcPct val="80000"/>
              </a:lnSpc>
              <a:buFont typeface="Arnprior" pitchFamily="2" charset="0"/>
              <a:buChar char="&gt;"/>
            </a:pPr>
            <a:r>
              <a:rPr lang="en-US" sz="2400" b="1" smtClean="0">
                <a:latin typeface="Baskerville Old Face" pitchFamily="18" charset="0"/>
              </a:rPr>
              <a:t>You shall not murder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commit adultery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steal </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give false testimony against your neighbor</a:t>
            </a:r>
          </a:p>
          <a:p>
            <a:pPr eaLnBrk="1" hangingPunct="1">
              <a:lnSpc>
                <a:spcPct val="80000"/>
              </a:lnSpc>
              <a:buFont typeface="Arnprior" pitchFamily="2" charset="0"/>
              <a:buChar char="&gt;"/>
            </a:pPr>
            <a:endParaRPr lang="en-US" sz="2400" b="1" smtClean="0">
              <a:latin typeface="Baskerville Old Face" pitchFamily="18" charset="0"/>
            </a:endParaRPr>
          </a:p>
          <a:p>
            <a:pPr eaLnBrk="1" hangingPunct="1">
              <a:lnSpc>
                <a:spcPct val="80000"/>
              </a:lnSpc>
              <a:buFont typeface="Arnprior" pitchFamily="2" charset="0"/>
              <a:buChar char="&gt;"/>
            </a:pPr>
            <a:r>
              <a:rPr lang="en-US" sz="2400" b="1" smtClean="0">
                <a:latin typeface="Baskerville Old Face" pitchFamily="18" charset="0"/>
              </a:rPr>
              <a:t>You shall not covet your neighbor’s house, your neighbor’s wife, or his manservant or maidservant, his ox or donkey, or anything that belongs to your neighbor</a:t>
            </a:r>
          </a:p>
        </p:txBody>
      </p:sp>
      <p:pic>
        <p:nvPicPr>
          <p:cNvPr id="22533" name="Picture 5" descr="MCj01939860000[1]"/>
          <p:cNvPicPr>
            <a:picLocks noChangeAspect="1" noChangeArrowheads="1"/>
          </p:cNvPicPr>
          <p:nvPr/>
        </p:nvPicPr>
        <p:blipFill>
          <a:blip r:embed="rId3" cstate="print"/>
          <a:srcRect/>
          <a:stretch>
            <a:fillRect/>
          </a:stretch>
        </p:blipFill>
        <p:spPr bwMode="auto">
          <a:xfrm rot="-1075482">
            <a:off x="3581400" y="1752600"/>
            <a:ext cx="1260475" cy="1577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 calcmode="lin" valueType="num">
                                      <p:cBhvr>
                                        <p:cTn id="7" dur="1000" fill="hold"/>
                                        <p:tgtEl>
                                          <p:spTgt spid="1740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740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740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74083">
                                            <p:txEl>
                                              <p:pRg st="2" end="2"/>
                                            </p:txEl>
                                          </p:spTgt>
                                        </p:tgtEl>
                                        <p:attrNameLst>
                                          <p:attrName>style.visibility</p:attrName>
                                        </p:attrNameLst>
                                      </p:cBhvr>
                                      <p:to>
                                        <p:strVal val="visible"/>
                                      </p:to>
                                    </p:set>
                                    <p:anim calcmode="lin" valueType="num">
                                      <p:cBhvr>
                                        <p:cTn id="14" dur="1000" fill="hold"/>
                                        <p:tgtEl>
                                          <p:spTgt spid="17408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17408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17408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74083">
                                            <p:txEl>
                                              <p:pRg st="4" end="4"/>
                                            </p:txEl>
                                          </p:spTgt>
                                        </p:tgtEl>
                                        <p:attrNameLst>
                                          <p:attrName>style.visibility</p:attrName>
                                        </p:attrNameLst>
                                      </p:cBhvr>
                                      <p:to>
                                        <p:strVal val="visible"/>
                                      </p:to>
                                    </p:set>
                                    <p:anim calcmode="lin" valueType="num">
                                      <p:cBhvr>
                                        <p:cTn id="21" dur="1000" fill="hold"/>
                                        <p:tgtEl>
                                          <p:spTgt spid="17408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17408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1740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74083">
                                            <p:txEl>
                                              <p:pRg st="6" end="6"/>
                                            </p:txEl>
                                          </p:spTgt>
                                        </p:tgtEl>
                                        <p:attrNameLst>
                                          <p:attrName>style.visibility</p:attrName>
                                        </p:attrNameLst>
                                      </p:cBhvr>
                                      <p:to>
                                        <p:strVal val="visible"/>
                                      </p:to>
                                    </p:set>
                                    <p:anim calcmode="lin" valueType="num">
                                      <p:cBhvr>
                                        <p:cTn id="28" dur="1000" fill="hold"/>
                                        <p:tgtEl>
                                          <p:spTgt spid="174083">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174083">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17408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74083">
                                            <p:txEl>
                                              <p:pRg st="8" end="8"/>
                                            </p:txEl>
                                          </p:spTgt>
                                        </p:tgtEl>
                                        <p:attrNameLst>
                                          <p:attrName>style.visibility</p:attrName>
                                        </p:attrNameLst>
                                      </p:cBhvr>
                                      <p:to>
                                        <p:strVal val="visible"/>
                                      </p:to>
                                    </p:set>
                                    <p:anim calcmode="lin" valueType="num">
                                      <p:cBhvr>
                                        <p:cTn id="35" dur="1000" fill="hold"/>
                                        <p:tgtEl>
                                          <p:spTgt spid="174083">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174083">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17408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74084">
                                            <p:txEl>
                                              <p:pRg st="0" end="0"/>
                                            </p:txEl>
                                          </p:spTgt>
                                        </p:tgtEl>
                                        <p:attrNameLst>
                                          <p:attrName>style.visibility</p:attrName>
                                        </p:attrNameLst>
                                      </p:cBhvr>
                                      <p:to>
                                        <p:strVal val="visible"/>
                                      </p:to>
                                    </p:set>
                                    <p:anim calcmode="lin" valueType="num">
                                      <p:cBhvr>
                                        <p:cTn id="42" dur="1000" fill="hold"/>
                                        <p:tgtEl>
                                          <p:spTgt spid="174084">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174084">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1740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174084">
                                            <p:txEl>
                                              <p:pRg st="2" end="2"/>
                                            </p:txEl>
                                          </p:spTgt>
                                        </p:tgtEl>
                                        <p:attrNameLst>
                                          <p:attrName>style.visibility</p:attrName>
                                        </p:attrNameLst>
                                      </p:cBhvr>
                                      <p:to>
                                        <p:strVal val="visible"/>
                                      </p:to>
                                    </p:set>
                                    <p:anim calcmode="lin" valueType="num">
                                      <p:cBhvr>
                                        <p:cTn id="49" dur="1000" fill="hold"/>
                                        <p:tgtEl>
                                          <p:spTgt spid="174084">
                                            <p:txEl>
                                              <p:pRg st="2" end="2"/>
                                            </p:txEl>
                                          </p:spTgt>
                                        </p:tgtEl>
                                        <p:attrNameLst>
                                          <p:attrName>ppt_w</p:attrName>
                                        </p:attrNameLst>
                                      </p:cBhvr>
                                      <p:tavLst>
                                        <p:tav tm="0">
                                          <p:val>
                                            <p:strVal val="#ppt_w*0.70"/>
                                          </p:val>
                                        </p:tav>
                                        <p:tav tm="100000">
                                          <p:val>
                                            <p:strVal val="#ppt_w"/>
                                          </p:val>
                                        </p:tav>
                                      </p:tavLst>
                                    </p:anim>
                                    <p:anim calcmode="lin" valueType="num">
                                      <p:cBhvr>
                                        <p:cTn id="50" dur="1000" fill="hold"/>
                                        <p:tgtEl>
                                          <p:spTgt spid="174084">
                                            <p:txEl>
                                              <p:pRg st="2" end="2"/>
                                            </p:txEl>
                                          </p:spTgt>
                                        </p:tgtEl>
                                        <p:attrNameLst>
                                          <p:attrName>ppt_h</p:attrName>
                                        </p:attrNameLst>
                                      </p:cBhvr>
                                      <p:tavLst>
                                        <p:tav tm="0">
                                          <p:val>
                                            <p:strVal val="#ppt_h"/>
                                          </p:val>
                                        </p:tav>
                                        <p:tav tm="100000">
                                          <p:val>
                                            <p:strVal val="#ppt_h"/>
                                          </p:val>
                                        </p:tav>
                                      </p:tavLst>
                                    </p:anim>
                                    <p:animEffect transition="in" filter="fade">
                                      <p:cBhvr>
                                        <p:cTn id="51" dur="1000"/>
                                        <p:tgtEl>
                                          <p:spTgt spid="174084">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174084">
                                            <p:txEl>
                                              <p:pRg st="4" end="4"/>
                                            </p:txEl>
                                          </p:spTgt>
                                        </p:tgtEl>
                                        <p:attrNameLst>
                                          <p:attrName>style.visibility</p:attrName>
                                        </p:attrNameLst>
                                      </p:cBhvr>
                                      <p:to>
                                        <p:strVal val="visible"/>
                                      </p:to>
                                    </p:set>
                                    <p:anim calcmode="lin" valueType="num">
                                      <p:cBhvr>
                                        <p:cTn id="56" dur="1000" fill="hold"/>
                                        <p:tgtEl>
                                          <p:spTgt spid="174084">
                                            <p:txEl>
                                              <p:pRg st="4" end="4"/>
                                            </p:txEl>
                                          </p:spTgt>
                                        </p:tgtEl>
                                        <p:attrNameLst>
                                          <p:attrName>ppt_w</p:attrName>
                                        </p:attrNameLst>
                                      </p:cBhvr>
                                      <p:tavLst>
                                        <p:tav tm="0">
                                          <p:val>
                                            <p:strVal val="#ppt_w*0.70"/>
                                          </p:val>
                                        </p:tav>
                                        <p:tav tm="100000">
                                          <p:val>
                                            <p:strVal val="#ppt_w"/>
                                          </p:val>
                                        </p:tav>
                                      </p:tavLst>
                                    </p:anim>
                                    <p:anim calcmode="lin" valueType="num">
                                      <p:cBhvr>
                                        <p:cTn id="57" dur="1000" fill="hold"/>
                                        <p:tgtEl>
                                          <p:spTgt spid="174084">
                                            <p:txEl>
                                              <p:pRg st="4" end="4"/>
                                            </p:txEl>
                                          </p:spTgt>
                                        </p:tgtEl>
                                        <p:attrNameLst>
                                          <p:attrName>ppt_h</p:attrName>
                                        </p:attrNameLst>
                                      </p:cBhvr>
                                      <p:tavLst>
                                        <p:tav tm="0">
                                          <p:val>
                                            <p:strVal val="#ppt_h"/>
                                          </p:val>
                                        </p:tav>
                                        <p:tav tm="100000">
                                          <p:val>
                                            <p:strVal val="#ppt_h"/>
                                          </p:val>
                                        </p:tav>
                                      </p:tavLst>
                                    </p:anim>
                                    <p:animEffect transition="in" filter="fade">
                                      <p:cBhvr>
                                        <p:cTn id="58" dur="1000"/>
                                        <p:tgtEl>
                                          <p:spTgt spid="174084">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nodeType="clickEffect">
                                  <p:stCondLst>
                                    <p:cond delay="0"/>
                                  </p:stCondLst>
                                  <p:childTnLst>
                                    <p:set>
                                      <p:cBhvr>
                                        <p:cTn id="62" dur="1" fill="hold">
                                          <p:stCondLst>
                                            <p:cond delay="0"/>
                                          </p:stCondLst>
                                        </p:cTn>
                                        <p:tgtEl>
                                          <p:spTgt spid="174084">
                                            <p:txEl>
                                              <p:pRg st="6" end="6"/>
                                            </p:txEl>
                                          </p:spTgt>
                                        </p:tgtEl>
                                        <p:attrNameLst>
                                          <p:attrName>style.visibility</p:attrName>
                                        </p:attrNameLst>
                                      </p:cBhvr>
                                      <p:to>
                                        <p:strVal val="visible"/>
                                      </p:to>
                                    </p:set>
                                    <p:anim calcmode="lin" valueType="num">
                                      <p:cBhvr>
                                        <p:cTn id="63" dur="1000" fill="hold"/>
                                        <p:tgtEl>
                                          <p:spTgt spid="174084">
                                            <p:txEl>
                                              <p:pRg st="6" end="6"/>
                                            </p:txEl>
                                          </p:spTgt>
                                        </p:tgtEl>
                                        <p:attrNameLst>
                                          <p:attrName>ppt_w</p:attrName>
                                        </p:attrNameLst>
                                      </p:cBhvr>
                                      <p:tavLst>
                                        <p:tav tm="0">
                                          <p:val>
                                            <p:strVal val="#ppt_w*0.70"/>
                                          </p:val>
                                        </p:tav>
                                        <p:tav tm="100000">
                                          <p:val>
                                            <p:strVal val="#ppt_w"/>
                                          </p:val>
                                        </p:tav>
                                      </p:tavLst>
                                    </p:anim>
                                    <p:anim calcmode="lin" valueType="num">
                                      <p:cBhvr>
                                        <p:cTn id="64" dur="1000" fill="hold"/>
                                        <p:tgtEl>
                                          <p:spTgt spid="174084">
                                            <p:txEl>
                                              <p:pRg st="6" end="6"/>
                                            </p:txEl>
                                          </p:spTgt>
                                        </p:tgtEl>
                                        <p:attrNameLst>
                                          <p:attrName>ppt_h</p:attrName>
                                        </p:attrNameLst>
                                      </p:cBhvr>
                                      <p:tavLst>
                                        <p:tav tm="0">
                                          <p:val>
                                            <p:strVal val="#ppt_h"/>
                                          </p:val>
                                        </p:tav>
                                        <p:tav tm="100000">
                                          <p:val>
                                            <p:strVal val="#ppt_h"/>
                                          </p:val>
                                        </p:tav>
                                      </p:tavLst>
                                    </p:anim>
                                    <p:animEffect transition="in" filter="fade">
                                      <p:cBhvr>
                                        <p:cTn id="65" dur="1000"/>
                                        <p:tgtEl>
                                          <p:spTgt spid="174084">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174084">
                                            <p:txEl>
                                              <p:pRg st="8" end="8"/>
                                            </p:txEl>
                                          </p:spTgt>
                                        </p:tgtEl>
                                        <p:attrNameLst>
                                          <p:attrName>style.visibility</p:attrName>
                                        </p:attrNameLst>
                                      </p:cBhvr>
                                      <p:to>
                                        <p:strVal val="visible"/>
                                      </p:to>
                                    </p:set>
                                    <p:anim calcmode="lin" valueType="num">
                                      <p:cBhvr>
                                        <p:cTn id="70" dur="1000" fill="hold"/>
                                        <p:tgtEl>
                                          <p:spTgt spid="174084">
                                            <p:txEl>
                                              <p:pRg st="8" end="8"/>
                                            </p:txEl>
                                          </p:spTgt>
                                        </p:tgtEl>
                                        <p:attrNameLst>
                                          <p:attrName>ppt_w</p:attrName>
                                        </p:attrNameLst>
                                      </p:cBhvr>
                                      <p:tavLst>
                                        <p:tav tm="0">
                                          <p:val>
                                            <p:strVal val="#ppt_w*0.70"/>
                                          </p:val>
                                        </p:tav>
                                        <p:tav tm="100000">
                                          <p:val>
                                            <p:strVal val="#ppt_w"/>
                                          </p:val>
                                        </p:tav>
                                      </p:tavLst>
                                    </p:anim>
                                    <p:anim calcmode="lin" valueType="num">
                                      <p:cBhvr>
                                        <p:cTn id="71" dur="1000" fill="hold"/>
                                        <p:tgtEl>
                                          <p:spTgt spid="174084">
                                            <p:txEl>
                                              <p:pRg st="8" end="8"/>
                                            </p:txEl>
                                          </p:spTgt>
                                        </p:tgtEl>
                                        <p:attrNameLst>
                                          <p:attrName>ppt_h</p:attrName>
                                        </p:attrNameLst>
                                      </p:cBhvr>
                                      <p:tavLst>
                                        <p:tav tm="0">
                                          <p:val>
                                            <p:strVal val="#ppt_h"/>
                                          </p:val>
                                        </p:tav>
                                        <p:tav tm="100000">
                                          <p:val>
                                            <p:strVal val="#ppt_h"/>
                                          </p:val>
                                        </p:tav>
                                      </p:tavLst>
                                    </p:anim>
                                    <p:animEffect transition="in" filter="fade">
                                      <p:cBhvr>
                                        <p:cTn id="72" dur="1000"/>
                                        <p:tgtEl>
                                          <p:spTgt spid="17408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6"/>
          <p:cNvSpPr txBox="1">
            <a:spLocks noChangeArrowheads="1"/>
          </p:cNvSpPr>
          <p:nvPr/>
        </p:nvSpPr>
        <p:spPr bwMode="auto">
          <a:xfrm>
            <a:off x="4648200" y="1066800"/>
            <a:ext cx="4191000" cy="457200"/>
          </a:xfrm>
          <a:prstGeom prst="rect">
            <a:avLst/>
          </a:prstGeom>
          <a:noFill/>
          <a:ln w="9525">
            <a:noFill/>
            <a:miter lim="800000"/>
            <a:headEnd/>
            <a:tailEnd/>
          </a:ln>
        </p:spPr>
        <p:txBody>
          <a:bodyPr>
            <a:spAutoFit/>
          </a:bodyPr>
          <a:lstStyle/>
          <a:p>
            <a:pPr algn="ctr">
              <a:spcBef>
                <a:spcPct val="50000"/>
              </a:spcBef>
            </a:pPr>
            <a:r>
              <a:rPr lang="en-US" sz="2400">
                <a:solidFill>
                  <a:schemeClr val="tx1"/>
                </a:solidFill>
                <a:latin typeface="Arial" charset="0"/>
              </a:rPr>
              <a:t>THE SANHEDRIN</a:t>
            </a:r>
            <a:r>
              <a:rPr lang="en-US" sz="1800">
                <a:solidFill>
                  <a:srgbClr val="EB8F85"/>
                </a:solidFill>
                <a:latin typeface="Arial" charset="0"/>
              </a:rPr>
              <a:t> </a:t>
            </a:r>
          </a:p>
        </p:txBody>
      </p:sp>
      <p:sp>
        <p:nvSpPr>
          <p:cNvPr id="25603" name="Rectangle 7"/>
          <p:cNvSpPr>
            <a:spLocks noChangeArrowheads="1"/>
          </p:cNvSpPr>
          <p:nvPr/>
        </p:nvSpPr>
        <p:spPr bwMode="auto">
          <a:xfrm>
            <a:off x="-4619625" y="2149475"/>
            <a:ext cx="4362450" cy="2560638"/>
          </a:xfrm>
          <a:prstGeom prst="rect">
            <a:avLst/>
          </a:prstGeom>
          <a:noFill/>
          <a:ln w="9525">
            <a:noFill/>
            <a:miter lim="800000"/>
            <a:headEnd/>
            <a:tailEnd/>
          </a:ln>
        </p:spPr>
        <p:txBody>
          <a:bodyPr wrap="none" anchor="ctr">
            <a:spAutoFit/>
          </a:bodyPr>
          <a:lstStyle/>
          <a:p>
            <a:r>
              <a:rPr lang="en-US" sz="1800" b="1">
                <a:solidFill>
                  <a:schemeClr val="tx1"/>
                </a:solidFill>
                <a:latin typeface="Arial" charset="0"/>
              </a:rPr>
              <a:t>THE SANHEDRIN</a:t>
            </a:r>
            <a:endParaRPr lang="en-US" sz="1800">
              <a:solidFill>
                <a:schemeClr val="tx1"/>
              </a:solidFill>
              <a:latin typeface="Arial" charset="0"/>
            </a:endParaRPr>
          </a:p>
          <a:p>
            <a:pPr eaLnBrk="0" hangingPunct="0"/>
            <a:r>
              <a:rPr lang="en-US" sz="1800">
                <a:solidFill>
                  <a:schemeClr val="tx1"/>
                </a:solidFill>
                <a:latin typeface="Arial" charset="0"/>
              </a:rPr>
              <a:t>  </a:t>
            </a:r>
            <a:r>
              <a:rPr lang="en-US" sz="14400">
                <a:solidFill>
                  <a:schemeClr val="tx1"/>
                </a:solidFill>
                <a:latin typeface="Arial" charset="0"/>
              </a:rPr>
              <a:t> </a:t>
            </a:r>
            <a:r>
              <a:rPr lang="en-US" sz="1800">
                <a:solidFill>
                  <a:schemeClr val="tx1"/>
                </a:solidFill>
                <a:latin typeface="Arial" charset="0"/>
              </a:rPr>
              <a:t>                            2,000 years ago, </a:t>
            </a:r>
          </a:p>
        </p:txBody>
      </p:sp>
      <p:pic>
        <p:nvPicPr>
          <p:cNvPr id="25604" name="Picture 8" descr="wp04t35b.jpg (149301 bytes)"/>
          <p:cNvPicPr>
            <a:picLocks noChangeAspect="1" noChangeArrowheads="1"/>
          </p:cNvPicPr>
          <p:nvPr/>
        </p:nvPicPr>
        <p:blipFill>
          <a:blip r:embed="rId3" cstate="print"/>
          <a:srcRect/>
          <a:stretch>
            <a:fillRect/>
          </a:stretch>
        </p:blipFill>
        <p:spPr bwMode="auto">
          <a:xfrm>
            <a:off x="-4464050" y="1371600"/>
            <a:ext cx="1828800" cy="2286000"/>
          </a:xfrm>
          <a:prstGeom prst="rect">
            <a:avLst/>
          </a:prstGeom>
          <a:noFill/>
          <a:ln w="9525">
            <a:noFill/>
            <a:miter lim="800000"/>
            <a:headEnd/>
            <a:tailEnd/>
          </a:ln>
        </p:spPr>
      </p:pic>
      <p:sp>
        <p:nvSpPr>
          <p:cNvPr id="25605" name="Text Box 10"/>
          <p:cNvSpPr txBox="1">
            <a:spLocks noChangeArrowheads="1"/>
          </p:cNvSpPr>
          <p:nvPr/>
        </p:nvSpPr>
        <p:spPr bwMode="auto">
          <a:xfrm>
            <a:off x="2286000" y="1371600"/>
            <a:ext cx="5334000" cy="366713"/>
          </a:xfrm>
          <a:prstGeom prst="rect">
            <a:avLst/>
          </a:prstGeom>
          <a:noFill/>
          <a:ln w="9525">
            <a:noFill/>
            <a:miter lim="800000"/>
            <a:headEnd/>
            <a:tailEnd/>
          </a:ln>
        </p:spPr>
        <p:txBody>
          <a:bodyPr>
            <a:spAutoFit/>
          </a:bodyPr>
          <a:lstStyle/>
          <a:p>
            <a:pPr>
              <a:spcBef>
                <a:spcPct val="50000"/>
              </a:spcBef>
            </a:pPr>
            <a:endParaRPr lang="en-US" sz="1800">
              <a:solidFill>
                <a:srgbClr val="EB8F85"/>
              </a:solidFill>
              <a:latin typeface="Arial" charset="0"/>
            </a:endParaRPr>
          </a:p>
        </p:txBody>
      </p:sp>
      <p:sp>
        <p:nvSpPr>
          <p:cNvPr id="25606" name="Text Box 11"/>
          <p:cNvSpPr txBox="1">
            <a:spLocks noChangeArrowheads="1"/>
          </p:cNvSpPr>
          <p:nvPr/>
        </p:nvSpPr>
        <p:spPr bwMode="auto">
          <a:xfrm>
            <a:off x="381000" y="4114800"/>
            <a:ext cx="8382000" cy="1463675"/>
          </a:xfrm>
          <a:prstGeom prst="rect">
            <a:avLst/>
          </a:prstGeom>
          <a:noFill/>
          <a:ln w="9525">
            <a:noFill/>
            <a:miter lim="800000"/>
            <a:headEnd/>
            <a:tailEnd/>
          </a:ln>
        </p:spPr>
        <p:txBody>
          <a:bodyPr>
            <a:spAutoFit/>
          </a:bodyPr>
          <a:lstStyle/>
          <a:p>
            <a:pPr>
              <a:spcBef>
                <a:spcPct val="50000"/>
              </a:spcBef>
            </a:pPr>
            <a:r>
              <a:rPr lang="en-US" sz="2000" b="1">
                <a:solidFill>
                  <a:schemeClr val="tx1"/>
                </a:solidFill>
                <a:latin typeface="Arial" charset="0"/>
              </a:rPr>
              <a:t>It was a very sophisticated system of government with </a:t>
            </a:r>
            <a:r>
              <a:rPr lang="en-US" sz="2000" b="1" i="1">
                <a:solidFill>
                  <a:schemeClr val="tx1"/>
                </a:solidFill>
                <a:latin typeface="Arial" charset="0"/>
              </a:rPr>
              <a:t>checks and balances.</a:t>
            </a:r>
          </a:p>
          <a:p>
            <a:pPr>
              <a:spcBef>
                <a:spcPct val="50000"/>
              </a:spcBef>
            </a:pPr>
            <a:r>
              <a:rPr lang="en-US" sz="2000" b="1">
                <a:solidFill>
                  <a:schemeClr val="tx1"/>
                </a:solidFill>
                <a:latin typeface="Arial" charset="0"/>
              </a:rPr>
              <a:t>There was a King </a:t>
            </a:r>
            <a:r>
              <a:rPr lang="en-US" sz="2000" b="1">
                <a:solidFill>
                  <a:srgbClr val="2656EE"/>
                </a:solidFill>
                <a:latin typeface="Arial" charset="0"/>
              </a:rPr>
              <a:t>(executive branch),</a:t>
            </a:r>
            <a:r>
              <a:rPr lang="en-US" sz="2000" b="1">
                <a:solidFill>
                  <a:schemeClr val="tx1"/>
                </a:solidFill>
                <a:latin typeface="Arial" charset="0"/>
              </a:rPr>
              <a:t> priest </a:t>
            </a:r>
            <a:r>
              <a:rPr lang="en-US" sz="2000" b="1">
                <a:solidFill>
                  <a:srgbClr val="2656EE"/>
                </a:solidFill>
                <a:latin typeface="Arial" charset="0"/>
              </a:rPr>
              <a:t>(Cohen Gadol-religious branch)</a:t>
            </a:r>
            <a:r>
              <a:rPr lang="en-US" sz="2000" b="1">
                <a:solidFill>
                  <a:schemeClr val="tx1"/>
                </a:solidFill>
                <a:latin typeface="Arial" charset="0"/>
              </a:rPr>
              <a:t> and the Sanhedrin </a:t>
            </a:r>
            <a:r>
              <a:rPr lang="en-US" sz="2000" b="1">
                <a:solidFill>
                  <a:srgbClr val="2656EE"/>
                </a:solidFill>
                <a:latin typeface="Arial" charset="0"/>
              </a:rPr>
              <a:t>(judicial branch and legislative branch).</a:t>
            </a:r>
            <a:r>
              <a:rPr lang="en-US" sz="2000" b="1">
                <a:solidFill>
                  <a:schemeClr val="tx1"/>
                </a:solidFill>
                <a:latin typeface="Arial" charset="0"/>
              </a:rPr>
              <a:t>  </a:t>
            </a:r>
          </a:p>
        </p:txBody>
      </p:sp>
      <p:sp>
        <p:nvSpPr>
          <p:cNvPr id="25607" name="Text Box 13"/>
          <p:cNvSpPr txBox="1">
            <a:spLocks noChangeArrowheads="1"/>
          </p:cNvSpPr>
          <p:nvPr/>
        </p:nvSpPr>
        <p:spPr bwMode="auto">
          <a:xfrm>
            <a:off x="457200" y="4343400"/>
            <a:ext cx="8686800" cy="457200"/>
          </a:xfrm>
          <a:prstGeom prst="rect">
            <a:avLst/>
          </a:prstGeom>
          <a:noFill/>
          <a:ln w="9525">
            <a:noFill/>
            <a:miter lim="800000"/>
            <a:headEnd/>
            <a:tailEnd/>
          </a:ln>
        </p:spPr>
        <p:txBody>
          <a:bodyPr>
            <a:spAutoFit/>
          </a:bodyPr>
          <a:lstStyle/>
          <a:p>
            <a:pPr marL="342900" indent="-342900">
              <a:spcBef>
                <a:spcPct val="50000"/>
              </a:spcBef>
            </a:pPr>
            <a:endParaRPr lang="en-US" sz="2400" b="1" i="1">
              <a:solidFill>
                <a:schemeClr val="tx1"/>
              </a:solidFill>
              <a:latin typeface="Arial" charset="0"/>
            </a:endParaRPr>
          </a:p>
        </p:txBody>
      </p:sp>
      <p:pic>
        <p:nvPicPr>
          <p:cNvPr id="25608" name="Picture 18" descr="The Sanhedrin Council">
            <a:hlinkClick r:id="rId4"/>
          </p:cNvPr>
          <p:cNvPicPr>
            <a:picLocks noChangeAspect="1" noChangeArrowheads="1"/>
          </p:cNvPicPr>
          <p:nvPr/>
        </p:nvPicPr>
        <p:blipFill>
          <a:blip r:embed="rId5" cstate="print">
            <a:lum bright="14000"/>
          </a:blip>
          <a:srcRect/>
          <a:stretch>
            <a:fillRect/>
          </a:stretch>
        </p:blipFill>
        <p:spPr bwMode="auto">
          <a:xfrm>
            <a:off x="228600" y="0"/>
            <a:ext cx="4267200" cy="3657600"/>
          </a:xfrm>
          <a:prstGeom prst="rect">
            <a:avLst/>
          </a:prstGeom>
          <a:noFill/>
          <a:ln w="9525">
            <a:noFill/>
            <a:miter lim="800000"/>
            <a:headEnd/>
            <a:tailEnd/>
          </a:ln>
        </p:spPr>
      </p:pic>
      <p:sp>
        <p:nvSpPr>
          <p:cNvPr id="25609" name="Text Box 20"/>
          <p:cNvSpPr txBox="1">
            <a:spLocks noChangeArrowheads="1"/>
          </p:cNvSpPr>
          <p:nvPr/>
        </p:nvSpPr>
        <p:spPr bwMode="auto">
          <a:xfrm>
            <a:off x="4572000" y="1905000"/>
            <a:ext cx="4267200" cy="1784350"/>
          </a:xfrm>
          <a:prstGeom prst="rect">
            <a:avLst/>
          </a:prstGeom>
          <a:noFill/>
          <a:ln w="9525">
            <a:noFill/>
            <a:miter lim="800000"/>
            <a:headEnd/>
            <a:tailEnd/>
          </a:ln>
        </p:spPr>
        <p:txBody>
          <a:bodyPr>
            <a:spAutoFit/>
          </a:bodyPr>
          <a:lstStyle/>
          <a:p>
            <a:pPr algn="ctr">
              <a:spcBef>
                <a:spcPct val="50000"/>
              </a:spcBef>
            </a:pPr>
            <a:r>
              <a:rPr lang="en-US" sz="2000" b="1">
                <a:solidFill>
                  <a:schemeClr val="tx1"/>
                </a:solidFill>
                <a:latin typeface="Arial" charset="0"/>
              </a:rPr>
              <a:t>Sanhedrin was the ancient Israelite system of courts that existed 2,000 years ago and consisted of 70 judges.</a:t>
            </a:r>
          </a:p>
          <a:p>
            <a:pPr algn="ctr">
              <a:spcBef>
                <a:spcPct val="50000"/>
              </a:spcBef>
            </a:pPr>
            <a:endParaRPr lang="en-US" sz="2000" b="1">
              <a:solidFill>
                <a:srgbClr val="EB8F85"/>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CC"/>
            </a:solidFill>
            <a:effectLst/>
            <a:latin typeface="Broadway"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CC"/>
            </a:solidFill>
            <a:effectLst/>
            <a:latin typeface="Broadway"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5370</TotalTime>
  <Words>1300</Words>
  <Application>Microsoft Office PowerPoint</Application>
  <PresentationFormat>On-screen Show (4:3)</PresentationFormat>
  <Paragraphs>184</Paragraphs>
  <Slides>22</Slides>
  <Notes>14</Notes>
  <HiddenSlides>0</HiddenSlides>
  <MMClips>1</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22</vt:i4>
      </vt:variant>
    </vt:vector>
  </HeadingPairs>
  <TitlesOfParts>
    <vt:vector size="35" baseType="lpstr">
      <vt:lpstr>Algerian</vt:lpstr>
      <vt:lpstr>Allegro BT</vt:lpstr>
      <vt:lpstr>Arial</vt:lpstr>
      <vt:lpstr>Arial Black</vt:lpstr>
      <vt:lpstr>Arial Rounded MT Bold</vt:lpstr>
      <vt:lpstr>Arnprior</vt:lpstr>
      <vt:lpstr>Baskerville Old Face</vt:lpstr>
      <vt:lpstr>Book Antiqua</vt:lpstr>
      <vt:lpstr>Broadway</vt:lpstr>
      <vt:lpstr>Lucida Sans Unicode</vt:lpstr>
      <vt:lpstr>Papyrus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The Ten Commandments</vt:lpstr>
      <vt:lpstr>The Ten Commandments</vt:lpstr>
      <vt:lpstr>PowerPoint Presentation</vt:lpstr>
      <vt:lpstr>PowerPoint Presentation</vt:lpstr>
      <vt:lpstr>PowerPoint Presentation</vt:lpstr>
      <vt:lpstr> By the 1st century B.C.E., all Jewish male children regardless of social status were educated to read the Hebrew Scriptures. The Hebrew Scriptures are also known  as the Old Testament or the. . . </vt:lpstr>
      <vt:lpstr>The Tanakh touched on all aspects of daily life:</vt:lpstr>
      <vt:lpstr>PowerPoint Presentation</vt:lpstr>
      <vt:lpstr>Judaism is…</vt:lpstr>
      <vt:lpstr>As a people, Jews are…</vt:lpstr>
      <vt:lpstr>As a way of life, Judaism is based on…</vt:lpstr>
      <vt:lpstr>How does Judaism sanctify life?</vt:lpstr>
      <vt:lpstr>How does Judaism sanctify time? </vt:lpstr>
      <vt:lpstr>How is Judaism related to Christianity?</vt:lpstr>
      <vt:lpstr>What are Jews really concerned about?</vt:lpstr>
      <vt:lpstr>PowerPoint Presentation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Israel:</dc:title>
  <dc:creator>Owner</dc:creator>
  <cp:lastModifiedBy>ANTHONY SALCICCIOLI</cp:lastModifiedBy>
  <cp:revision>150</cp:revision>
  <dcterms:created xsi:type="dcterms:W3CDTF">2006-08-14T04:47:25Z</dcterms:created>
  <dcterms:modified xsi:type="dcterms:W3CDTF">2017-10-09T13:02:16Z</dcterms:modified>
</cp:coreProperties>
</file>