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74" r:id="rId4"/>
    <p:sldId id="275" r:id="rId5"/>
    <p:sldId id="276" r:id="rId6"/>
    <p:sldId id="277" r:id="rId7"/>
    <p:sldId id="258" r:id="rId8"/>
    <p:sldId id="259" r:id="rId9"/>
    <p:sldId id="260" r:id="rId10"/>
    <p:sldId id="261" r:id="rId11"/>
    <p:sldId id="262" r:id="rId12"/>
    <p:sldId id="263" r:id="rId13"/>
    <p:sldId id="264" r:id="rId14"/>
    <p:sldId id="265" r:id="rId15"/>
    <p:sldId id="266" r:id="rId16"/>
    <p:sldId id="267" r:id="rId17"/>
    <p:sldId id="278" r:id="rId18"/>
    <p:sldId id="269" r:id="rId19"/>
    <p:sldId id="270"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5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C6659-60D1-4F1B-A8BA-FD49351275CD}" type="datetimeFigureOut">
              <a:rPr lang="en-US" smtClean="0"/>
              <a:t>11/4/2019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4835F-7EFE-452F-8E22-9D15DC1FC88D}" type="slidenum">
              <a:rPr lang="en-US" smtClean="0"/>
              <a:t>‹#›</a:t>
            </a:fld>
            <a:endParaRPr lang="en-US"/>
          </a:p>
        </p:txBody>
      </p:sp>
    </p:spTree>
    <p:extLst>
      <p:ext uri="{BB962C8B-B14F-4D97-AF65-F5344CB8AC3E}">
        <p14:creationId xmlns:p14="http://schemas.microsoft.com/office/powerpoint/2010/main" val="124903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Box 9">
            <a:extLst>
              <a:ext uri="{FF2B5EF4-FFF2-40B4-BE49-F238E27FC236}">
                <a16:creationId xmlns:a16="http://schemas.microsoft.com/office/drawing/2014/main" id="{D25358D4-DEA6-476A-9E63-4875EA3EF709}"/>
              </a:ext>
            </a:extLst>
          </p:cNvPr>
          <p:cNvSpPr txBox="1"/>
          <p:nvPr userDrawn="1"/>
        </p:nvSpPr>
        <p:spPr>
          <a:xfrm>
            <a:off x="0" y="4552950"/>
            <a:ext cx="9144000" cy="381000"/>
          </a:xfrm>
          <a:prstGeom prst="rect">
            <a:avLst/>
          </a:prstGeom>
          <a:noFill/>
        </p:spPr>
        <p:txBody>
          <a:bodyPr wrap="square" rtlCol="0">
            <a:spAutoFit/>
          </a:bodyPr>
          <a:lstStyle/>
          <a:p>
            <a:pPr algn="ctr"/>
            <a:r>
              <a:rPr lang="en-US" dirty="0">
                <a:solidFill>
                  <a:schemeClr val="bg1"/>
                </a:solidFill>
              </a:rPr>
              <a:t>www.leffellabs.com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flame+test&amp;source=images&amp;cd=&amp;cad=rja&amp;uact=8&amp;docid=L_TnQ9UZyZrVNM&amp;tbnid=4rROIrFGnS2B_M:&amp;ved=0CAUQjRw&amp;url=http://naimeryrflametest.blogspot.com/&amp;ei=IzH7U725CPPKsQTTr4CACw&amp;bvm=bv.73612305,d.cWc&amp;psig=AFQjCNESA3bYB7Csohe4aPrzWsMmXK0fhw&amp;ust=1409057396603225" TargetMode="Externa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F_0zixSSM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Atomic Emission Spectra</a:t>
            </a:r>
            <a:endParaRPr lang="en-US" dirty="0"/>
          </a:p>
        </p:txBody>
      </p:sp>
      <p:sp>
        <p:nvSpPr>
          <p:cNvPr id="3" name="Subtitle 2"/>
          <p:cNvSpPr>
            <a:spLocks noGrp="1"/>
          </p:cNvSpPr>
          <p:nvPr>
            <p:ph type="subTitle" idx="1"/>
          </p:nvPr>
        </p:nvSpPr>
        <p:spPr/>
        <p:txBody>
          <a:bodyPr/>
          <a:lstStyle/>
          <a:p>
            <a:r>
              <a:rPr lang="en-US"/>
              <a:t>What is light’s fingerprint?</a:t>
            </a:r>
            <a:endParaRPr lang="en-US" dirty="0"/>
          </a:p>
        </p:txBody>
      </p:sp>
      <p:sp>
        <p:nvSpPr>
          <p:cNvPr id="4" name="Subtitle 2"/>
          <p:cNvSpPr txBox="1">
            <a:spLocks/>
          </p:cNvSpPr>
          <p:nvPr/>
        </p:nvSpPr>
        <p:spPr>
          <a:xfrm>
            <a:off x="1371600" y="361950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Click </a:t>
            </a:r>
            <a:r>
              <a:rPr lang="en-US" dirty="0">
                <a:hlinkClick r:id="rId2" action="ppaction://hlinksldjump"/>
              </a:rPr>
              <a:t>here</a:t>
            </a:r>
            <a:r>
              <a:rPr lang="en-US" dirty="0"/>
              <a:t> to begin!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03782" y="2367745"/>
            <a:ext cx="464757" cy="40801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sz="4000" baseline="-25000" dirty="0"/>
              <a:t>+</a:t>
            </a:r>
            <a:endParaRPr lang="en-US" baseline="-25000" dirty="0"/>
          </a:p>
        </p:txBody>
      </p:sp>
      <p:sp>
        <p:nvSpPr>
          <p:cNvPr id="5" name="Oval 4"/>
          <p:cNvSpPr/>
          <p:nvPr/>
        </p:nvSpPr>
        <p:spPr>
          <a:xfrm>
            <a:off x="1513200" y="1295220"/>
            <a:ext cx="2845919" cy="2553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81433" y="635139"/>
            <a:ext cx="4309454" cy="38732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2362" y="286889"/>
            <a:ext cx="5127595" cy="45697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7318" y="133350"/>
            <a:ext cx="5557682" cy="487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05284" y="285750"/>
            <a:ext cx="3510116" cy="646331"/>
          </a:xfrm>
          <a:prstGeom prst="rect">
            <a:avLst/>
          </a:prstGeom>
          <a:noFill/>
        </p:spPr>
        <p:txBody>
          <a:bodyPr wrap="square" rtlCol="0">
            <a:spAutoFit/>
          </a:bodyPr>
          <a:lstStyle/>
          <a:p>
            <a:pPr algn="ctr"/>
            <a:r>
              <a:rPr lang="en-US" dirty="0">
                <a:solidFill>
                  <a:schemeClr val="bg1"/>
                </a:solidFill>
              </a:rPr>
              <a:t>The lowest energy is called the ground state.</a:t>
            </a:r>
          </a:p>
        </p:txBody>
      </p:sp>
      <p:sp>
        <p:nvSpPr>
          <p:cNvPr id="11" name="Oval 10">
            <a:hlinkClick r:id="rId2" action="ppaction://hlinksldjump"/>
          </p:cNvPr>
          <p:cNvSpPr/>
          <p:nvPr/>
        </p:nvSpPr>
        <p:spPr>
          <a:xfrm>
            <a:off x="4267200" y="23431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Oval 11">
            <a:hlinkClick r:id="rId3" action="ppaction://hlinksldjump"/>
          </p:cNvPr>
          <p:cNvSpPr/>
          <p:nvPr/>
        </p:nvSpPr>
        <p:spPr>
          <a:xfrm>
            <a:off x="5029200" y="2346706"/>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Oval 12">
            <a:hlinkClick r:id="rId3" action="ppaction://hlinksldjump"/>
          </p:cNvPr>
          <p:cNvSpPr/>
          <p:nvPr/>
        </p:nvSpPr>
        <p:spPr>
          <a:xfrm>
            <a:off x="5424334" y="23431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 name="Oval 13">
            <a:hlinkClick r:id="rId3" action="ppaction://hlinksldjump"/>
          </p:cNvPr>
          <p:cNvSpPr/>
          <p:nvPr/>
        </p:nvSpPr>
        <p:spPr>
          <a:xfrm>
            <a:off x="5715000" y="23431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5" name="TextBox 14"/>
          <p:cNvSpPr txBox="1"/>
          <p:nvPr/>
        </p:nvSpPr>
        <p:spPr>
          <a:xfrm>
            <a:off x="5629294" y="3188304"/>
            <a:ext cx="3510116" cy="646331"/>
          </a:xfrm>
          <a:prstGeom prst="rect">
            <a:avLst/>
          </a:prstGeom>
          <a:noFill/>
        </p:spPr>
        <p:txBody>
          <a:bodyPr wrap="square" rtlCol="0">
            <a:spAutoFit/>
          </a:bodyPr>
          <a:lstStyle/>
          <a:p>
            <a:pPr algn="ctr"/>
            <a:r>
              <a:rPr lang="en-US" dirty="0">
                <a:solidFill>
                  <a:schemeClr val="bg1"/>
                </a:solidFill>
              </a:rPr>
              <a:t>Click on the electron in the ground state.</a:t>
            </a:r>
          </a:p>
        </p:txBody>
      </p:sp>
      <p:sp>
        <p:nvSpPr>
          <p:cNvPr id="16" name="TextBox 15"/>
          <p:cNvSpPr txBox="1"/>
          <p:nvPr/>
        </p:nvSpPr>
        <p:spPr>
          <a:xfrm>
            <a:off x="6050852" y="1575426"/>
            <a:ext cx="2667000" cy="1200329"/>
          </a:xfrm>
          <a:prstGeom prst="rect">
            <a:avLst/>
          </a:prstGeom>
          <a:noFill/>
        </p:spPr>
        <p:txBody>
          <a:bodyPr wrap="square" rtlCol="0">
            <a:spAutoFit/>
          </a:bodyPr>
          <a:lstStyle/>
          <a:p>
            <a:pPr algn="ctr"/>
            <a:r>
              <a:rPr lang="en-US" dirty="0">
                <a:solidFill>
                  <a:schemeClr val="bg1"/>
                </a:solidFill>
              </a:rPr>
              <a:t>Because it has the least amount of energy, the ground state is the most stable.</a:t>
            </a:r>
          </a:p>
        </p:txBody>
      </p:sp>
    </p:spTree>
    <p:extLst>
      <p:ext uri="{BB962C8B-B14F-4D97-AF65-F5344CB8AC3E}">
        <p14:creationId xmlns:p14="http://schemas.microsoft.com/office/powerpoint/2010/main" val="32799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Wrong!</a:t>
            </a:r>
          </a:p>
        </p:txBody>
      </p:sp>
      <p:sp>
        <p:nvSpPr>
          <p:cNvPr id="3" name="Content Placeholder 2"/>
          <p:cNvSpPr>
            <a:spLocks noGrp="1"/>
          </p:cNvSpPr>
          <p:nvPr>
            <p:ph idx="1"/>
          </p:nvPr>
        </p:nvSpPr>
        <p:spPr/>
        <p:txBody>
          <a:bodyPr/>
          <a:lstStyle/>
          <a:p>
            <a:r>
              <a:rPr lang="en-US" dirty="0"/>
              <a:t>Remember: the ground state is the least energetic state that the electron can have.</a:t>
            </a:r>
          </a:p>
        </p:txBody>
      </p:sp>
      <p:sp>
        <p:nvSpPr>
          <p:cNvPr id="4" name="Rectangle 3">
            <a:hlinkClick r:id="rId2" action="ppaction://hlinksldjump"/>
          </p:cNvPr>
          <p:cNvSpPr/>
          <p:nvPr/>
        </p:nvSpPr>
        <p:spPr>
          <a:xfrm>
            <a:off x="2057400" y="2647950"/>
            <a:ext cx="48006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Click here to try again.</a:t>
            </a:r>
          </a:p>
        </p:txBody>
      </p:sp>
    </p:spTree>
    <p:extLst>
      <p:ext uri="{BB962C8B-B14F-4D97-AF65-F5344CB8AC3E}">
        <p14:creationId xmlns:p14="http://schemas.microsoft.com/office/powerpoint/2010/main" val="117919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a:t>
            </a:r>
          </a:p>
        </p:txBody>
      </p:sp>
      <p:sp>
        <p:nvSpPr>
          <p:cNvPr id="3" name="Content Placeholder 2"/>
          <p:cNvSpPr>
            <a:spLocks noGrp="1"/>
          </p:cNvSpPr>
          <p:nvPr>
            <p:ph sz="half" idx="1"/>
          </p:nvPr>
        </p:nvSpPr>
        <p:spPr>
          <a:xfrm>
            <a:off x="457200" y="929878"/>
            <a:ext cx="4038600" cy="3394472"/>
          </a:xfrm>
        </p:spPr>
        <p:txBody>
          <a:bodyPr>
            <a:normAutofit fontScale="70000" lnSpcReduction="20000"/>
          </a:bodyPr>
          <a:lstStyle/>
          <a:p>
            <a:r>
              <a:rPr lang="en-US" dirty="0"/>
              <a:t>The energy levels in an atom are like </a:t>
            </a:r>
            <a:r>
              <a:rPr lang="en-US" dirty="0">
                <a:solidFill>
                  <a:srgbClr val="FF0000"/>
                </a:solidFill>
              </a:rPr>
              <a:t>a set of uneven stairs</a:t>
            </a:r>
            <a:r>
              <a:rPr lang="en-US" dirty="0"/>
              <a:t>.</a:t>
            </a:r>
          </a:p>
          <a:p>
            <a:r>
              <a:rPr lang="en-US" dirty="0"/>
              <a:t>The energy level closest to the nucleus has the lowest energy.</a:t>
            </a:r>
          </a:p>
          <a:p>
            <a:r>
              <a:rPr lang="en-US" dirty="0"/>
              <a:t>Energy is needed to “pull” the negative electron away from the positive nucleus.</a:t>
            </a:r>
          </a:p>
          <a:p>
            <a:r>
              <a:rPr lang="en-US" dirty="0"/>
              <a:t>The farther the electron is pulled, the more energy is required, so energy levels farther away have higher energies.</a:t>
            </a:r>
          </a:p>
        </p:txBody>
      </p:sp>
      <p:pic>
        <p:nvPicPr>
          <p:cNvPr id="5" name="Picture 2" descr="http://www.kentchemistry.com/links/AtomicStructure/electron.step.analogy.gif"/>
          <p:cNvPicPr>
            <a:picLocks noGrp="1" noChangeAspect="1" noChangeArrowheads="1"/>
          </p:cNvPicPr>
          <p:nvPr>
            <p:ph sz="half" idx="2"/>
          </p:nvPr>
        </p:nvPicPr>
        <p:blipFill>
          <a:blip r:embed="rId2" cstate="print"/>
          <a:srcRect/>
          <a:stretch>
            <a:fillRect/>
          </a:stretch>
        </p:blipFill>
        <p:spPr bwMode="auto">
          <a:xfrm>
            <a:off x="4953000" y="935139"/>
            <a:ext cx="3505200" cy="4011299"/>
          </a:xfrm>
          <a:prstGeom prst="rect">
            <a:avLst/>
          </a:prstGeom>
          <a:noFill/>
        </p:spPr>
      </p:pic>
      <p:sp>
        <p:nvSpPr>
          <p:cNvPr id="6" name="Rounded Rectangle 5"/>
          <p:cNvSpPr/>
          <p:nvPr/>
        </p:nvSpPr>
        <p:spPr>
          <a:xfrm>
            <a:off x="381000" y="3949731"/>
            <a:ext cx="4002980" cy="984219"/>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Explain how the picture relates to atoms and the Bohr model.</a:t>
            </a:r>
          </a:p>
        </p:txBody>
      </p:sp>
      <p:sp>
        <p:nvSpPr>
          <p:cNvPr id="7" name="Rounded Rectangle 6">
            <a:hlinkClick r:id="rId3"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20579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318" y="133350"/>
            <a:ext cx="5557682" cy="4876800"/>
            <a:chOff x="157318" y="133350"/>
            <a:chExt cx="5557682" cy="4876800"/>
          </a:xfrm>
        </p:grpSpPr>
        <p:sp>
          <p:nvSpPr>
            <p:cNvPr id="5" name="Oval 4"/>
            <p:cNvSpPr/>
            <p:nvPr/>
          </p:nvSpPr>
          <p:spPr>
            <a:xfrm>
              <a:off x="2703782" y="2367745"/>
              <a:ext cx="464757" cy="40801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sz="4000" baseline="-25000" dirty="0"/>
                <a:t>+</a:t>
              </a:r>
              <a:endParaRPr lang="en-US" baseline="-25000" dirty="0"/>
            </a:p>
          </p:txBody>
        </p:sp>
        <p:sp>
          <p:nvSpPr>
            <p:cNvPr id="6" name="Oval 5"/>
            <p:cNvSpPr/>
            <p:nvPr/>
          </p:nvSpPr>
          <p:spPr>
            <a:xfrm>
              <a:off x="1513200" y="1295220"/>
              <a:ext cx="2845919" cy="2553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1433" y="635139"/>
              <a:ext cx="4309454" cy="38732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2362" y="286889"/>
              <a:ext cx="5127595" cy="45697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7318" y="133350"/>
              <a:ext cx="5557682" cy="487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499957" y="286889"/>
            <a:ext cx="3510116" cy="1200329"/>
          </a:xfrm>
          <a:prstGeom prst="rect">
            <a:avLst/>
          </a:prstGeom>
          <a:noFill/>
        </p:spPr>
        <p:txBody>
          <a:bodyPr wrap="square" rtlCol="0">
            <a:spAutoFit/>
          </a:bodyPr>
          <a:lstStyle/>
          <a:p>
            <a:pPr algn="ctr"/>
            <a:r>
              <a:rPr lang="en-US" dirty="0">
                <a:solidFill>
                  <a:schemeClr val="bg1"/>
                </a:solidFill>
              </a:rPr>
              <a:t>When an atom absorbs energy, its electrons will “jump up” in energy level. This is called the excited state.</a:t>
            </a:r>
          </a:p>
        </p:txBody>
      </p:sp>
      <p:sp>
        <p:nvSpPr>
          <p:cNvPr id="11" name="TextBox 10"/>
          <p:cNvSpPr txBox="1"/>
          <p:nvPr/>
        </p:nvSpPr>
        <p:spPr>
          <a:xfrm>
            <a:off x="27542" y="756611"/>
            <a:ext cx="1573912" cy="1077218"/>
          </a:xfrm>
          <a:prstGeom prst="rect">
            <a:avLst/>
          </a:prstGeom>
          <a:noFill/>
        </p:spPr>
        <p:txBody>
          <a:bodyPr wrap="square" rtlCol="0">
            <a:spAutoFit/>
          </a:bodyPr>
          <a:lstStyle/>
          <a:p>
            <a:pPr algn="ctr"/>
            <a:r>
              <a:rPr lang="en-US" sz="1600" dirty="0">
                <a:solidFill>
                  <a:schemeClr val="bg1"/>
                </a:solidFill>
              </a:rPr>
              <a:t>An electron in the ground state, orbiting the nucleus.</a:t>
            </a:r>
          </a:p>
        </p:txBody>
      </p:sp>
      <p:sp>
        <p:nvSpPr>
          <p:cNvPr id="12" name="Oval 11"/>
          <p:cNvSpPr/>
          <p:nvPr/>
        </p:nvSpPr>
        <p:spPr>
          <a:xfrm>
            <a:off x="1600200" y="30289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4" name="Straight Arrow Connector 13"/>
          <p:cNvCxnSpPr>
            <a:stCxn id="11" idx="2"/>
          </p:cNvCxnSpPr>
          <p:nvPr/>
        </p:nvCxnSpPr>
        <p:spPr>
          <a:xfrm>
            <a:off x="814498" y="1833829"/>
            <a:ext cx="698702" cy="35692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600200" y="30289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nvGrpSpPr>
          <p:cNvPr id="24" name="Group 23"/>
          <p:cNvGrpSpPr/>
          <p:nvPr/>
        </p:nvGrpSpPr>
        <p:grpSpPr>
          <a:xfrm>
            <a:off x="9222828" y="3028949"/>
            <a:ext cx="1445172" cy="1143000"/>
            <a:chOff x="9146628" y="3028949"/>
            <a:chExt cx="1445172" cy="1143000"/>
          </a:xfrm>
        </p:grpSpPr>
        <p:sp>
          <p:nvSpPr>
            <p:cNvPr id="21" name="Striped Right Arrow 20"/>
            <p:cNvSpPr/>
            <p:nvPr/>
          </p:nvSpPr>
          <p:spPr>
            <a:xfrm rot="10800000">
              <a:off x="9146628" y="3028949"/>
              <a:ext cx="1396439" cy="1143000"/>
            </a:xfrm>
            <a:prstGeom prst="strip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23" name="TextBox 22"/>
            <p:cNvSpPr txBox="1"/>
            <p:nvPr/>
          </p:nvSpPr>
          <p:spPr>
            <a:xfrm>
              <a:off x="9299027" y="3415782"/>
              <a:ext cx="1292773" cy="369332"/>
            </a:xfrm>
            <a:prstGeom prst="rect">
              <a:avLst/>
            </a:prstGeom>
            <a:noFill/>
          </p:spPr>
          <p:txBody>
            <a:bodyPr wrap="square" rtlCol="0">
              <a:spAutoFit/>
            </a:bodyPr>
            <a:lstStyle/>
            <a:p>
              <a:pPr algn="ctr"/>
              <a:r>
                <a:rPr lang="en-US" dirty="0">
                  <a:solidFill>
                    <a:schemeClr val="bg1"/>
                  </a:solidFill>
                </a:rPr>
                <a:t>Energy</a:t>
              </a:r>
            </a:p>
          </p:txBody>
        </p:sp>
      </p:grpSp>
      <p:sp>
        <p:nvSpPr>
          <p:cNvPr id="27" name="TextBox 26"/>
          <p:cNvSpPr txBox="1"/>
          <p:nvPr/>
        </p:nvSpPr>
        <p:spPr>
          <a:xfrm>
            <a:off x="1639618" y="1885950"/>
            <a:ext cx="1255982" cy="830997"/>
          </a:xfrm>
          <a:prstGeom prst="rect">
            <a:avLst/>
          </a:prstGeom>
          <a:noFill/>
        </p:spPr>
        <p:txBody>
          <a:bodyPr wrap="square" rtlCol="0">
            <a:spAutoFit/>
          </a:bodyPr>
          <a:lstStyle/>
          <a:p>
            <a:pPr algn="ctr"/>
            <a:r>
              <a:rPr lang="en-US" sz="1600" dirty="0">
                <a:solidFill>
                  <a:schemeClr val="bg1"/>
                </a:solidFill>
              </a:rPr>
              <a:t>The electron absorbs energy.</a:t>
            </a:r>
          </a:p>
        </p:txBody>
      </p:sp>
      <p:sp>
        <p:nvSpPr>
          <p:cNvPr id="28" name="Oval 27"/>
          <p:cNvSpPr/>
          <p:nvPr/>
        </p:nvSpPr>
        <p:spPr>
          <a:xfrm>
            <a:off x="5652934" y="2041906"/>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9" name="TextBox 28"/>
          <p:cNvSpPr txBox="1"/>
          <p:nvPr/>
        </p:nvSpPr>
        <p:spPr>
          <a:xfrm>
            <a:off x="5791200" y="2222304"/>
            <a:ext cx="1255982" cy="1077218"/>
          </a:xfrm>
          <a:prstGeom prst="rect">
            <a:avLst/>
          </a:prstGeom>
          <a:noFill/>
        </p:spPr>
        <p:txBody>
          <a:bodyPr wrap="square" rtlCol="0">
            <a:spAutoFit/>
          </a:bodyPr>
          <a:lstStyle/>
          <a:p>
            <a:pPr algn="ctr"/>
            <a:r>
              <a:rPr lang="en-US" sz="1600" dirty="0">
                <a:solidFill>
                  <a:schemeClr val="bg1"/>
                </a:solidFill>
              </a:rPr>
              <a:t>And “jumps up” to a higher energy level.</a:t>
            </a:r>
          </a:p>
        </p:txBody>
      </p:sp>
      <p:sp>
        <p:nvSpPr>
          <p:cNvPr id="30" name="TextBox 29"/>
          <p:cNvSpPr txBox="1"/>
          <p:nvPr/>
        </p:nvSpPr>
        <p:spPr>
          <a:xfrm>
            <a:off x="6260226" y="3456452"/>
            <a:ext cx="1359774" cy="830997"/>
          </a:xfrm>
          <a:prstGeom prst="rect">
            <a:avLst/>
          </a:prstGeom>
          <a:noFill/>
        </p:spPr>
        <p:txBody>
          <a:bodyPr wrap="square" rtlCol="0">
            <a:spAutoFit/>
          </a:bodyPr>
          <a:lstStyle/>
          <a:p>
            <a:pPr algn="ctr"/>
            <a:r>
              <a:rPr lang="en-US" sz="1600" dirty="0">
                <a:solidFill>
                  <a:schemeClr val="bg1"/>
                </a:solidFill>
              </a:rPr>
              <a:t>The electron is now in an excited state.</a:t>
            </a:r>
          </a:p>
        </p:txBody>
      </p:sp>
      <p:cxnSp>
        <p:nvCxnSpPr>
          <p:cNvPr id="31" name="Straight Arrow Connector 30"/>
          <p:cNvCxnSpPr>
            <a:stCxn id="30" idx="1"/>
          </p:cNvCxnSpPr>
          <p:nvPr/>
        </p:nvCxnSpPr>
        <p:spPr>
          <a:xfrm flipH="1" flipV="1">
            <a:off x="5499957" y="3785114"/>
            <a:ext cx="760269" cy="8683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047182" y="1833829"/>
            <a:ext cx="1966587" cy="1064791"/>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the ground state and the excited state.</a:t>
            </a:r>
          </a:p>
        </p:txBody>
      </p:sp>
      <p:sp>
        <p:nvSpPr>
          <p:cNvPr id="22" name="Rounded Rectangle 21">
            <a:hlinkClick r:id="rId2"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28088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13836 -0.35514 C 0.22309 -0.35514 0.29253 -0.24344 0.29253 -0.10336 C 0.29253 0.03548 0.22309 0.14841 0.13836 0.14841 C 0.05312 0.14841 -0.0158 0.03548 -0.0158 -0.10336 C -0.0158 -0.24344 0.05312 -0.35514 0.13836 -0.35514 Z " pathEditMode="relative" rAng="0" ptsTypes="fffff">
                                      <p:cBhvr>
                                        <p:cTn id="6" dur="2000" fill="hold"/>
                                        <p:tgtEl>
                                          <p:spTgt spid="12"/>
                                        </p:tgtEl>
                                        <p:attrNameLst>
                                          <p:attrName>ppt_x</p:attrName>
                                          <p:attrName>ppt_y</p:attrName>
                                        </p:attrNameLst>
                                      </p:cBhvr>
                                      <p:rCtr x="0" y="2517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3.61111E-6 -2.36566E-6 L -0.821 -0.09635 " pathEditMode="relative" rAng="0" ptsTypes="AA">
                                      <p:cBhvr>
                                        <p:cTn id="37" dur="2000" fill="hold"/>
                                        <p:tgtEl>
                                          <p:spTgt spid="24"/>
                                        </p:tgtEl>
                                        <p:attrNameLst>
                                          <p:attrName>ppt_x</p:attrName>
                                          <p:attrName>ppt_y</p:attrName>
                                        </p:attrNameLst>
                                      </p:cBhvr>
                                      <p:rCtr x="-41059" y="-4818"/>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par>
                          <p:cTn id="63" fill="hold">
                            <p:stCondLst>
                              <p:cond delay="500"/>
                            </p:stCondLst>
                            <p:childTnLst>
                              <p:par>
                                <p:cTn id="64" presetID="1" presetClass="path" presetSubtype="0" repeatCount="indefinite" fill="hold" grpId="1" nodeType="afterEffect">
                                  <p:stCondLst>
                                    <p:cond delay="0"/>
                                  </p:stCondLst>
                                  <p:childTnLst>
                                    <p:animMotion origin="layout" path="M 0.004 0.06146 C 0.0132 0.31995 -0.12274 0.53737 -0.29531 0.55374 C -0.46857 0.56609 -0.61406 0.36566 -0.61666 0.10593 C -0.62291 -0.15349 -0.48906 -0.37245 -0.31649 -0.38573 C -0.1434 -0.39808 -0.00156 -0.19858 0.004 0.06146 Z " pathEditMode="relative" rAng="5262833" ptsTypes="fffff">
                                      <p:cBhvr>
                                        <p:cTn id="65" dur="2000" fill="hold"/>
                                        <p:tgtEl>
                                          <p:spTgt spid="28"/>
                                        </p:tgtEl>
                                        <p:attrNameLst>
                                          <p:attrName>ppt_x</p:attrName>
                                          <p:attrName>ppt_y</p:attrName>
                                        </p:attrNameLst>
                                      </p:cBhvr>
                                      <p:rCtr x="-31024" y="2254"/>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animBg="1"/>
      <p:bldP spid="12" grpId="1" animBg="1"/>
      <p:bldP spid="19" grpId="0" animBg="1"/>
      <p:bldP spid="19" grpId="1" animBg="1"/>
      <p:bldP spid="27" grpId="0"/>
      <p:bldP spid="27" grpId="1"/>
      <p:bldP spid="28" grpId="0" animBg="1"/>
      <p:bldP spid="28" grpId="1" animBg="1"/>
      <p:bldP spid="29" grpId="0"/>
      <p:bldP spid="29" grpId="1"/>
      <p:bldP spid="30" grpId="0"/>
      <p:bldP spid="37"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5638800" y="2041906"/>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nvGrpSpPr>
          <p:cNvPr id="13" name="Group 12"/>
          <p:cNvGrpSpPr/>
          <p:nvPr/>
        </p:nvGrpSpPr>
        <p:grpSpPr>
          <a:xfrm>
            <a:off x="157318" y="133350"/>
            <a:ext cx="5557682" cy="4876800"/>
            <a:chOff x="157318" y="133350"/>
            <a:chExt cx="5557682" cy="4876800"/>
          </a:xfrm>
        </p:grpSpPr>
        <p:sp>
          <p:nvSpPr>
            <p:cNvPr id="5" name="Oval 4"/>
            <p:cNvSpPr/>
            <p:nvPr/>
          </p:nvSpPr>
          <p:spPr>
            <a:xfrm>
              <a:off x="2703782" y="2367745"/>
              <a:ext cx="464757" cy="40801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sz="4000" baseline="-25000" dirty="0"/>
                <a:t>+</a:t>
              </a:r>
              <a:endParaRPr lang="en-US" baseline="-25000" dirty="0"/>
            </a:p>
          </p:txBody>
        </p:sp>
        <p:sp>
          <p:nvSpPr>
            <p:cNvPr id="6" name="Oval 5"/>
            <p:cNvSpPr/>
            <p:nvPr/>
          </p:nvSpPr>
          <p:spPr>
            <a:xfrm>
              <a:off x="1513200" y="1295220"/>
              <a:ext cx="2845919" cy="2553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1433" y="635139"/>
              <a:ext cx="4309454" cy="38732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2362" y="286889"/>
              <a:ext cx="5127595" cy="45697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7318" y="133350"/>
              <a:ext cx="5557682" cy="487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419600" y="133350"/>
            <a:ext cx="3510116" cy="646331"/>
          </a:xfrm>
          <a:prstGeom prst="rect">
            <a:avLst/>
          </a:prstGeom>
          <a:noFill/>
        </p:spPr>
        <p:txBody>
          <a:bodyPr wrap="square" rtlCol="0">
            <a:spAutoFit/>
          </a:bodyPr>
          <a:lstStyle/>
          <a:p>
            <a:pPr algn="ctr"/>
            <a:r>
              <a:rPr lang="en-US" dirty="0">
                <a:solidFill>
                  <a:schemeClr val="bg1"/>
                </a:solidFill>
              </a:rPr>
              <a:t>The excited state is high energy, making it very unstable.</a:t>
            </a:r>
          </a:p>
        </p:txBody>
      </p:sp>
      <p:sp>
        <p:nvSpPr>
          <p:cNvPr id="11" name="TextBox 10"/>
          <p:cNvSpPr txBox="1"/>
          <p:nvPr/>
        </p:nvSpPr>
        <p:spPr>
          <a:xfrm>
            <a:off x="5715000" y="2121753"/>
            <a:ext cx="1735547" cy="830997"/>
          </a:xfrm>
          <a:prstGeom prst="rect">
            <a:avLst/>
          </a:prstGeom>
          <a:noFill/>
        </p:spPr>
        <p:txBody>
          <a:bodyPr wrap="square" rtlCol="0">
            <a:spAutoFit/>
          </a:bodyPr>
          <a:lstStyle/>
          <a:p>
            <a:pPr algn="ctr"/>
            <a:r>
              <a:rPr lang="en-US" sz="1600" dirty="0">
                <a:solidFill>
                  <a:schemeClr val="bg1"/>
                </a:solidFill>
              </a:rPr>
              <a:t>The electron remits the extra energy it absorbed</a:t>
            </a:r>
          </a:p>
        </p:txBody>
      </p:sp>
      <p:sp>
        <p:nvSpPr>
          <p:cNvPr id="12" name="Oval 11"/>
          <p:cNvSpPr/>
          <p:nvPr/>
        </p:nvSpPr>
        <p:spPr>
          <a:xfrm>
            <a:off x="5652934" y="20383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9" name="Oval 18"/>
          <p:cNvSpPr/>
          <p:nvPr/>
        </p:nvSpPr>
        <p:spPr>
          <a:xfrm>
            <a:off x="1600200" y="30289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nvGrpSpPr>
          <p:cNvPr id="24" name="Group 23"/>
          <p:cNvGrpSpPr/>
          <p:nvPr/>
        </p:nvGrpSpPr>
        <p:grpSpPr>
          <a:xfrm>
            <a:off x="4207762" y="1544828"/>
            <a:ext cx="1445172" cy="1143000"/>
            <a:chOff x="9146628" y="3028949"/>
            <a:chExt cx="1445172" cy="1143000"/>
          </a:xfrm>
        </p:grpSpPr>
        <p:sp>
          <p:nvSpPr>
            <p:cNvPr id="21" name="Striped Right Arrow 20"/>
            <p:cNvSpPr/>
            <p:nvPr/>
          </p:nvSpPr>
          <p:spPr>
            <a:xfrm rot="10800000">
              <a:off x="9146628" y="3028949"/>
              <a:ext cx="1396439" cy="1143000"/>
            </a:xfrm>
            <a:prstGeom prst="strip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23" name="TextBox 22"/>
            <p:cNvSpPr txBox="1"/>
            <p:nvPr/>
          </p:nvSpPr>
          <p:spPr>
            <a:xfrm>
              <a:off x="9299027" y="3415782"/>
              <a:ext cx="1292773" cy="369332"/>
            </a:xfrm>
            <a:prstGeom prst="rect">
              <a:avLst/>
            </a:prstGeom>
            <a:noFill/>
          </p:spPr>
          <p:txBody>
            <a:bodyPr wrap="square" rtlCol="0">
              <a:spAutoFit/>
            </a:bodyPr>
            <a:lstStyle/>
            <a:p>
              <a:pPr algn="ctr"/>
              <a:r>
                <a:rPr lang="en-US" dirty="0">
                  <a:solidFill>
                    <a:schemeClr val="bg1"/>
                  </a:solidFill>
                </a:rPr>
                <a:t>Energy</a:t>
              </a:r>
            </a:p>
          </p:txBody>
        </p:sp>
      </p:grpSp>
      <p:sp>
        <p:nvSpPr>
          <p:cNvPr id="27" name="TextBox 26"/>
          <p:cNvSpPr txBox="1"/>
          <p:nvPr/>
        </p:nvSpPr>
        <p:spPr>
          <a:xfrm>
            <a:off x="-2213735" y="3023036"/>
            <a:ext cx="1255982" cy="830997"/>
          </a:xfrm>
          <a:prstGeom prst="rect">
            <a:avLst/>
          </a:prstGeom>
          <a:noFill/>
        </p:spPr>
        <p:txBody>
          <a:bodyPr wrap="square" rtlCol="0">
            <a:spAutoFit/>
          </a:bodyPr>
          <a:lstStyle/>
          <a:p>
            <a:pPr algn="ctr"/>
            <a:r>
              <a:rPr lang="en-US" sz="1600" dirty="0">
                <a:solidFill>
                  <a:schemeClr val="bg1"/>
                </a:solidFill>
              </a:rPr>
              <a:t>The electron absorbs energy.</a:t>
            </a:r>
          </a:p>
        </p:txBody>
      </p:sp>
      <p:sp>
        <p:nvSpPr>
          <p:cNvPr id="29" name="TextBox 28"/>
          <p:cNvSpPr txBox="1"/>
          <p:nvPr/>
        </p:nvSpPr>
        <p:spPr>
          <a:xfrm>
            <a:off x="-1447800" y="71445"/>
            <a:ext cx="1255982" cy="1077218"/>
          </a:xfrm>
          <a:prstGeom prst="rect">
            <a:avLst/>
          </a:prstGeom>
          <a:noFill/>
        </p:spPr>
        <p:txBody>
          <a:bodyPr wrap="square" rtlCol="0">
            <a:spAutoFit/>
          </a:bodyPr>
          <a:lstStyle/>
          <a:p>
            <a:pPr algn="ctr"/>
            <a:r>
              <a:rPr lang="en-US" sz="1600" dirty="0">
                <a:solidFill>
                  <a:schemeClr val="bg1"/>
                </a:solidFill>
              </a:rPr>
              <a:t>And “jumps up” to a higher energy level.</a:t>
            </a:r>
          </a:p>
        </p:txBody>
      </p:sp>
      <p:sp>
        <p:nvSpPr>
          <p:cNvPr id="30" name="TextBox 29"/>
          <p:cNvSpPr txBox="1"/>
          <p:nvPr/>
        </p:nvSpPr>
        <p:spPr>
          <a:xfrm>
            <a:off x="10156517" y="-823386"/>
            <a:ext cx="1359774" cy="830997"/>
          </a:xfrm>
          <a:prstGeom prst="rect">
            <a:avLst/>
          </a:prstGeom>
          <a:noFill/>
        </p:spPr>
        <p:txBody>
          <a:bodyPr wrap="square" rtlCol="0">
            <a:spAutoFit/>
          </a:bodyPr>
          <a:lstStyle/>
          <a:p>
            <a:pPr algn="ctr"/>
            <a:r>
              <a:rPr lang="en-US" sz="1600" dirty="0">
                <a:solidFill>
                  <a:schemeClr val="bg1"/>
                </a:solidFill>
              </a:rPr>
              <a:t>The electron is now in an excited state.</a:t>
            </a:r>
          </a:p>
        </p:txBody>
      </p:sp>
      <p:cxnSp>
        <p:nvCxnSpPr>
          <p:cNvPr id="31" name="Straight Arrow Connector 30"/>
          <p:cNvCxnSpPr>
            <a:stCxn id="30" idx="1"/>
          </p:cNvCxnSpPr>
          <p:nvPr/>
        </p:nvCxnSpPr>
        <p:spPr>
          <a:xfrm flipH="1" flipV="1">
            <a:off x="9396248" y="-494724"/>
            <a:ext cx="760269" cy="8683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95999" y="895350"/>
            <a:ext cx="3066473" cy="1200329"/>
          </a:xfrm>
          <a:prstGeom prst="rect">
            <a:avLst/>
          </a:prstGeom>
          <a:noFill/>
        </p:spPr>
        <p:txBody>
          <a:bodyPr wrap="square" rtlCol="0">
            <a:spAutoFit/>
          </a:bodyPr>
          <a:lstStyle/>
          <a:p>
            <a:pPr algn="ctr"/>
            <a:r>
              <a:rPr lang="en-US" dirty="0">
                <a:solidFill>
                  <a:schemeClr val="bg1"/>
                </a:solidFill>
              </a:rPr>
              <a:t>To regain it’s stability, the electron will reemit the energy it has absorbed, moving to a lower energy level.</a:t>
            </a:r>
          </a:p>
        </p:txBody>
      </p:sp>
      <p:sp>
        <p:nvSpPr>
          <p:cNvPr id="32" name="TextBox 31"/>
          <p:cNvSpPr txBox="1"/>
          <p:nvPr/>
        </p:nvSpPr>
        <p:spPr>
          <a:xfrm>
            <a:off x="1713667" y="2687829"/>
            <a:ext cx="1361327" cy="1077218"/>
          </a:xfrm>
          <a:prstGeom prst="rect">
            <a:avLst/>
          </a:prstGeom>
          <a:noFill/>
        </p:spPr>
        <p:txBody>
          <a:bodyPr wrap="square" rtlCol="0">
            <a:spAutoFit/>
          </a:bodyPr>
          <a:lstStyle/>
          <a:p>
            <a:pPr algn="ctr"/>
            <a:r>
              <a:rPr lang="en-US" sz="1600" dirty="0">
                <a:solidFill>
                  <a:schemeClr val="bg1"/>
                </a:solidFill>
              </a:rPr>
              <a:t>Allowing it to “relax” down to a lower energy level.</a:t>
            </a:r>
          </a:p>
        </p:txBody>
      </p:sp>
      <p:sp>
        <p:nvSpPr>
          <p:cNvPr id="33" name="Rounded Rectangle 32"/>
          <p:cNvSpPr/>
          <p:nvPr/>
        </p:nvSpPr>
        <p:spPr>
          <a:xfrm>
            <a:off x="5987143" y="3258554"/>
            <a:ext cx="2438400" cy="1064791"/>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Explain how electrons move between energy level.</a:t>
            </a:r>
          </a:p>
        </p:txBody>
      </p:sp>
      <p:sp>
        <p:nvSpPr>
          <p:cNvPr id="25" name="Rounded Rectangle 24">
            <a:hlinkClick r:id="rId2"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8783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1" nodeType="withEffect">
                                  <p:stCondLst>
                                    <p:cond delay="0"/>
                                  </p:stCondLst>
                                  <p:childTnLst>
                                    <p:animMotion origin="layout" path="M 0.004 0.06146 C 0.0132 0.31995 -0.12274 0.53737 -0.29531 0.55374 C -0.46857 0.56609 -0.61406 0.36566 -0.61666 0.10593 C -0.62291 -0.15349 -0.48906 -0.37245 -0.31649 -0.38573 C -0.1434 -0.39808 -0.00156 -0.19858 0.004 0.06146 Z " pathEditMode="relative" rAng="5262833" ptsTypes="fffff">
                                      <p:cBhvr>
                                        <p:cTn id="6" dur="2000" fill="hold"/>
                                        <p:tgtEl>
                                          <p:spTgt spid="28"/>
                                        </p:tgtEl>
                                        <p:attrNameLst>
                                          <p:attrName>ppt_x</p:attrName>
                                          <p:attrName>ppt_y</p:attrName>
                                        </p:attrNameLst>
                                      </p:cBhvr>
                                      <p:rCtr x="-31024" y="225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35" presetClass="path" presetSubtype="0" accel="50000" decel="50000" fill="hold" nodeType="withEffect">
                                  <p:stCondLst>
                                    <p:cond delay="0"/>
                                  </p:stCondLst>
                                  <p:childTnLst>
                                    <p:animMotion origin="layout" path="M 3.88889E-6 -3.87276E-6 L -0.78924 -0.07442 " pathEditMode="relative" rAng="0" ptsTypes="AA">
                                      <p:cBhvr>
                                        <p:cTn id="28" dur="2000" fill="hold"/>
                                        <p:tgtEl>
                                          <p:spTgt spid="24"/>
                                        </p:tgtEl>
                                        <p:attrNameLst>
                                          <p:attrName>ppt_x</p:attrName>
                                          <p:attrName>ppt_y</p:attrName>
                                        </p:attrNameLst>
                                      </p:cBhvr>
                                      <p:rCtr x="-39462" y="-3737"/>
                                    </p:animMotion>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 presetClass="path" presetSubtype="0" repeatCount="indefinite" fill="hold" grpId="1" nodeType="withEffect">
                                  <p:stCondLst>
                                    <p:cond delay="0"/>
                                  </p:stCondLst>
                                  <p:childTnLst>
                                    <p:animMotion origin="layout" path="M -0.00782 -0.01729 C -0.03264 -0.14877 0.01388 -0.29476 0.09409 -0.34291 C 0.17656 -0.38828 0.25937 -0.32007 0.28454 -0.18673 C 0.30885 -0.05587 0.26441 0.08796 0.18298 0.13549 C 0.10086 0.18302 0.01614 0.11481 -0.00782 -0.01729 Z " pathEditMode="relative" rAng="15112689" ptsTypes="fffff">
                                      <p:cBhvr>
                                        <p:cTn id="43" dur="2000" fill="hold"/>
                                        <p:tgtEl>
                                          <p:spTgt spid="19"/>
                                        </p:tgtEl>
                                        <p:attrNameLst>
                                          <p:attrName>ppt_x</p:attrName>
                                          <p:attrName>ppt_y</p:attrName>
                                        </p:attrNameLst>
                                      </p:cBhvr>
                                      <p:rCtr x="14566" y="-8611"/>
                                    </p:animMotion>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P spid="10" grpId="0"/>
      <p:bldP spid="11" grpId="0"/>
      <p:bldP spid="12" grpId="0" animBg="1"/>
      <p:bldP spid="12" grpId="1" animBg="1"/>
      <p:bldP spid="19" grpId="0" animBg="1"/>
      <p:bldP spid="19" grpId="1" animBg="1"/>
      <p:bldP spid="22" grpId="0"/>
      <p:bldP spid="32" grpId="0"/>
      <p:bldP spid="3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en-US" sz="3200" dirty="0">
                <a:solidFill>
                  <a:schemeClr val="bg1"/>
                </a:solidFill>
              </a:rPr>
              <a:t>How does this explain the atomic emission spectrum?</a:t>
            </a:r>
          </a:p>
        </p:txBody>
      </p:sp>
      <p:sp>
        <p:nvSpPr>
          <p:cNvPr id="4" name="TextBox 3"/>
          <p:cNvSpPr txBox="1"/>
          <p:nvPr/>
        </p:nvSpPr>
        <p:spPr>
          <a:xfrm>
            <a:off x="533400" y="1047750"/>
            <a:ext cx="3009900" cy="1200329"/>
          </a:xfrm>
          <a:prstGeom prst="rect">
            <a:avLst/>
          </a:prstGeom>
          <a:noFill/>
        </p:spPr>
        <p:txBody>
          <a:bodyPr wrap="square" rtlCol="0">
            <a:spAutoFit/>
          </a:bodyPr>
          <a:lstStyle/>
          <a:p>
            <a:pPr algn="ctr"/>
            <a:r>
              <a:rPr lang="en-US" dirty="0">
                <a:solidFill>
                  <a:schemeClr val="bg1"/>
                </a:solidFill>
              </a:rPr>
              <a:t>Depending on how many energy levels the electron drops, the electron emits different amounts of energy. </a:t>
            </a:r>
          </a:p>
        </p:txBody>
      </p:sp>
      <p:pic>
        <p:nvPicPr>
          <p:cNvPr id="5" name="Picture 4" descr="0132525763_A14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46661"/>
            <a:ext cx="6057900" cy="45158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2266950"/>
            <a:ext cx="3886200" cy="923330"/>
          </a:xfrm>
          <a:prstGeom prst="rect">
            <a:avLst/>
          </a:prstGeom>
        </p:spPr>
        <p:txBody>
          <a:bodyPr wrap="square">
            <a:spAutoFit/>
          </a:bodyPr>
          <a:lstStyle/>
          <a:p>
            <a:pPr algn="ctr"/>
            <a:r>
              <a:rPr lang="en-US" dirty="0">
                <a:solidFill>
                  <a:schemeClr val="bg1"/>
                </a:solidFill>
              </a:rPr>
              <a:t>These energy changes correspond to the frequencies shown on the atomic emission spectra.</a:t>
            </a:r>
          </a:p>
        </p:txBody>
      </p:sp>
      <p:sp>
        <p:nvSpPr>
          <p:cNvPr id="7" name="Rounded Rectangle 6"/>
          <p:cNvSpPr/>
          <p:nvPr/>
        </p:nvSpPr>
        <p:spPr>
          <a:xfrm>
            <a:off x="107244" y="3486845"/>
            <a:ext cx="3855156" cy="1447105"/>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certain frequencies are visible to the human eye. List all of the visible energy transitions and the colors that correspond. (Ex: Dropping from N=7 down to N=2, violet.)</a:t>
            </a:r>
          </a:p>
        </p:txBody>
      </p:sp>
      <p:sp>
        <p:nvSpPr>
          <p:cNvPr id="8" name="TextBox 7"/>
          <p:cNvSpPr txBox="1"/>
          <p:nvPr/>
        </p:nvSpPr>
        <p:spPr>
          <a:xfrm>
            <a:off x="4114800" y="2197953"/>
            <a:ext cx="1219200" cy="830997"/>
          </a:xfrm>
          <a:prstGeom prst="rect">
            <a:avLst/>
          </a:prstGeom>
          <a:noFill/>
        </p:spPr>
        <p:txBody>
          <a:bodyPr wrap="square" rtlCol="0">
            <a:spAutoFit/>
          </a:bodyPr>
          <a:lstStyle/>
          <a:p>
            <a:pPr algn="ctr"/>
            <a:r>
              <a:rPr lang="en-US" sz="1200" dirty="0"/>
              <a:t>Complete atomic emission spectrum of hydrogen</a:t>
            </a:r>
          </a:p>
        </p:txBody>
      </p:sp>
      <p:sp>
        <p:nvSpPr>
          <p:cNvPr id="9" name="Curved Down Arrow 8"/>
          <p:cNvSpPr/>
          <p:nvPr/>
        </p:nvSpPr>
        <p:spPr>
          <a:xfrm rot="16814534">
            <a:off x="3750316" y="1721742"/>
            <a:ext cx="794899" cy="5428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391400" y="3979564"/>
            <a:ext cx="754382" cy="461665"/>
          </a:xfrm>
          <a:prstGeom prst="rect">
            <a:avLst/>
          </a:prstGeom>
          <a:noFill/>
        </p:spPr>
        <p:txBody>
          <a:bodyPr wrap="square" rtlCol="0">
            <a:spAutoFit/>
          </a:bodyPr>
          <a:lstStyle/>
          <a:p>
            <a:pPr algn="ctr"/>
            <a:r>
              <a:rPr lang="en-US" sz="1200" dirty="0"/>
              <a:t>Energy Changes</a:t>
            </a:r>
          </a:p>
        </p:txBody>
      </p:sp>
      <p:sp>
        <p:nvSpPr>
          <p:cNvPr id="12" name="Right Arrow 11"/>
          <p:cNvSpPr/>
          <p:nvPr/>
        </p:nvSpPr>
        <p:spPr>
          <a:xfrm rot="14010842">
            <a:off x="7092015" y="3576138"/>
            <a:ext cx="57781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7837846">
            <a:off x="7677223" y="3684410"/>
            <a:ext cx="2889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9669716">
            <a:off x="6616298" y="4160816"/>
            <a:ext cx="81476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hlinkClick r:id="rId3"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224432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animBg="1"/>
      <p:bldP spid="10" grpId="0"/>
      <p:bldP spid="12"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57200" y="342900"/>
            <a:ext cx="3124200" cy="4591050"/>
            <a:chOff x="304800" y="342900"/>
            <a:chExt cx="4267200" cy="4591050"/>
          </a:xfrm>
        </p:grpSpPr>
        <p:sp>
          <p:nvSpPr>
            <p:cNvPr id="2" name="Rectangle 1"/>
            <p:cNvSpPr/>
            <p:nvPr/>
          </p:nvSpPr>
          <p:spPr>
            <a:xfrm>
              <a:off x="304800" y="361950"/>
              <a:ext cx="4267200" cy="4572000"/>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42900"/>
              <a:ext cx="4267200" cy="3200400"/>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342900"/>
              <a:ext cx="4267200" cy="2133600"/>
            </a:xfrm>
            <a:prstGeom prst="rect">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42900"/>
              <a:ext cx="4267200" cy="1447800"/>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342900"/>
              <a:ext cx="4267200" cy="762000"/>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342900"/>
              <a:ext cx="4267200" cy="304800"/>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a:off x="2286000" y="2495550"/>
            <a:ext cx="0" cy="1143000"/>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5000" y="1809750"/>
            <a:ext cx="0" cy="1828800"/>
          </a:xfrm>
          <a:prstGeom prst="straightConnector1">
            <a:avLst/>
          </a:prstGeom>
          <a:ln w="666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24000" y="1123950"/>
            <a:ext cx="0" cy="2514600"/>
          </a:xfrm>
          <a:prstGeom prst="straightConnector1">
            <a:avLst/>
          </a:prstGeom>
          <a:ln w="666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2000" y="361950"/>
            <a:ext cx="0" cy="3276600"/>
          </a:xfrm>
          <a:prstGeom prst="straightConnector1">
            <a:avLst/>
          </a:prstGeom>
          <a:ln w="666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100" y="449818"/>
            <a:ext cx="571500" cy="369332"/>
          </a:xfrm>
          <a:prstGeom prst="rect">
            <a:avLst/>
          </a:prstGeom>
          <a:noFill/>
        </p:spPr>
        <p:txBody>
          <a:bodyPr wrap="square" rtlCol="0">
            <a:spAutoFit/>
          </a:bodyPr>
          <a:lstStyle/>
          <a:p>
            <a:r>
              <a:rPr lang="en-US" dirty="0">
                <a:solidFill>
                  <a:schemeClr val="bg1"/>
                </a:solidFill>
              </a:rPr>
              <a:t>N=6</a:t>
            </a:r>
          </a:p>
        </p:txBody>
      </p:sp>
      <p:sp>
        <p:nvSpPr>
          <p:cNvPr id="20" name="TextBox 19"/>
          <p:cNvSpPr txBox="1"/>
          <p:nvPr/>
        </p:nvSpPr>
        <p:spPr>
          <a:xfrm>
            <a:off x="3756818" y="895350"/>
            <a:ext cx="5310982" cy="923330"/>
          </a:xfrm>
          <a:prstGeom prst="rect">
            <a:avLst/>
          </a:prstGeom>
          <a:solidFill>
            <a:schemeClr val="tx1">
              <a:alpha val="55000"/>
            </a:schemeClr>
          </a:solidFill>
        </p:spPr>
        <p:txBody>
          <a:bodyPr wrap="square" rtlCol="0">
            <a:spAutoFit/>
          </a:bodyPr>
          <a:lstStyle/>
          <a:p>
            <a:pPr algn="ctr"/>
            <a:r>
              <a:rPr lang="en-US" dirty="0">
                <a:solidFill>
                  <a:schemeClr val="bg1"/>
                </a:solidFill>
              </a:rPr>
              <a:t>The energy given off by each energy change matches exactly to the frequencies found on the emission spectrum for hydrogen.</a:t>
            </a:r>
            <a:endParaRPr lang="en-US" dirty="0">
              <a:solidFill>
                <a:srgbClr val="FF00FF"/>
              </a:solidFill>
            </a:endParaRPr>
          </a:p>
        </p:txBody>
      </p:sp>
      <p:sp>
        <p:nvSpPr>
          <p:cNvPr id="21" name="TextBox 20"/>
          <p:cNvSpPr txBox="1"/>
          <p:nvPr/>
        </p:nvSpPr>
        <p:spPr>
          <a:xfrm>
            <a:off x="3756818" y="2419350"/>
            <a:ext cx="5310982" cy="923330"/>
          </a:xfrm>
          <a:prstGeom prst="rect">
            <a:avLst/>
          </a:prstGeom>
          <a:solidFill>
            <a:schemeClr val="tx1">
              <a:alpha val="55000"/>
            </a:schemeClr>
          </a:solidFill>
        </p:spPr>
        <p:txBody>
          <a:bodyPr wrap="square" rtlCol="0">
            <a:spAutoFit/>
          </a:bodyPr>
          <a:lstStyle/>
          <a:p>
            <a:pPr algn="ctr"/>
            <a:r>
              <a:rPr lang="en-US" dirty="0">
                <a:solidFill>
                  <a:schemeClr val="bg1"/>
                </a:solidFill>
              </a:rPr>
              <a:t>There are other energy changes as well, but they are not visible to the naked eye. These include ultra violet (UV rays) and infrared (heat).</a:t>
            </a:r>
            <a:endParaRPr lang="en-US" dirty="0">
              <a:solidFill>
                <a:srgbClr val="FF00FF"/>
              </a:solidFill>
            </a:endParaRPr>
          </a:p>
        </p:txBody>
      </p:sp>
      <p:cxnSp>
        <p:nvCxnSpPr>
          <p:cNvPr id="22" name="Straight Arrow Connector 21"/>
          <p:cNvCxnSpPr/>
          <p:nvPr/>
        </p:nvCxnSpPr>
        <p:spPr>
          <a:xfrm>
            <a:off x="2819401" y="361950"/>
            <a:ext cx="0" cy="4572000"/>
          </a:xfrm>
          <a:prstGeom prst="straightConnector1">
            <a:avLst/>
          </a:prstGeom>
          <a:ln w="666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352800" y="438151"/>
            <a:ext cx="0" cy="533400"/>
          </a:xfrm>
          <a:prstGeom prst="straightConnector1">
            <a:avLst/>
          </a:prstGeom>
          <a:ln w="666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364122" y="2859672"/>
            <a:ext cx="4572001" cy="338554"/>
          </a:xfrm>
          <a:prstGeom prst="rect">
            <a:avLst/>
          </a:prstGeom>
          <a:noFill/>
        </p:spPr>
        <p:txBody>
          <a:bodyPr wrap="square" rtlCol="0">
            <a:spAutoFit/>
          </a:bodyPr>
          <a:lstStyle/>
          <a:p>
            <a:pPr algn="ctr"/>
            <a:r>
              <a:rPr lang="en-US" sz="1600" dirty="0">
                <a:solidFill>
                  <a:schemeClr val="accent4">
                    <a:lumMod val="60000"/>
                    <a:lumOff val="40000"/>
                  </a:schemeClr>
                </a:solidFill>
              </a:rPr>
              <a:t>Ultra Violet</a:t>
            </a:r>
          </a:p>
        </p:txBody>
      </p:sp>
      <p:sp>
        <p:nvSpPr>
          <p:cNvPr id="25" name="TextBox 24"/>
          <p:cNvSpPr txBox="1"/>
          <p:nvPr/>
        </p:nvSpPr>
        <p:spPr>
          <a:xfrm rot="16200000">
            <a:off x="2423041" y="605909"/>
            <a:ext cx="1314450" cy="369332"/>
          </a:xfrm>
          <a:prstGeom prst="rect">
            <a:avLst/>
          </a:prstGeom>
          <a:noFill/>
        </p:spPr>
        <p:txBody>
          <a:bodyPr wrap="square" rtlCol="0">
            <a:spAutoFit/>
          </a:bodyPr>
          <a:lstStyle/>
          <a:p>
            <a:pPr algn="ctr"/>
            <a:r>
              <a:rPr lang="en-US" dirty="0">
                <a:solidFill>
                  <a:schemeClr val="accent2">
                    <a:lumMod val="75000"/>
                  </a:schemeClr>
                </a:solidFill>
              </a:rPr>
              <a:t>Infrared</a:t>
            </a:r>
          </a:p>
        </p:txBody>
      </p:sp>
      <p:sp>
        <p:nvSpPr>
          <p:cNvPr id="26" name="Rounded Rectangle 25">
            <a:hlinkClick r:id="rId2"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
        <p:nvSpPr>
          <p:cNvPr id="30" name="TextBox 29"/>
          <p:cNvSpPr txBox="1"/>
          <p:nvPr/>
        </p:nvSpPr>
        <p:spPr>
          <a:xfrm>
            <a:off x="-38100" y="907018"/>
            <a:ext cx="571500" cy="369332"/>
          </a:xfrm>
          <a:prstGeom prst="rect">
            <a:avLst/>
          </a:prstGeom>
          <a:noFill/>
        </p:spPr>
        <p:txBody>
          <a:bodyPr wrap="square" rtlCol="0">
            <a:spAutoFit/>
          </a:bodyPr>
          <a:lstStyle/>
          <a:p>
            <a:r>
              <a:rPr lang="en-US" dirty="0">
                <a:solidFill>
                  <a:schemeClr val="bg1"/>
                </a:solidFill>
              </a:rPr>
              <a:t>N=5</a:t>
            </a:r>
          </a:p>
        </p:txBody>
      </p:sp>
      <p:sp>
        <p:nvSpPr>
          <p:cNvPr id="31" name="TextBox 30"/>
          <p:cNvSpPr txBox="1"/>
          <p:nvPr/>
        </p:nvSpPr>
        <p:spPr>
          <a:xfrm>
            <a:off x="-38100" y="1592818"/>
            <a:ext cx="571500" cy="369332"/>
          </a:xfrm>
          <a:prstGeom prst="rect">
            <a:avLst/>
          </a:prstGeom>
          <a:noFill/>
        </p:spPr>
        <p:txBody>
          <a:bodyPr wrap="square" rtlCol="0">
            <a:spAutoFit/>
          </a:bodyPr>
          <a:lstStyle/>
          <a:p>
            <a:r>
              <a:rPr lang="en-US" dirty="0">
                <a:solidFill>
                  <a:schemeClr val="bg1"/>
                </a:solidFill>
              </a:rPr>
              <a:t>N=4</a:t>
            </a:r>
          </a:p>
        </p:txBody>
      </p:sp>
      <p:sp>
        <p:nvSpPr>
          <p:cNvPr id="32" name="TextBox 31"/>
          <p:cNvSpPr txBox="1"/>
          <p:nvPr/>
        </p:nvSpPr>
        <p:spPr>
          <a:xfrm>
            <a:off x="-38100" y="2266950"/>
            <a:ext cx="571500" cy="369332"/>
          </a:xfrm>
          <a:prstGeom prst="rect">
            <a:avLst/>
          </a:prstGeom>
          <a:noFill/>
        </p:spPr>
        <p:txBody>
          <a:bodyPr wrap="square" rtlCol="0">
            <a:spAutoFit/>
          </a:bodyPr>
          <a:lstStyle/>
          <a:p>
            <a:r>
              <a:rPr lang="en-US" dirty="0">
                <a:solidFill>
                  <a:schemeClr val="bg1"/>
                </a:solidFill>
              </a:rPr>
              <a:t>N=3</a:t>
            </a:r>
          </a:p>
        </p:txBody>
      </p:sp>
      <p:sp>
        <p:nvSpPr>
          <p:cNvPr id="33" name="TextBox 32"/>
          <p:cNvSpPr txBox="1"/>
          <p:nvPr/>
        </p:nvSpPr>
        <p:spPr>
          <a:xfrm>
            <a:off x="-38100" y="3345418"/>
            <a:ext cx="571500" cy="369332"/>
          </a:xfrm>
          <a:prstGeom prst="rect">
            <a:avLst/>
          </a:prstGeom>
          <a:noFill/>
        </p:spPr>
        <p:txBody>
          <a:bodyPr wrap="square" rtlCol="0">
            <a:spAutoFit/>
          </a:bodyPr>
          <a:lstStyle/>
          <a:p>
            <a:r>
              <a:rPr lang="en-US" dirty="0">
                <a:solidFill>
                  <a:schemeClr val="bg1"/>
                </a:solidFill>
              </a:rPr>
              <a:t>N=2</a:t>
            </a:r>
          </a:p>
        </p:txBody>
      </p:sp>
      <p:sp>
        <p:nvSpPr>
          <p:cNvPr id="34" name="TextBox 33"/>
          <p:cNvSpPr txBox="1"/>
          <p:nvPr/>
        </p:nvSpPr>
        <p:spPr>
          <a:xfrm>
            <a:off x="-38100" y="4717018"/>
            <a:ext cx="571500" cy="369332"/>
          </a:xfrm>
          <a:prstGeom prst="rect">
            <a:avLst/>
          </a:prstGeom>
          <a:noFill/>
        </p:spPr>
        <p:txBody>
          <a:bodyPr wrap="square" rtlCol="0">
            <a:spAutoFit/>
          </a:bodyPr>
          <a:lstStyle/>
          <a:p>
            <a:r>
              <a:rPr lang="en-US" dirty="0">
                <a:solidFill>
                  <a:schemeClr val="bg1"/>
                </a:solidFill>
              </a:rPr>
              <a:t>N=1</a:t>
            </a:r>
          </a:p>
        </p:txBody>
      </p:sp>
      <p:sp>
        <p:nvSpPr>
          <p:cNvPr id="35" name="TextBox 34"/>
          <p:cNvSpPr txBox="1"/>
          <p:nvPr/>
        </p:nvSpPr>
        <p:spPr>
          <a:xfrm>
            <a:off x="-38100" y="133350"/>
            <a:ext cx="571500" cy="369332"/>
          </a:xfrm>
          <a:prstGeom prst="rect">
            <a:avLst/>
          </a:prstGeom>
          <a:noFill/>
        </p:spPr>
        <p:txBody>
          <a:bodyPr wrap="square" rtlCol="0">
            <a:spAutoFit/>
          </a:bodyPr>
          <a:lstStyle/>
          <a:p>
            <a:r>
              <a:rPr lang="en-US" dirty="0">
                <a:solidFill>
                  <a:schemeClr val="bg1"/>
                </a:solidFill>
              </a:rPr>
              <a:t>N=7</a:t>
            </a:r>
          </a:p>
        </p:txBody>
      </p:sp>
      <p:cxnSp>
        <p:nvCxnSpPr>
          <p:cNvPr id="36" name="Straight Arrow Connector 35"/>
          <p:cNvCxnSpPr/>
          <p:nvPr/>
        </p:nvCxnSpPr>
        <p:spPr>
          <a:xfrm>
            <a:off x="1143000" y="647700"/>
            <a:ext cx="0" cy="2990850"/>
          </a:xfrm>
          <a:prstGeom prst="straightConnector1">
            <a:avLst/>
          </a:prstGeom>
          <a:ln w="66675">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18" y="288924"/>
            <a:ext cx="5310982" cy="53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3756818" y="1885950"/>
            <a:ext cx="5310982" cy="369332"/>
          </a:xfrm>
          <a:prstGeom prst="rect">
            <a:avLst/>
          </a:prstGeom>
          <a:solidFill>
            <a:schemeClr val="tx1">
              <a:alpha val="55000"/>
            </a:schemeClr>
          </a:solidFill>
        </p:spPr>
        <p:txBody>
          <a:bodyPr wrap="square" rtlCol="0">
            <a:spAutoFit/>
          </a:bodyPr>
          <a:lstStyle/>
          <a:p>
            <a:pPr algn="ctr"/>
            <a:r>
              <a:rPr lang="en-US" dirty="0">
                <a:solidFill>
                  <a:schemeClr val="bg1"/>
                </a:solidFill>
              </a:rPr>
              <a:t>See how they match?</a:t>
            </a:r>
            <a:endParaRPr lang="en-US" dirty="0">
              <a:solidFill>
                <a:srgbClr val="FF00FF"/>
              </a:solidFill>
            </a:endParaRPr>
          </a:p>
        </p:txBody>
      </p:sp>
      <p:sp>
        <p:nvSpPr>
          <p:cNvPr id="13" name="TextBox 12"/>
          <p:cNvSpPr txBox="1"/>
          <p:nvPr/>
        </p:nvSpPr>
        <p:spPr>
          <a:xfrm>
            <a:off x="3756818" y="-19050"/>
            <a:ext cx="5310982" cy="369332"/>
          </a:xfrm>
          <a:prstGeom prst="rect">
            <a:avLst/>
          </a:prstGeom>
          <a:noFill/>
        </p:spPr>
        <p:txBody>
          <a:bodyPr wrap="square" rtlCol="0">
            <a:spAutoFit/>
          </a:bodyPr>
          <a:lstStyle/>
          <a:p>
            <a:pPr algn="ctr"/>
            <a:r>
              <a:rPr lang="en-US" dirty="0">
                <a:solidFill>
                  <a:schemeClr val="bg1"/>
                </a:solidFill>
              </a:rPr>
              <a:t>Visible Emission Spectrum of Hydrogen</a:t>
            </a:r>
          </a:p>
        </p:txBody>
      </p:sp>
      <p:sp>
        <p:nvSpPr>
          <p:cNvPr id="39" name="Rounded Rectangle 38"/>
          <p:cNvSpPr/>
          <p:nvPr/>
        </p:nvSpPr>
        <p:spPr>
          <a:xfrm>
            <a:off x="3886200" y="3409950"/>
            <a:ext cx="3855156" cy="1447105"/>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Complete the sentence: The energy given off during an infrared transition is too </a:t>
            </a:r>
            <a:r>
              <a:rPr lang="en-US" sz="1600" u="sng" dirty="0"/>
              <a:t>(small/large)</a:t>
            </a:r>
            <a:r>
              <a:rPr lang="en-US" sz="1600" dirty="0"/>
              <a:t> to be seen by the human eye, whereas the energy given off during an ultraviolet transition is too </a:t>
            </a:r>
            <a:r>
              <a:rPr lang="en-US" sz="1600" u="sng" dirty="0"/>
              <a:t>(small/large)</a:t>
            </a:r>
            <a:r>
              <a:rPr lang="en-US" sz="1600" dirty="0"/>
              <a:t> to be seen by the human eye.</a:t>
            </a:r>
          </a:p>
        </p:txBody>
      </p:sp>
    </p:spTree>
    <p:extLst>
      <p:ext uri="{BB962C8B-B14F-4D97-AF65-F5344CB8AC3E}">
        <p14:creationId xmlns:p14="http://schemas.microsoft.com/office/powerpoint/2010/main" val="153112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ppt_x"/>
                                          </p:val>
                                        </p:tav>
                                        <p:tav tm="100000">
                                          <p:val>
                                            <p:strVal val="#ppt_x"/>
                                          </p:val>
                                        </p:tav>
                                      </p:tavLst>
                                    </p:anim>
                                    <p:anim calcmode="lin" valueType="num">
                                      <p:cBhvr additive="base">
                                        <p:cTn id="6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P spid="25" grpId="0"/>
      <p:bldP spid="26" grpId="0" animBg="1"/>
      <p:bldP spid="37"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en-US" sz="3200" dirty="0">
                <a:solidFill>
                  <a:schemeClr val="bg1"/>
                </a:solidFill>
              </a:rPr>
              <a:t>What does this look like to a human eye?</a:t>
            </a:r>
          </a:p>
        </p:txBody>
      </p:sp>
      <p:sp>
        <p:nvSpPr>
          <p:cNvPr id="16" name="Rounded Rectangle 15">
            <a:hlinkClick r:id="rId2"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pic>
        <p:nvPicPr>
          <p:cNvPr id="1026" name="Picture 2" descr="http://www.dynamicscience.com.au/tester/solutions1/forensic%20science/spectrumscopper.jpg">
            <a:extLst>
              <a:ext uri="{FF2B5EF4-FFF2-40B4-BE49-F238E27FC236}">
                <a16:creationId xmlns:a16="http://schemas.microsoft.com/office/drawing/2014/main" id="{DA75E5C9-0E15-4714-BAA1-C535119A8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719389"/>
            <a:ext cx="4229100" cy="20478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775378B-2617-4F94-B5E1-393DB068E68E}"/>
              </a:ext>
            </a:extLst>
          </p:cNvPr>
          <p:cNvSpPr txBox="1"/>
          <p:nvPr/>
        </p:nvSpPr>
        <p:spPr>
          <a:xfrm>
            <a:off x="111702" y="698060"/>
            <a:ext cx="4691496" cy="369332"/>
          </a:xfrm>
          <a:prstGeom prst="rect">
            <a:avLst/>
          </a:prstGeom>
          <a:noFill/>
        </p:spPr>
        <p:txBody>
          <a:bodyPr wrap="square" rtlCol="0">
            <a:spAutoFit/>
          </a:bodyPr>
          <a:lstStyle/>
          <a:p>
            <a:pPr algn="ctr"/>
            <a:r>
              <a:rPr lang="en-US" dirty="0">
                <a:solidFill>
                  <a:schemeClr val="bg1"/>
                </a:solidFill>
              </a:rPr>
              <a:t>This is the spectrum given off by a copper atom.</a:t>
            </a:r>
          </a:p>
        </p:txBody>
      </p:sp>
      <p:sp>
        <p:nvSpPr>
          <p:cNvPr id="17" name="TextBox 16">
            <a:extLst>
              <a:ext uri="{FF2B5EF4-FFF2-40B4-BE49-F238E27FC236}">
                <a16:creationId xmlns:a16="http://schemas.microsoft.com/office/drawing/2014/main" id="{48D71EF1-B9B1-432E-8592-30D00F330A70}"/>
              </a:ext>
            </a:extLst>
          </p:cNvPr>
          <p:cNvSpPr txBox="1"/>
          <p:nvPr/>
        </p:nvSpPr>
        <p:spPr>
          <a:xfrm>
            <a:off x="476250" y="2646681"/>
            <a:ext cx="3962400" cy="923330"/>
          </a:xfrm>
          <a:prstGeom prst="rect">
            <a:avLst/>
          </a:prstGeom>
          <a:noFill/>
        </p:spPr>
        <p:txBody>
          <a:bodyPr wrap="square" rtlCol="0">
            <a:spAutoFit/>
          </a:bodyPr>
          <a:lstStyle/>
          <a:p>
            <a:pPr algn="ctr"/>
            <a:r>
              <a:rPr lang="en-US" dirty="0">
                <a:solidFill>
                  <a:schemeClr val="bg1"/>
                </a:solidFill>
              </a:rPr>
              <a:t>The spectrum shows the energy absorbed and released by each electron transition within the visible range.</a:t>
            </a:r>
          </a:p>
        </p:txBody>
      </p:sp>
      <p:sp>
        <p:nvSpPr>
          <p:cNvPr id="18" name="TextBox 17">
            <a:extLst>
              <a:ext uri="{FF2B5EF4-FFF2-40B4-BE49-F238E27FC236}">
                <a16:creationId xmlns:a16="http://schemas.microsoft.com/office/drawing/2014/main" id="{602B16BF-94E4-4091-9B5E-5A9CB3F22BAD}"/>
              </a:ext>
            </a:extLst>
          </p:cNvPr>
          <p:cNvSpPr txBox="1"/>
          <p:nvPr/>
        </p:nvSpPr>
        <p:spPr>
          <a:xfrm>
            <a:off x="372341" y="3638550"/>
            <a:ext cx="4170218" cy="923330"/>
          </a:xfrm>
          <a:prstGeom prst="rect">
            <a:avLst/>
          </a:prstGeom>
          <a:noFill/>
        </p:spPr>
        <p:txBody>
          <a:bodyPr wrap="square" rtlCol="0">
            <a:spAutoFit/>
          </a:bodyPr>
          <a:lstStyle/>
          <a:p>
            <a:pPr algn="ctr"/>
            <a:r>
              <a:rPr lang="en-US" dirty="0">
                <a:solidFill>
                  <a:schemeClr val="bg1"/>
                </a:solidFill>
              </a:rPr>
              <a:t>The human eye can’t distinguish the light given off as individual wavelengths, but rather sees all of the transitions at once.</a:t>
            </a:r>
          </a:p>
        </p:txBody>
      </p:sp>
      <p:pic>
        <p:nvPicPr>
          <p:cNvPr id="1028" name="Picture 4" descr="Image result for copper flame">
            <a:extLst>
              <a:ext uri="{FF2B5EF4-FFF2-40B4-BE49-F238E27FC236}">
                <a16:creationId xmlns:a16="http://schemas.microsoft.com/office/drawing/2014/main" id="{7AD7B950-5887-44E6-8988-70B31DB379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695" y="1242736"/>
            <a:ext cx="1885950" cy="1885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128D37C-C425-44C2-A045-4101ACD683C8}"/>
              </a:ext>
            </a:extLst>
          </p:cNvPr>
          <p:cNvSpPr txBox="1"/>
          <p:nvPr/>
        </p:nvSpPr>
        <p:spPr>
          <a:xfrm>
            <a:off x="5130039" y="668714"/>
            <a:ext cx="3511261" cy="923330"/>
          </a:xfrm>
          <a:prstGeom prst="rect">
            <a:avLst/>
          </a:prstGeom>
          <a:noFill/>
        </p:spPr>
        <p:txBody>
          <a:bodyPr wrap="square" rtlCol="0">
            <a:spAutoFit/>
          </a:bodyPr>
          <a:lstStyle/>
          <a:p>
            <a:pPr algn="ctr"/>
            <a:r>
              <a:rPr lang="en-US" dirty="0">
                <a:solidFill>
                  <a:schemeClr val="bg1"/>
                </a:solidFill>
              </a:rPr>
              <a:t>Your eyes see a combination of the individual emission lines, and the light given off appears blue green.</a:t>
            </a:r>
          </a:p>
        </p:txBody>
      </p:sp>
      <p:sp>
        <p:nvSpPr>
          <p:cNvPr id="21" name="Rounded Rectangle 38">
            <a:extLst>
              <a:ext uri="{FF2B5EF4-FFF2-40B4-BE49-F238E27FC236}">
                <a16:creationId xmlns:a16="http://schemas.microsoft.com/office/drawing/2014/main" id="{190F1E6C-2777-4F3F-9A2C-878A71E0607A}"/>
              </a:ext>
            </a:extLst>
          </p:cNvPr>
          <p:cNvSpPr/>
          <p:nvPr/>
        </p:nvSpPr>
        <p:spPr>
          <a:xfrm>
            <a:off x="4803198" y="3490811"/>
            <a:ext cx="2808615" cy="1071069"/>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 the emission spectrum to explain why the color given off by copper is blue green.</a:t>
            </a:r>
          </a:p>
        </p:txBody>
      </p:sp>
    </p:spTree>
    <p:extLst>
      <p:ext uri="{BB962C8B-B14F-4D97-AF65-F5344CB8AC3E}">
        <p14:creationId xmlns:p14="http://schemas.microsoft.com/office/powerpoint/2010/main" val="39722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2.gstatic.com/images?q=tbn:ANd9GcTMi_ZvfAIRQTm9b6G7pdY7yZ99tJFjazXdW54SFXrjDmr3o-GX:www.sciencecompany.com/Assets/nc12053-flam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702" y="57150"/>
            <a:ext cx="5048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9144000" cy="584775"/>
          </a:xfrm>
          <a:prstGeom prst="rect">
            <a:avLst/>
          </a:prstGeom>
          <a:noFill/>
        </p:spPr>
        <p:txBody>
          <a:bodyPr wrap="square" rtlCol="0">
            <a:spAutoFit/>
          </a:bodyPr>
          <a:lstStyle/>
          <a:p>
            <a:pPr algn="ctr"/>
            <a:r>
              <a:rPr lang="en-US" sz="3200" dirty="0">
                <a:solidFill>
                  <a:schemeClr val="bg1"/>
                </a:solidFill>
              </a:rPr>
              <a:t>What is a flame test?</a:t>
            </a:r>
          </a:p>
        </p:txBody>
      </p:sp>
      <p:sp>
        <p:nvSpPr>
          <p:cNvPr id="8" name="TextBox 7"/>
          <p:cNvSpPr txBox="1"/>
          <p:nvPr/>
        </p:nvSpPr>
        <p:spPr>
          <a:xfrm>
            <a:off x="381000" y="584775"/>
            <a:ext cx="2860964" cy="923330"/>
          </a:xfrm>
          <a:prstGeom prst="rect">
            <a:avLst/>
          </a:prstGeom>
          <a:noFill/>
        </p:spPr>
        <p:txBody>
          <a:bodyPr wrap="square" rtlCol="0">
            <a:spAutoFit/>
          </a:bodyPr>
          <a:lstStyle/>
          <a:p>
            <a:pPr algn="ctr"/>
            <a:r>
              <a:rPr lang="en-US" dirty="0">
                <a:solidFill>
                  <a:schemeClr val="bg1"/>
                </a:solidFill>
              </a:rPr>
              <a:t>In a flame test, an element is burned in the flame of a Bunsen burner.</a:t>
            </a:r>
          </a:p>
        </p:txBody>
      </p:sp>
      <p:sp>
        <p:nvSpPr>
          <p:cNvPr id="10" name="TextBox 9"/>
          <p:cNvSpPr txBox="1"/>
          <p:nvPr/>
        </p:nvSpPr>
        <p:spPr>
          <a:xfrm>
            <a:off x="65048" y="1734055"/>
            <a:ext cx="3581400" cy="1200329"/>
          </a:xfrm>
          <a:prstGeom prst="rect">
            <a:avLst/>
          </a:prstGeom>
          <a:noFill/>
        </p:spPr>
        <p:txBody>
          <a:bodyPr wrap="square" rtlCol="0">
            <a:spAutoFit/>
          </a:bodyPr>
          <a:lstStyle/>
          <a:p>
            <a:pPr algn="ctr"/>
            <a:r>
              <a:rPr lang="en-US" dirty="0">
                <a:solidFill>
                  <a:schemeClr val="bg1"/>
                </a:solidFill>
              </a:rPr>
              <a:t>The flame supplies energy to the electrons of the atoms, causing them to jump up in energy level to an excited state.</a:t>
            </a:r>
          </a:p>
        </p:txBody>
      </p:sp>
      <p:sp>
        <p:nvSpPr>
          <p:cNvPr id="11" name="TextBox 10"/>
          <p:cNvSpPr txBox="1"/>
          <p:nvPr/>
        </p:nvSpPr>
        <p:spPr>
          <a:xfrm>
            <a:off x="200425" y="3160334"/>
            <a:ext cx="3581400" cy="1754326"/>
          </a:xfrm>
          <a:prstGeom prst="rect">
            <a:avLst/>
          </a:prstGeom>
          <a:noFill/>
        </p:spPr>
        <p:txBody>
          <a:bodyPr wrap="square" rtlCol="0">
            <a:spAutoFit/>
          </a:bodyPr>
          <a:lstStyle/>
          <a:p>
            <a:pPr algn="ctr"/>
            <a:r>
              <a:rPr lang="en-US" dirty="0">
                <a:solidFill>
                  <a:schemeClr val="bg1"/>
                </a:solidFill>
              </a:rPr>
              <a:t>As the electrons relax back down to the ground state, that energy is emitted as photons. Some of these transitions are visible to the human eye, giving off unique colors for each element.</a:t>
            </a:r>
          </a:p>
        </p:txBody>
      </p:sp>
      <p:sp>
        <p:nvSpPr>
          <p:cNvPr id="12" name="TextBox 11"/>
          <p:cNvSpPr txBox="1"/>
          <p:nvPr/>
        </p:nvSpPr>
        <p:spPr>
          <a:xfrm>
            <a:off x="4191000" y="2343150"/>
            <a:ext cx="4572000" cy="646331"/>
          </a:xfrm>
          <a:prstGeom prst="rect">
            <a:avLst/>
          </a:prstGeom>
          <a:noFill/>
        </p:spPr>
        <p:txBody>
          <a:bodyPr wrap="square" rtlCol="0">
            <a:spAutoFit/>
          </a:bodyPr>
          <a:lstStyle/>
          <a:p>
            <a:pPr algn="ctr"/>
            <a:r>
              <a:rPr lang="en-US" dirty="0">
                <a:solidFill>
                  <a:schemeClr val="bg1"/>
                </a:solidFill>
              </a:rPr>
              <a:t>First, you will observe the color of the flame for several metal cations.</a:t>
            </a:r>
          </a:p>
        </p:txBody>
      </p:sp>
      <p:sp>
        <p:nvSpPr>
          <p:cNvPr id="13" name="TextBox 12"/>
          <p:cNvSpPr txBox="1"/>
          <p:nvPr/>
        </p:nvSpPr>
        <p:spPr>
          <a:xfrm>
            <a:off x="4191000" y="3124021"/>
            <a:ext cx="4572000" cy="1200329"/>
          </a:xfrm>
          <a:prstGeom prst="rect">
            <a:avLst/>
          </a:prstGeom>
          <a:noFill/>
        </p:spPr>
        <p:txBody>
          <a:bodyPr wrap="square" rtlCol="0">
            <a:spAutoFit/>
          </a:bodyPr>
          <a:lstStyle/>
          <a:p>
            <a:pPr algn="ctr"/>
            <a:r>
              <a:rPr lang="en-US" dirty="0">
                <a:solidFill>
                  <a:schemeClr val="bg1"/>
                </a:solidFill>
              </a:rPr>
              <a:t>Then, you will be given two unknowns; you must identify them by comparing the color of their flames to the ones your have already observed.</a:t>
            </a:r>
          </a:p>
        </p:txBody>
      </p:sp>
      <p:sp>
        <p:nvSpPr>
          <p:cNvPr id="15" name="Rounded Rectangle 14">
            <a:hlinkClick r:id="rId4"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
        <p:nvSpPr>
          <p:cNvPr id="16" name="Rounded Rectangle 15"/>
          <p:cNvSpPr/>
          <p:nvPr/>
        </p:nvSpPr>
        <p:spPr>
          <a:xfrm>
            <a:off x="4030702" y="4374118"/>
            <a:ext cx="3396343" cy="430768"/>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a flame test? Explain.</a:t>
            </a:r>
          </a:p>
        </p:txBody>
      </p:sp>
    </p:spTree>
    <p:extLst>
      <p:ext uri="{BB962C8B-B14F-4D97-AF65-F5344CB8AC3E}">
        <p14:creationId xmlns:p14="http://schemas.microsoft.com/office/powerpoint/2010/main" val="268924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Flame Test Pre-Lab</a:t>
            </a:r>
          </a:p>
        </p:txBody>
      </p:sp>
      <p:sp>
        <p:nvSpPr>
          <p:cNvPr id="5" name="Content Placeholder 4"/>
          <p:cNvSpPr>
            <a:spLocks noGrp="1"/>
          </p:cNvSpPr>
          <p:nvPr>
            <p:ph idx="1"/>
          </p:nvPr>
        </p:nvSpPr>
        <p:spPr/>
        <p:txBody>
          <a:bodyPr>
            <a:normAutofit lnSpcReduction="10000"/>
          </a:bodyPr>
          <a:lstStyle/>
          <a:p>
            <a:r>
              <a:rPr lang="en-US" dirty="0"/>
              <a:t>Watch the </a:t>
            </a:r>
            <a:r>
              <a:rPr lang="en-US" dirty="0">
                <a:hlinkClick r:id="rId2"/>
              </a:rPr>
              <a:t>video</a:t>
            </a:r>
            <a:r>
              <a:rPr lang="en-US" dirty="0"/>
              <a:t>.</a:t>
            </a:r>
          </a:p>
          <a:p>
            <a:r>
              <a:rPr lang="en-US" dirty="0"/>
              <a:t>In your groups, write the purpose, procedure (Step by step, numbered; spare no details!), and materials needed for the lab.</a:t>
            </a:r>
          </a:p>
          <a:p>
            <a:r>
              <a:rPr lang="en-US" dirty="0"/>
              <a:t>NOTE: We will not do it exactly like in the video. Observe the materials we will use and adjust your procedure accordingly.</a:t>
            </a:r>
          </a:p>
        </p:txBody>
      </p:sp>
      <p:sp>
        <p:nvSpPr>
          <p:cNvPr id="6" name="TextBox 5"/>
          <p:cNvSpPr txBox="1"/>
          <p:nvPr/>
        </p:nvSpPr>
        <p:spPr>
          <a:xfrm>
            <a:off x="0" y="4705350"/>
            <a:ext cx="9144000" cy="369332"/>
          </a:xfrm>
          <a:prstGeom prst="rect">
            <a:avLst/>
          </a:prstGeom>
          <a:noFill/>
        </p:spPr>
        <p:txBody>
          <a:bodyPr wrap="square" rtlCol="0">
            <a:spAutoFit/>
          </a:bodyPr>
          <a:lstStyle/>
          <a:p>
            <a:pPr algn="ctr"/>
            <a:r>
              <a:rPr lang="en-US" dirty="0"/>
              <a:t>Extra help: TEXT Page 142 </a:t>
            </a:r>
          </a:p>
        </p:txBody>
      </p:sp>
    </p:spTree>
    <p:extLst>
      <p:ext uri="{BB962C8B-B14F-4D97-AF65-F5344CB8AC3E}">
        <p14:creationId xmlns:p14="http://schemas.microsoft.com/office/powerpoint/2010/main" val="414148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34883"/>
            <a:ext cx="6324600" cy="369332"/>
          </a:xfrm>
          <a:prstGeom prst="rect">
            <a:avLst/>
          </a:prstGeom>
          <a:noFill/>
        </p:spPr>
        <p:txBody>
          <a:bodyPr wrap="square" rtlCol="0">
            <a:spAutoFit/>
          </a:bodyPr>
          <a:lstStyle/>
          <a:p>
            <a:pPr algn="ctr"/>
            <a:r>
              <a:rPr lang="en-US" dirty="0">
                <a:solidFill>
                  <a:schemeClr val="bg1"/>
                </a:solidFill>
              </a:rPr>
              <a:t>Each element gives off a characteristic color of light when burned.</a:t>
            </a:r>
          </a:p>
        </p:txBody>
      </p:sp>
      <p:sp>
        <p:nvSpPr>
          <p:cNvPr id="5" name="TextBox 4"/>
          <p:cNvSpPr txBox="1"/>
          <p:nvPr/>
        </p:nvSpPr>
        <p:spPr>
          <a:xfrm>
            <a:off x="2667000" y="1819617"/>
            <a:ext cx="6324600" cy="646331"/>
          </a:xfrm>
          <a:prstGeom prst="rect">
            <a:avLst/>
          </a:prstGeom>
          <a:noFill/>
        </p:spPr>
        <p:txBody>
          <a:bodyPr wrap="square" rtlCol="0">
            <a:spAutoFit/>
          </a:bodyPr>
          <a:lstStyle/>
          <a:p>
            <a:pPr algn="ctr"/>
            <a:r>
              <a:rPr lang="en-US" dirty="0">
                <a:solidFill>
                  <a:schemeClr val="bg1"/>
                </a:solidFill>
              </a:rPr>
              <a:t>For a long time, scientists tried to explain the behavior of light by assuming that light consists of particles. </a:t>
            </a:r>
          </a:p>
        </p:txBody>
      </p:sp>
      <p:sp>
        <p:nvSpPr>
          <p:cNvPr id="7" name="TextBox 6"/>
          <p:cNvSpPr txBox="1"/>
          <p:nvPr/>
        </p:nvSpPr>
        <p:spPr>
          <a:xfrm>
            <a:off x="152400" y="3181350"/>
            <a:ext cx="6324600" cy="646331"/>
          </a:xfrm>
          <a:prstGeom prst="rect">
            <a:avLst/>
          </a:prstGeom>
          <a:noFill/>
        </p:spPr>
        <p:txBody>
          <a:bodyPr wrap="square" rtlCol="0">
            <a:spAutoFit/>
          </a:bodyPr>
          <a:lstStyle/>
          <a:p>
            <a:pPr algn="ctr"/>
            <a:r>
              <a:rPr lang="en-US" dirty="0">
                <a:solidFill>
                  <a:schemeClr val="bg1"/>
                </a:solidFill>
              </a:rPr>
              <a:t>By the early 1900s, however, there was enough evidence to convince scientists that light consists of waves.</a:t>
            </a:r>
          </a:p>
        </p:txBody>
      </p:sp>
      <p:sp>
        <p:nvSpPr>
          <p:cNvPr id="10" name="Rounded Rectangle 22">
            <a:hlinkClick r:id="rId2"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34461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1218"/>
            <a:ext cx="6858000" cy="369332"/>
          </a:xfrm>
          <a:prstGeom prst="rect">
            <a:avLst/>
          </a:prstGeom>
          <a:noFill/>
        </p:spPr>
        <p:txBody>
          <a:bodyPr wrap="square" rtlCol="0">
            <a:spAutoFit/>
          </a:bodyPr>
          <a:lstStyle/>
          <a:p>
            <a:pPr algn="ctr"/>
            <a:r>
              <a:rPr lang="en-US" dirty="0">
                <a:solidFill>
                  <a:schemeClr val="bg1"/>
                </a:solidFill>
              </a:rPr>
              <a:t>According to the wave model, light consists of electromagnetic waves.</a:t>
            </a:r>
          </a:p>
        </p:txBody>
      </p:sp>
      <p:sp>
        <p:nvSpPr>
          <p:cNvPr id="3" name="TextBox 2"/>
          <p:cNvSpPr txBox="1"/>
          <p:nvPr/>
        </p:nvSpPr>
        <p:spPr>
          <a:xfrm>
            <a:off x="2286000" y="666750"/>
            <a:ext cx="6858000" cy="646331"/>
          </a:xfrm>
          <a:prstGeom prst="rect">
            <a:avLst/>
          </a:prstGeom>
          <a:noFill/>
        </p:spPr>
        <p:txBody>
          <a:bodyPr wrap="square" rtlCol="0">
            <a:spAutoFit/>
          </a:bodyPr>
          <a:lstStyle/>
          <a:p>
            <a:pPr algn="ctr"/>
            <a:r>
              <a:rPr lang="en-US" dirty="0">
                <a:solidFill>
                  <a:schemeClr val="bg1"/>
                </a:solidFill>
              </a:rPr>
              <a:t>Electromagnetic radiation includes radio waves, microwaves, infrared waves, </a:t>
            </a:r>
            <a:r>
              <a:rPr lang="en-US" dirty="0">
                <a:solidFill>
                  <a:srgbClr val="C00000"/>
                </a:solidFill>
              </a:rPr>
              <a:t>vi</a:t>
            </a:r>
            <a:r>
              <a:rPr lang="en-US" dirty="0">
                <a:solidFill>
                  <a:srgbClr val="FF0000"/>
                </a:solidFill>
              </a:rPr>
              <a:t>s</a:t>
            </a:r>
            <a:r>
              <a:rPr lang="en-US" dirty="0">
                <a:solidFill>
                  <a:srgbClr val="FFC000"/>
                </a:solidFill>
              </a:rPr>
              <a:t>i</a:t>
            </a:r>
            <a:r>
              <a:rPr lang="en-US" dirty="0">
                <a:solidFill>
                  <a:srgbClr val="FFFF00"/>
                </a:solidFill>
              </a:rPr>
              <a:t>b</a:t>
            </a:r>
            <a:r>
              <a:rPr lang="en-US" dirty="0">
                <a:solidFill>
                  <a:srgbClr val="92D050"/>
                </a:solidFill>
              </a:rPr>
              <a:t>l</a:t>
            </a:r>
            <a:r>
              <a:rPr lang="en-US" dirty="0">
                <a:solidFill>
                  <a:srgbClr val="00B050"/>
                </a:solidFill>
              </a:rPr>
              <a:t>e</a:t>
            </a:r>
            <a:r>
              <a:rPr lang="en-US" dirty="0">
                <a:solidFill>
                  <a:schemeClr val="bg1"/>
                </a:solidFill>
              </a:rPr>
              <a:t> </a:t>
            </a:r>
            <a:r>
              <a:rPr lang="en-US" dirty="0">
                <a:solidFill>
                  <a:srgbClr val="00B0F0"/>
                </a:solidFill>
              </a:rPr>
              <a:t>li</a:t>
            </a:r>
            <a:r>
              <a:rPr lang="en-US" dirty="0">
                <a:solidFill>
                  <a:srgbClr val="0070C0"/>
                </a:solidFill>
              </a:rPr>
              <a:t>g</a:t>
            </a:r>
            <a:r>
              <a:rPr lang="en-US" dirty="0">
                <a:solidFill>
                  <a:srgbClr val="7030A0"/>
                </a:solidFill>
              </a:rPr>
              <a:t>ht</a:t>
            </a:r>
            <a:r>
              <a:rPr lang="en-US" dirty="0">
                <a:solidFill>
                  <a:schemeClr val="bg1"/>
                </a:solidFill>
              </a:rPr>
              <a:t>, ultra violet waves, X-rays, and gamma rays.</a:t>
            </a:r>
          </a:p>
        </p:txBody>
      </p:sp>
      <p:sp>
        <p:nvSpPr>
          <p:cNvPr id="4" name="TextBox 3"/>
          <p:cNvSpPr txBox="1"/>
          <p:nvPr/>
        </p:nvSpPr>
        <p:spPr>
          <a:xfrm>
            <a:off x="6484" y="1504950"/>
            <a:ext cx="9137515" cy="369332"/>
          </a:xfrm>
          <a:prstGeom prst="rect">
            <a:avLst/>
          </a:prstGeom>
          <a:noFill/>
        </p:spPr>
        <p:txBody>
          <a:bodyPr wrap="square" rtlCol="0">
            <a:spAutoFit/>
          </a:bodyPr>
          <a:lstStyle/>
          <a:p>
            <a:pPr algn="ctr"/>
            <a:r>
              <a:rPr lang="en-US" dirty="0">
                <a:solidFill>
                  <a:schemeClr val="bg1"/>
                </a:solidFill>
              </a:rPr>
              <a:t>The electromagnetic spectrum consists of radiation over a broad range of wavelengths.</a:t>
            </a:r>
          </a:p>
        </p:txBody>
      </p:sp>
      <p:pic>
        <p:nvPicPr>
          <p:cNvPr id="16" name="Picture 15"/>
          <p:cNvPicPr>
            <a:picLocks noChangeAspect="1"/>
          </p:cNvPicPr>
          <p:nvPr/>
        </p:nvPicPr>
        <p:blipFill>
          <a:blip r:embed="rId2"/>
          <a:stretch>
            <a:fillRect/>
          </a:stretch>
        </p:blipFill>
        <p:spPr>
          <a:xfrm>
            <a:off x="2410838" y="2066150"/>
            <a:ext cx="5581650" cy="2620345"/>
          </a:xfrm>
          <a:prstGeom prst="rect">
            <a:avLst/>
          </a:prstGeom>
        </p:spPr>
      </p:pic>
      <p:sp>
        <p:nvSpPr>
          <p:cNvPr id="17" name="Rounded Rectangle 43"/>
          <p:cNvSpPr/>
          <p:nvPr/>
        </p:nvSpPr>
        <p:spPr>
          <a:xfrm>
            <a:off x="392349" y="2416300"/>
            <a:ext cx="2362200" cy="960022"/>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electromagnetic radiation?</a:t>
            </a:r>
          </a:p>
        </p:txBody>
      </p:sp>
      <p:sp>
        <p:nvSpPr>
          <p:cNvPr id="18" name="Rounded Rectangle 22">
            <a:hlinkClick r:id="rId3"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137982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61950"/>
            <a:ext cx="5422900" cy="923330"/>
          </a:xfrm>
          <a:prstGeom prst="rect">
            <a:avLst/>
          </a:prstGeom>
          <a:noFill/>
        </p:spPr>
        <p:txBody>
          <a:bodyPr wrap="square" rtlCol="0">
            <a:spAutoFit/>
          </a:bodyPr>
          <a:lstStyle/>
          <a:p>
            <a:pPr algn="ctr"/>
            <a:r>
              <a:rPr lang="en-US" dirty="0">
                <a:solidFill>
                  <a:schemeClr val="bg1"/>
                </a:solidFill>
              </a:rPr>
              <a:t>The sun emits white light. If this light is passed through a prism, the different wavelengths of the white light separate out into a spectrum of colors.</a:t>
            </a:r>
          </a:p>
        </p:txBody>
      </p:sp>
      <p:sp>
        <p:nvSpPr>
          <p:cNvPr id="3" name="TextBox 2"/>
          <p:cNvSpPr txBox="1"/>
          <p:nvPr/>
        </p:nvSpPr>
        <p:spPr>
          <a:xfrm>
            <a:off x="1362252" y="3839978"/>
            <a:ext cx="4356100" cy="923330"/>
          </a:xfrm>
          <a:prstGeom prst="rect">
            <a:avLst/>
          </a:prstGeom>
          <a:noFill/>
        </p:spPr>
        <p:txBody>
          <a:bodyPr wrap="square" rtlCol="0">
            <a:spAutoFit/>
          </a:bodyPr>
          <a:lstStyle/>
          <a:p>
            <a:pPr algn="ctr"/>
            <a:r>
              <a:rPr lang="en-US" dirty="0">
                <a:solidFill>
                  <a:schemeClr val="bg1"/>
                </a:solidFill>
              </a:rPr>
              <a:t>A rainbow is an example of this phenomenon. Each tiny droplet of water in the air acts as a prism.</a:t>
            </a:r>
          </a:p>
        </p:txBody>
      </p:sp>
      <p:pic>
        <p:nvPicPr>
          <p:cNvPr id="5" name="Picture 4"/>
          <p:cNvPicPr>
            <a:picLocks noChangeAspect="1"/>
          </p:cNvPicPr>
          <p:nvPr/>
        </p:nvPicPr>
        <p:blipFill>
          <a:blip r:embed="rId2"/>
          <a:stretch>
            <a:fillRect/>
          </a:stretch>
        </p:blipFill>
        <p:spPr>
          <a:xfrm>
            <a:off x="457200" y="1390370"/>
            <a:ext cx="3890963" cy="2066889"/>
          </a:xfrm>
          <a:prstGeom prst="rect">
            <a:avLst/>
          </a:prstGeom>
        </p:spPr>
      </p:pic>
      <p:pic>
        <p:nvPicPr>
          <p:cNvPr id="2050" name="Picture 2" descr="Image result for rainb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7700" y="-1"/>
            <a:ext cx="3492500" cy="525822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43"/>
          <p:cNvSpPr/>
          <p:nvPr/>
        </p:nvSpPr>
        <p:spPr>
          <a:xfrm>
            <a:off x="5600003" y="1974528"/>
            <a:ext cx="1848547" cy="841136"/>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does a spectrum form?</a:t>
            </a:r>
          </a:p>
        </p:txBody>
      </p:sp>
      <p:sp>
        <p:nvSpPr>
          <p:cNvPr id="8" name="Rounded Rectangle 22">
            <a:hlinkClick r:id="rId4"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165817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62748"/>
            <a:ext cx="8153400" cy="646331"/>
          </a:xfrm>
          <a:prstGeom prst="rect">
            <a:avLst/>
          </a:prstGeom>
          <a:noFill/>
        </p:spPr>
        <p:txBody>
          <a:bodyPr wrap="square" rtlCol="0">
            <a:spAutoFit/>
          </a:bodyPr>
          <a:lstStyle/>
          <a:p>
            <a:pPr algn="ctr">
              <a:spcBef>
                <a:spcPct val="50000"/>
              </a:spcBef>
            </a:pPr>
            <a:r>
              <a:rPr lang="en-US" altLang="en-US" dirty="0">
                <a:solidFill>
                  <a:schemeClr val="bg1"/>
                </a:solidFill>
              </a:rPr>
              <a:t>When atoms absorb energy, their electrons move to higher energy levels. These electrons lose energy by emitting light when they return to lower energy levels.</a:t>
            </a:r>
          </a:p>
        </p:txBody>
      </p:sp>
      <p:sp>
        <p:nvSpPr>
          <p:cNvPr id="3" name="TextBox 2"/>
          <p:cNvSpPr txBox="1"/>
          <p:nvPr/>
        </p:nvSpPr>
        <p:spPr>
          <a:xfrm>
            <a:off x="743527" y="1413318"/>
            <a:ext cx="2743200" cy="1477328"/>
          </a:xfrm>
          <a:prstGeom prst="rect">
            <a:avLst/>
          </a:prstGeom>
          <a:noFill/>
        </p:spPr>
        <p:txBody>
          <a:bodyPr wrap="square" rtlCol="0">
            <a:spAutoFit/>
          </a:bodyPr>
          <a:lstStyle/>
          <a:p>
            <a:pPr algn="ctr">
              <a:spcBef>
                <a:spcPct val="50000"/>
              </a:spcBef>
            </a:pPr>
            <a:r>
              <a:rPr lang="en-US" altLang="en-US" dirty="0">
                <a:solidFill>
                  <a:schemeClr val="bg1"/>
                </a:solidFill>
              </a:rPr>
              <a:t>When the light emitted by these energized electrons passes through a prism, the spectrum consists of discrete lines of light.</a:t>
            </a:r>
          </a:p>
        </p:txBody>
      </p:sp>
      <p:sp>
        <p:nvSpPr>
          <p:cNvPr id="4" name="TextBox 3"/>
          <p:cNvSpPr txBox="1"/>
          <p:nvPr/>
        </p:nvSpPr>
        <p:spPr>
          <a:xfrm>
            <a:off x="152400" y="3094885"/>
            <a:ext cx="3962400" cy="1200329"/>
          </a:xfrm>
          <a:prstGeom prst="rect">
            <a:avLst/>
          </a:prstGeom>
          <a:noFill/>
        </p:spPr>
        <p:txBody>
          <a:bodyPr wrap="square" rtlCol="0">
            <a:spAutoFit/>
          </a:bodyPr>
          <a:lstStyle/>
          <a:p>
            <a:pPr algn="ctr">
              <a:spcBef>
                <a:spcPct val="50000"/>
              </a:spcBef>
            </a:pPr>
            <a:r>
              <a:rPr lang="en-US" altLang="en-US" dirty="0">
                <a:solidFill>
                  <a:schemeClr val="bg1"/>
                </a:solidFill>
              </a:rPr>
              <a:t>The wavelengths of these lines exactly match the energies given off by the electrons as they return to lower energy levels.</a:t>
            </a:r>
          </a:p>
        </p:txBody>
      </p:sp>
      <p:pic>
        <p:nvPicPr>
          <p:cNvPr id="5" name="Picture 4"/>
          <p:cNvPicPr>
            <a:picLocks noChangeAspect="1"/>
          </p:cNvPicPr>
          <p:nvPr/>
        </p:nvPicPr>
        <p:blipFill>
          <a:blip r:embed="rId2"/>
          <a:stretch>
            <a:fillRect/>
          </a:stretch>
        </p:blipFill>
        <p:spPr>
          <a:xfrm>
            <a:off x="4114800" y="1737483"/>
            <a:ext cx="4681166" cy="2714804"/>
          </a:xfrm>
          <a:prstGeom prst="rect">
            <a:avLst/>
          </a:prstGeom>
        </p:spPr>
      </p:pic>
      <p:sp>
        <p:nvSpPr>
          <p:cNvPr id="6" name="Rounded Rectangle 22">
            <a:hlinkClick r:id="rId3"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11693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50"/>
            <a:ext cx="9144000" cy="369332"/>
          </a:xfrm>
          <a:prstGeom prst="rect">
            <a:avLst/>
          </a:prstGeom>
          <a:noFill/>
        </p:spPr>
        <p:txBody>
          <a:bodyPr wrap="square" rtlCol="0">
            <a:spAutoFit/>
          </a:bodyPr>
          <a:lstStyle/>
          <a:p>
            <a:pPr algn="ctr">
              <a:spcBef>
                <a:spcPct val="50000"/>
              </a:spcBef>
            </a:pPr>
            <a:r>
              <a:rPr lang="en-US" altLang="en-US" dirty="0">
                <a:solidFill>
                  <a:schemeClr val="bg1"/>
                </a:solidFill>
              </a:rPr>
              <a:t>The spectrum of white light consists of all wavelengths;</a:t>
            </a:r>
          </a:p>
        </p:txBody>
      </p:sp>
      <p:sp>
        <p:nvSpPr>
          <p:cNvPr id="3" name="TextBox 2"/>
          <p:cNvSpPr txBox="1"/>
          <p:nvPr/>
        </p:nvSpPr>
        <p:spPr>
          <a:xfrm>
            <a:off x="27709" y="819150"/>
            <a:ext cx="9144000" cy="646331"/>
          </a:xfrm>
          <a:prstGeom prst="rect">
            <a:avLst/>
          </a:prstGeom>
          <a:noFill/>
        </p:spPr>
        <p:txBody>
          <a:bodyPr wrap="square" rtlCol="0">
            <a:spAutoFit/>
          </a:bodyPr>
          <a:lstStyle/>
          <a:p>
            <a:pPr algn="ctr">
              <a:spcBef>
                <a:spcPct val="50000"/>
              </a:spcBef>
            </a:pPr>
            <a:r>
              <a:rPr lang="en-US" altLang="en-US" dirty="0">
                <a:solidFill>
                  <a:schemeClr val="bg1"/>
                </a:solidFill>
              </a:rPr>
              <a:t>While the light given off by the helium lamp only contains wavelengths that match the energy given off by the helium atom’s electrons as they move between energy levels.</a:t>
            </a:r>
          </a:p>
        </p:txBody>
      </p:sp>
      <p:pic>
        <p:nvPicPr>
          <p:cNvPr id="4" name="Picture 3"/>
          <p:cNvPicPr>
            <a:picLocks noChangeAspect="1"/>
          </p:cNvPicPr>
          <p:nvPr/>
        </p:nvPicPr>
        <p:blipFill>
          <a:blip r:embed="rId2"/>
          <a:stretch>
            <a:fillRect/>
          </a:stretch>
        </p:blipFill>
        <p:spPr>
          <a:xfrm>
            <a:off x="381000" y="2021375"/>
            <a:ext cx="3890963" cy="2066889"/>
          </a:xfrm>
          <a:prstGeom prst="rect">
            <a:avLst/>
          </a:prstGeom>
        </p:spPr>
      </p:pic>
      <p:pic>
        <p:nvPicPr>
          <p:cNvPr id="5" name="Picture 4"/>
          <p:cNvPicPr>
            <a:picLocks noChangeAspect="1"/>
          </p:cNvPicPr>
          <p:nvPr/>
        </p:nvPicPr>
        <p:blipFill>
          <a:blip r:embed="rId3"/>
          <a:stretch>
            <a:fillRect/>
          </a:stretch>
        </p:blipFill>
        <p:spPr>
          <a:xfrm>
            <a:off x="4953000" y="1962150"/>
            <a:ext cx="3768200" cy="2185337"/>
          </a:xfrm>
          <a:prstGeom prst="rect">
            <a:avLst/>
          </a:prstGeom>
        </p:spPr>
      </p:pic>
      <p:sp>
        <p:nvSpPr>
          <p:cNvPr id="6" name="Rounded Rectangle 7"/>
          <p:cNvSpPr/>
          <p:nvPr/>
        </p:nvSpPr>
        <p:spPr>
          <a:xfrm>
            <a:off x="1752601" y="4343400"/>
            <a:ext cx="5658803" cy="628650"/>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is the spectrum formed by a helium lamp different than the spectrum formed by a white light bulb?</a:t>
            </a:r>
          </a:p>
        </p:txBody>
      </p:sp>
      <p:sp>
        <p:nvSpPr>
          <p:cNvPr id="7" name="Rounded Rectangle 25">
            <a:hlinkClick r:id="rId4"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92956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368409"/>
            <a:ext cx="6324600" cy="646331"/>
          </a:xfrm>
          <a:prstGeom prst="rect">
            <a:avLst/>
          </a:prstGeom>
          <a:noFill/>
        </p:spPr>
        <p:txBody>
          <a:bodyPr wrap="square" rtlCol="0">
            <a:spAutoFit/>
          </a:bodyPr>
          <a:lstStyle/>
          <a:p>
            <a:pPr algn="ctr"/>
            <a:r>
              <a:rPr lang="en-US" dirty="0">
                <a:solidFill>
                  <a:schemeClr val="bg1"/>
                </a:solidFill>
              </a:rPr>
              <a:t>The atomic emission spectrum is the “fingerprint” of light given off by an atom when it absorbs energy. </a:t>
            </a:r>
          </a:p>
        </p:txBody>
      </p:sp>
      <p:sp>
        <p:nvSpPr>
          <p:cNvPr id="4" name="TextBox 3"/>
          <p:cNvSpPr txBox="1"/>
          <p:nvPr/>
        </p:nvSpPr>
        <p:spPr>
          <a:xfrm>
            <a:off x="228600" y="1733550"/>
            <a:ext cx="1143000" cy="2308324"/>
          </a:xfrm>
          <a:prstGeom prst="rect">
            <a:avLst/>
          </a:prstGeom>
          <a:noFill/>
        </p:spPr>
        <p:txBody>
          <a:bodyPr wrap="square" rtlCol="0">
            <a:spAutoFit/>
          </a:bodyPr>
          <a:lstStyle/>
          <a:p>
            <a:pPr algn="ctr"/>
            <a:r>
              <a:rPr lang="en-US" dirty="0">
                <a:solidFill>
                  <a:schemeClr val="bg1"/>
                </a:solidFill>
              </a:rPr>
              <a:t>Each element has its own unique atomic emission spectrum.</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6432"/>
            <a:ext cx="5658803"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1219200" y="2000250"/>
            <a:ext cx="533400" cy="22860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19200" y="2343150"/>
            <a:ext cx="533400" cy="22860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219200" y="2743200"/>
            <a:ext cx="533400" cy="22860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19200" y="3143250"/>
            <a:ext cx="533400" cy="22860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3543300"/>
            <a:ext cx="533400" cy="22860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752601" y="4343400"/>
            <a:ext cx="5658803" cy="628650"/>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you identify the element(s) present in the unknown? Justify your answer and explain how you came to it.</a:t>
            </a:r>
          </a:p>
        </p:txBody>
      </p:sp>
      <p:sp>
        <p:nvSpPr>
          <p:cNvPr id="26" name="Rounded Rectangle 25">
            <a:hlinkClick r:id="rId3"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
            <a:ext cx="9144000" cy="923330"/>
          </a:xfrm>
          <a:prstGeom prst="rect">
            <a:avLst/>
          </a:prstGeom>
          <a:noFill/>
        </p:spPr>
        <p:txBody>
          <a:bodyPr wrap="square" rtlCol="0">
            <a:spAutoFit/>
          </a:bodyPr>
          <a:lstStyle/>
          <a:p>
            <a:pPr algn="ctr"/>
            <a:r>
              <a:rPr lang="en-US" dirty="0">
                <a:solidFill>
                  <a:schemeClr val="bg1"/>
                </a:solidFill>
              </a:rPr>
              <a:t>In order to explain the atomic emission spectra of different elements, a scientist named Niels Bohr turned his focus onto studying the hydrogen atom. He choose hydrogen because it was the simplest system he could study: an atom with only one proton and one electron.</a:t>
            </a:r>
          </a:p>
        </p:txBody>
      </p:sp>
      <p:sp>
        <p:nvSpPr>
          <p:cNvPr id="3" name="TextBox 2"/>
          <p:cNvSpPr txBox="1"/>
          <p:nvPr/>
        </p:nvSpPr>
        <p:spPr>
          <a:xfrm>
            <a:off x="5415102" y="1104559"/>
            <a:ext cx="3510116" cy="1477328"/>
          </a:xfrm>
          <a:prstGeom prst="rect">
            <a:avLst/>
          </a:prstGeom>
          <a:noFill/>
        </p:spPr>
        <p:txBody>
          <a:bodyPr wrap="square" rtlCol="0">
            <a:spAutoFit/>
          </a:bodyPr>
          <a:lstStyle/>
          <a:p>
            <a:pPr algn="ctr"/>
            <a:r>
              <a:rPr lang="en-US" dirty="0">
                <a:solidFill>
                  <a:schemeClr val="bg1"/>
                </a:solidFill>
              </a:rPr>
              <a:t>Bohr proposed a model for the hydrogen atom that included several energy levels, any of which could be occupied by hydrogen’s one electron. </a:t>
            </a:r>
          </a:p>
        </p:txBody>
      </p:sp>
      <p:grpSp>
        <p:nvGrpSpPr>
          <p:cNvPr id="18" name="Group 17"/>
          <p:cNvGrpSpPr/>
          <p:nvPr/>
        </p:nvGrpSpPr>
        <p:grpSpPr>
          <a:xfrm>
            <a:off x="4918" y="828913"/>
            <a:ext cx="4903130" cy="4257437"/>
            <a:chOff x="-2170061" y="117075"/>
            <a:chExt cx="8333244" cy="8226507"/>
          </a:xfrm>
        </p:grpSpPr>
        <p:sp>
          <p:nvSpPr>
            <p:cNvPr id="5" name="Oval 4"/>
            <p:cNvSpPr/>
            <p:nvPr/>
          </p:nvSpPr>
          <p:spPr>
            <a:xfrm>
              <a:off x="1648132" y="3886200"/>
              <a:ext cx="696861" cy="688258"/>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sz="4000" baseline="-25000" dirty="0"/>
                <a:t>+</a:t>
              </a:r>
              <a:endParaRPr lang="en-US" baseline="-25000" dirty="0"/>
            </a:p>
          </p:txBody>
        </p:sp>
        <p:sp>
          <p:nvSpPr>
            <p:cNvPr id="14" name="Oval 13"/>
            <p:cNvSpPr/>
            <p:nvPr/>
          </p:nvSpPr>
          <p:spPr>
            <a:xfrm>
              <a:off x="-137038" y="2076994"/>
              <a:ext cx="4267200" cy="43066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34257" y="963525"/>
              <a:ext cx="6461638" cy="6533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847622" y="376074"/>
              <a:ext cx="7688367" cy="7708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70061" y="117075"/>
              <a:ext cx="8333244" cy="82265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370502" y="4103132"/>
            <a:ext cx="2057400" cy="369332"/>
          </a:xfrm>
          <a:prstGeom prst="rect">
            <a:avLst/>
          </a:prstGeom>
          <a:noFill/>
        </p:spPr>
        <p:txBody>
          <a:bodyPr wrap="square" rtlCol="0">
            <a:spAutoFit/>
          </a:bodyPr>
          <a:lstStyle/>
          <a:p>
            <a:pPr algn="ctr"/>
            <a:r>
              <a:rPr lang="en-US" dirty="0">
                <a:solidFill>
                  <a:schemeClr val="bg1"/>
                </a:solidFill>
              </a:rPr>
              <a:t>Bohr Model</a:t>
            </a:r>
          </a:p>
        </p:txBody>
      </p:sp>
      <p:sp>
        <p:nvSpPr>
          <p:cNvPr id="20" name="TextBox 19"/>
          <p:cNvSpPr txBox="1"/>
          <p:nvPr/>
        </p:nvSpPr>
        <p:spPr>
          <a:xfrm>
            <a:off x="1456918" y="2397221"/>
            <a:ext cx="990600" cy="369332"/>
          </a:xfrm>
          <a:prstGeom prst="rect">
            <a:avLst/>
          </a:prstGeom>
          <a:noFill/>
        </p:spPr>
        <p:txBody>
          <a:bodyPr wrap="square" rtlCol="0">
            <a:spAutoFit/>
          </a:bodyPr>
          <a:lstStyle/>
          <a:p>
            <a:pPr algn="ctr"/>
            <a:r>
              <a:rPr lang="en-US" dirty="0">
                <a:solidFill>
                  <a:schemeClr val="bg1"/>
                </a:solidFill>
              </a:rPr>
              <a:t>Nucleus</a:t>
            </a:r>
          </a:p>
        </p:txBody>
      </p:sp>
      <p:cxnSp>
        <p:nvCxnSpPr>
          <p:cNvPr id="21" name="Straight Arrow Connector 20"/>
          <p:cNvCxnSpPr>
            <a:stCxn id="20" idx="2"/>
            <a:endCxn id="5" idx="2"/>
          </p:cNvCxnSpPr>
          <p:nvPr/>
        </p:nvCxnSpPr>
        <p:spPr>
          <a:xfrm>
            <a:off x="1952218" y="2766553"/>
            <a:ext cx="299256" cy="19107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438" y="4445449"/>
            <a:ext cx="990600" cy="646331"/>
          </a:xfrm>
          <a:prstGeom prst="rect">
            <a:avLst/>
          </a:prstGeom>
          <a:noFill/>
        </p:spPr>
        <p:txBody>
          <a:bodyPr wrap="square" rtlCol="0">
            <a:spAutoFit/>
          </a:bodyPr>
          <a:lstStyle/>
          <a:p>
            <a:pPr algn="ctr"/>
            <a:r>
              <a:rPr lang="en-US" dirty="0">
                <a:solidFill>
                  <a:schemeClr val="bg1"/>
                </a:solidFill>
              </a:rPr>
              <a:t>Energy Levels</a:t>
            </a:r>
          </a:p>
        </p:txBody>
      </p:sp>
      <p:cxnSp>
        <p:nvCxnSpPr>
          <p:cNvPr id="32" name="Straight Arrow Connector 31"/>
          <p:cNvCxnSpPr>
            <a:stCxn id="22" idx="0"/>
          </p:cNvCxnSpPr>
          <p:nvPr/>
        </p:nvCxnSpPr>
        <p:spPr>
          <a:xfrm flipV="1">
            <a:off x="580738" y="3943350"/>
            <a:ext cx="357331" cy="50209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142399" y="1042863"/>
            <a:ext cx="2306003" cy="628650"/>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did Bohr choose to study hydrogen?</a:t>
            </a:r>
          </a:p>
        </p:txBody>
      </p:sp>
      <p:sp>
        <p:nvSpPr>
          <p:cNvPr id="44" name="Rounded Rectangle 43"/>
          <p:cNvSpPr/>
          <p:nvPr/>
        </p:nvSpPr>
        <p:spPr>
          <a:xfrm>
            <a:off x="5562600" y="3135728"/>
            <a:ext cx="3052960" cy="984219"/>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happens to the distance between energy levels as they increase?</a:t>
            </a:r>
          </a:p>
        </p:txBody>
      </p:sp>
      <p:sp>
        <p:nvSpPr>
          <p:cNvPr id="23" name="Rounded Rectangle 22">
            <a:hlinkClick r:id="rId2"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10980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par>
                                <p:cTn id="31" presetID="9"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9"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0" grpId="0"/>
      <p:bldP spid="22" grpId="0"/>
      <p:bldP spid="41" grpId="0" animBg="1"/>
      <p:bldP spid="44"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84775"/>
          </a:xfrm>
          <a:prstGeom prst="rect">
            <a:avLst/>
          </a:prstGeom>
          <a:noFill/>
        </p:spPr>
        <p:txBody>
          <a:bodyPr wrap="square" rtlCol="0">
            <a:spAutoFit/>
          </a:bodyPr>
          <a:lstStyle/>
          <a:p>
            <a:pPr algn="ctr"/>
            <a:r>
              <a:rPr lang="en-US" sz="3200" dirty="0">
                <a:solidFill>
                  <a:schemeClr val="bg1"/>
                </a:solidFill>
              </a:rPr>
              <a:t>The Basics of Bohr</a:t>
            </a:r>
          </a:p>
        </p:txBody>
      </p:sp>
      <p:sp>
        <p:nvSpPr>
          <p:cNvPr id="6" name="Oval 5"/>
          <p:cNvSpPr/>
          <p:nvPr/>
        </p:nvSpPr>
        <p:spPr>
          <a:xfrm>
            <a:off x="278515" y="3553180"/>
            <a:ext cx="509773" cy="46617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sz="4000" baseline="-25000" dirty="0"/>
              <a:t>+</a:t>
            </a:r>
            <a:endParaRPr lang="en-US" baseline="-25000" dirty="0"/>
          </a:p>
        </p:txBody>
      </p:sp>
      <p:sp>
        <p:nvSpPr>
          <p:cNvPr id="7" name="Oval 6"/>
          <p:cNvSpPr/>
          <p:nvPr/>
        </p:nvSpPr>
        <p:spPr>
          <a:xfrm>
            <a:off x="-1027386" y="2327770"/>
            <a:ext cx="3121575" cy="29169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30032" y="1573596"/>
            <a:ext cx="4726867" cy="44253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78726" y="1175704"/>
            <a:ext cx="5624254" cy="52211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4599" y="1000279"/>
            <a:ext cx="6095999" cy="55719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71600" y="617268"/>
            <a:ext cx="7772400" cy="369332"/>
          </a:xfrm>
          <a:prstGeom prst="rect">
            <a:avLst/>
          </a:prstGeom>
          <a:noFill/>
        </p:spPr>
        <p:txBody>
          <a:bodyPr wrap="square" rtlCol="0">
            <a:spAutoFit/>
          </a:bodyPr>
          <a:lstStyle/>
          <a:p>
            <a:r>
              <a:rPr lang="en-US" dirty="0">
                <a:solidFill>
                  <a:schemeClr val="bg1"/>
                </a:solidFill>
              </a:rPr>
              <a:t>1. The atom has a tiny, dense, and positive nucleus. </a:t>
            </a:r>
          </a:p>
        </p:txBody>
      </p:sp>
      <p:sp>
        <p:nvSpPr>
          <p:cNvPr id="12" name="TextBox 11"/>
          <p:cNvSpPr txBox="1"/>
          <p:nvPr/>
        </p:nvSpPr>
        <p:spPr>
          <a:xfrm>
            <a:off x="2819400" y="1111931"/>
            <a:ext cx="6324600" cy="923330"/>
          </a:xfrm>
          <a:prstGeom prst="rect">
            <a:avLst/>
          </a:prstGeom>
          <a:noFill/>
        </p:spPr>
        <p:txBody>
          <a:bodyPr wrap="square" rtlCol="0">
            <a:spAutoFit/>
          </a:bodyPr>
          <a:lstStyle/>
          <a:p>
            <a:r>
              <a:rPr lang="en-US" dirty="0">
                <a:solidFill>
                  <a:schemeClr val="bg1"/>
                </a:solidFill>
              </a:rPr>
              <a:t>2. Energy levels exist at set distances from the nucleus, each representing a specific amount of energy.  These energy levels are numbered.</a:t>
            </a:r>
          </a:p>
        </p:txBody>
      </p:sp>
      <p:sp>
        <p:nvSpPr>
          <p:cNvPr id="13" name="TextBox 12"/>
          <p:cNvSpPr txBox="1"/>
          <p:nvPr/>
        </p:nvSpPr>
        <p:spPr>
          <a:xfrm>
            <a:off x="3276600" y="2050018"/>
            <a:ext cx="5867400" cy="369332"/>
          </a:xfrm>
          <a:prstGeom prst="rect">
            <a:avLst/>
          </a:prstGeom>
          <a:noFill/>
        </p:spPr>
        <p:txBody>
          <a:bodyPr wrap="square" rtlCol="0">
            <a:spAutoFit/>
          </a:bodyPr>
          <a:lstStyle/>
          <a:p>
            <a:r>
              <a:rPr lang="en-US" dirty="0">
                <a:solidFill>
                  <a:schemeClr val="bg1"/>
                </a:solidFill>
              </a:rPr>
              <a:t>3. An electron’s energy is equal to it’s energy level.</a:t>
            </a:r>
          </a:p>
        </p:txBody>
      </p:sp>
      <p:sp>
        <p:nvSpPr>
          <p:cNvPr id="14" name="Oval 13"/>
          <p:cNvSpPr/>
          <p:nvPr/>
        </p:nvSpPr>
        <p:spPr>
          <a:xfrm>
            <a:off x="209382" y="2296413"/>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5" name="Oval 14"/>
          <p:cNvSpPr/>
          <p:nvPr/>
        </p:nvSpPr>
        <p:spPr>
          <a:xfrm>
            <a:off x="1905000" y="31813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7" name="TextBox 16"/>
          <p:cNvSpPr txBox="1"/>
          <p:nvPr/>
        </p:nvSpPr>
        <p:spPr>
          <a:xfrm>
            <a:off x="584644" y="1352550"/>
            <a:ext cx="1573912" cy="1569660"/>
          </a:xfrm>
          <a:prstGeom prst="rect">
            <a:avLst/>
          </a:prstGeom>
          <a:noFill/>
        </p:spPr>
        <p:txBody>
          <a:bodyPr wrap="square" rtlCol="0">
            <a:spAutoFit/>
          </a:bodyPr>
          <a:lstStyle/>
          <a:p>
            <a:pPr algn="ctr"/>
            <a:r>
              <a:rPr lang="en-US" sz="1600" dirty="0">
                <a:solidFill>
                  <a:schemeClr val="bg1"/>
                </a:solidFill>
              </a:rPr>
              <a:t>These electrons have the same energy since they are in the same energy level.</a:t>
            </a:r>
          </a:p>
        </p:txBody>
      </p:sp>
      <p:cxnSp>
        <p:nvCxnSpPr>
          <p:cNvPr id="18" name="Straight Arrow Connector 17"/>
          <p:cNvCxnSpPr/>
          <p:nvPr/>
        </p:nvCxnSpPr>
        <p:spPr>
          <a:xfrm flipH="1">
            <a:off x="347648" y="1925419"/>
            <a:ext cx="440640" cy="3693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74133" y="2445257"/>
            <a:ext cx="69133" cy="73609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81400" y="2535019"/>
            <a:ext cx="5562600" cy="646331"/>
          </a:xfrm>
          <a:prstGeom prst="rect">
            <a:avLst/>
          </a:prstGeom>
          <a:noFill/>
        </p:spPr>
        <p:txBody>
          <a:bodyPr wrap="square" rtlCol="0">
            <a:spAutoFit/>
          </a:bodyPr>
          <a:lstStyle/>
          <a:p>
            <a:r>
              <a:rPr lang="en-US" dirty="0">
                <a:solidFill>
                  <a:schemeClr val="bg1"/>
                </a:solidFill>
              </a:rPr>
              <a:t>4. The farther away an energy level is from the nucleus, the higher it’s energy.</a:t>
            </a:r>
          </a:p>
        </p:txBody>
      </p:sp>
      <p:sp>
        <p:nvSpPr>
          <p:cNvPr id="27" name="Oval 26"/>
          <p:cNvSpPr/>
          <p:nvPr/>
        </p:nvSpPr>
        <p:spPr>
          <a:xfrm>
            <a:off x="1981200" y="35623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9" name="TextBox 28"/>
          <p:cNvSpPr txBox="1"/>
          <p:nvPr/>
        </p:nvSpPr>
        <p:spPr>
          <a:xfrm>
            <a:off x="1143000" y="4793218"/>
            <a:ext cx="685800" cy="369332"/>
          </a:xfrm>
          <a:prstGeom prst="rect">
            <a:avLst/>
          </a:prstGeom>
          <a:noFill/>
        </p:spPr>
        <p:txBody>
          <a:bodyPr wrap="square" rtlCol="0">
            <a:spAutoFit/>
          </a:bodyPr>
          <a:lstStyle/>
          <a:p>
            <a:pPr algn="ctr"/>
            <a:r>
              <a:rPr lang="en-US" dirty="0">
                <a:solidFill>
                  <a:schemeClr val="bg1"/>
                </a:solidFill>
              </a:rPr>
              <a:t>N=1</a:t>
            </a:r>
          </a:p>
        </p:txBody>
      </p:sp>
      <p:sp>
        <p:nvSpPr>
          <p:cNvPr id="31" name="TextBox 30"/>
          <p:cNvSpPr txBox="1"/>
          <p:nvPr/>
        </p:nvSpPr>
        <p:spPr>
          <a:xfrm>
            <a:off x="2544235" y="4793218"/>
            <a:ext cx="685800" cy="369332"/>
          </a:xfrm>
          <a:prstGeom prst="rect">
            <a:avLst/>
          </a:prstGeom>
          <a:noFill/>
        </p:spPr>
        <p:txBody>
          <a:bodyPr wrap="square" rtlCol="0">
            <a:spAutoFit/>
          </a:bodyPr>
          <a:lstStyle/>
          <a:p>
            <a:pPr algn="ctr"/>
            <a:r>
              <a:rPr lang="en-US" dirty="0">
                <a:solidFill>
                  <a:schemeClr val="bg1"/>
                </a:solidFill>
              </a:rPr>
              <a:t>N=3</a:t>
            </a:r>
          </a:p>
        </p:txBody>
      </p:sp>
      <p:sp>
        <p:nvSpPr>
          <p:cNvPr id="32" name="TextBox 31"/>
          <p:cNvSpPr txBox="1"/>
          <p:nvPr/>
        </p:nvSpPr>
        <p:spPr>
          <a:xfrm>
            <a:off x="3001435" y="4793218"/>
            <a:ext cx="685800" cy="369332"/>
          </a:xfrm>
          <a:prstGeom prst="rect">
            <a:avLst/>
          </a:prstGeom>
          <a:noFill/>
        </p:spPr>
        <p:txBody>
          <a:bodyPr wrap="square" rtlCol="0">
            <a:spAutoFit/>
          </a:bodyPr>
          <a:lstStyle/>
          <a:p>
            <a:pPr algn="ctr"/>
            <a:r>
              <a:rPr lang="en-US" dirty="0">
                <a:solidFill>
                  <a:schemeClr val="bg1"/>
                </a:solidFill>
              </a:rPr>
              <a:t>N=4</a:t>
            </a:r>
          </a:p>
        </p:txBody>
      </p:sp>
      <p:sp>
        <p:nvSpPr>
          <p:cNvPr id="33" name="TextBox 32"/>
          <p:cNvSpPr txBox="1"/>
          <p:nvPr/>
        </p:nvSpPr>
        <p:spPr>
          <a:xfrm>
            <a:off x="2010835" y="4793218"/>
            <a:ext cx="685800" cy="369332"/>
          </a:xfrm>
          <a:prstGeom prst="rect">
            <a:avLst/>
          </a:prstGeom>
          <a:noFill/>
        </p:spPr>
        <p:txBody>
          <a:bodyPr wrap="square" rtlCol="0">
            <a:spAutoFit/>
          </a:bodyPr>
          <a:lstStyle/>
          <a:p>
            <a:pPr algn="ctr"/>
            <a:r>
              <a:rPr lang="en-US" dirty="0">
                <a:solidFill>
                  <a:schemeClr val="bg1"/>
                </a:solidFill>
              </a:rPr>
              <a:t>N=2</a:t>
            </a:r>
          </a:p>
        </p:txBody>
      </p:sp>
      <p:sp>
        <p:nvSpPr>
          <p:cNvPr id="34" name="Oval 33"/>
          <p:cNvSpPr/>
          <p:nvPr/>
        </p:nvSpPr>
        <p:spPr>
          <a:xfrm>
            <a:off x="3505200" y="3257550"/>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5" name="TextBox 34"/>
          <p:cNvSpPr txBox="1"/>
          <p:nvPr/>
        </p:nvSpPr>
        <p:spPr>
          <a:xfrm>
            <a:off x="2158556" y="3406394"/>
            <a:ext cx="1346644" cy="1323439"/>
          </a:xfrm>
          <a:prstGeom prst="rect">
            <a:avLst/>
          </a:prstGeom>
          <a:noFill/>
        </p:spPr>
        <p:txBody>
          <a:bodyPr wrap="square" rtlCol="0">
            <a:spAutoFit/>
          </a:bodyPr>
          <a:lstStyle/>
          <a:p>
            <a:pPr algn="ctr"/>
            <a:r>
              <a:rPr lang="en-US" sz="1600" dirty="0">
                <a:solidFill>
                  <a:schemeClr val="bg1"/>
                </a:solidFill>
              </a:rPr>
              <a:t>The N=1 electron has less energy than the N=4 electron.</a:t>
            </a:r>
          </a:p>
        </p:txBody>
      </p:sp>
      <p:cxnSp>
        <p:nvCxnSpPr>
          <p:cNvPr id="36" name="Straight Arrow Connector 35"/>
          <p:cNvCxnSpPr/>
          <p:nvPr/>
        </p:nvCxnSpPr>
        <p:spPr>
          <a:xfrm flipH="1">
            <a:off x="2158558" y="3594976"/>
            <a:ext cx="279842" cy="4179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344335" y="3406394"/>
            <a:ext cx="160865" cy="76555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810000" y="3257550"/>
            <a:ext cx="5562600" cy="646331"/>
          </a:xfrm>
          <a:prstGeom prst="rect">
            <a:avLst/>
          </a:prstGeom>
          <a:noFill/>
        </p:spPr>
        <p:txBody>
          <a:bodyPr wrap="square" rtlCol="0">
            <a:spAutoFit/>
          </a:bodyPr>
          <a:lstStyle/>
          <a:p>
            <a:r>
              <a:rPr lang="en-US" dirty="0">
                <a:solidFill>
                  <a:schemeClr val="bg1"/>
                </a:solidFill>
              </a:rPr>
              <a:t>5. An electron cannot exist floating between energy levels.</a:t>
            </a:r>
          </a:p>
        </p:txBody>
      </p:sp>
      <p:sp>
        <p:nvSpPr>
          <p:cNvPr id="52" name="Oval 51"/>
          <p:cNvSpPr/>
          <p:nvPr/>
        </p:nvSpPr>
        <p:spPr>
          <a:xfrm>
            <a:off x="2429951" y="2935717"/>
            <a:ext cx="138266" cy="14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3" name="Multiply 52"/>
          <p:cNvSpPr/>
          <p:nvPr/>
        </p:nvSpPr>
        <p:spPr>
          <a:xfrm>
            <a:off x="2178767" y="2742894"/>
            <a:ext cx="640633" cy="534489"/>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980210" y="3903881"/>
            <a:ext cx="3563590" cy="984219"/>
          </a:xfrm>
          <a:prstGeom prst="round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Draw and label the Bohr model of the atom. Summarize the basics.</a:t>
            </a:r>
          </a:p>
        </p:txBody>
      </p:sp>
      <p:sp>
        <p:nvSpPr>
          <p:cNvPr id="30" name="Rounded Rectangle 29">
            <a:hlinkClick r:id="rId2" action="ppaction://hlinksldjump"/>
          </p:cNvPr>
          <p:cNvSpPr/>
          <p:nvPr/>
        </p:nvSpPr>
        <p:spPr>
          <a:xfrm>
            <a:off x="7924800" y="4374118"/>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Continue</a:t>
            </a:r>
          </a:p>
        </p:txBody>
      </p:sp>
    </p:spTree>
    <p:extLst>
      <p:ext uri="{BB962C8B-B14F-4D97-AF65-F5344CB8AC3E}">
        <p14:creationId xmlns:p14="http://schemas.microsoft.com/office/powerpoint/2010/main" val="34193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9"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dissolve">
                                      <p:cBhvr>
                                        <p:cTn id="78" dur="500"/>
                                        <p:tgtEl>
                                          <p:spTgt spid="18"/>
                                        </p:tgtEl>
                                      </p:cBhvr>
                                    </p:animEffect>
                                  </p:childTnLst>
                                </p:cTn>
                              </p:par>
                              <p:par>
                                <p:cTn id="79" presetID="9"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dissolv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4"/>
                                        </p:tgtEl>
                                      </p:cBhvr>
                                    </p:animEffect>
                                    <p:set>
                                      <p:cBhvr>
                                        <p:cTn id="98" dur="1" fill="hold">
                                          <p:stCondLst>
                                            <p:cond delay="499"/>
                                          </p:stCondLst>
                                        </p:cTn>
                                        <p:tgtEl>
                                          <p:spTgt spid="1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dissolve">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4"/>
                                        </p:tgtEl>
                                      </p:cBhvr>
                                    </p:animEffect>
                                    <p:set>
                                      <p:cBhvr>
                                        <p:cTn id="130" dur="1" fill="hold">
                                          <p:stCondLst>
                                            <p:cond delay="499"/>
                                          </p:stCondLst>
                                        </p:cTn>
                                        <p:tgtEl>
                                          <p:spTgt spid="34"/>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5"/>
                                        </p:tgtEl>
                                      </p:cBhvr>
                                    </p:animEffect>
                                    <p:set>
                                      <p:cBhvr>
                                        <p:cTn id="133" dur="1" fill="hold">
                                          <p:stCondLst>
                                            <p:cond delay="499"/>
                                          </p:stCondLst>
                                        </p:cTn>
                                        <p:tgtEl>
                                          <p:spTgt spid="35"/>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6"/>
                                        </p:tgtEl>
                                      </p:cBhvr>
                                    </p:animEffect>
                                    <p:set>
                                      <p:cBhvr>
                                        <p:cTn id="136" dur="1" fill="hold">
                                          <p:stCondLst>
                                            <p:cond delay="499"/>
                                          </p:stCondLst>
                                        </p:cTn>
                                        <p:tgtEl>
                                          <p:spTgt spid="3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dissolve">
                                      <p:cBhvr>
                                        <p:cTn id="144" dur="500"/>
                                        <p:tgtEl>
                                          <p:spTgt spid="5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fade">
                                      <p:cBhvr>
                                        <p:cTn id="149" dur="500"/>
                                        <p:tgtEl>
                                          <p:spTgt spid="52"/>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fade">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52"/>
                                        </p:tgtEl>
                                      </p:cBhvr>
                                    </p:animEffect>
                                    <p:set>
                                      <p:cBhvr>
                                        <p:cTn id="159" dur="1" fill="hold">
                                          <p:stCondLst>
                                            <p:cond delay="499"/>
                                          </p:stCondLst>
                                        </p:cTn>
                                        <p:tgtEl>
                                          <p:spTgt spid="5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53"/>
                                        </p:tgtEl>
                                      </p:cBhvr>
                                    </p:animEffect>
                                    <p:set>
                                      <p:cBhvr>
                                        <p:cTn id="162" dur="1" fill="hold">
                                          <p:stCondLst>
                                            <p:cond delay="499"/>
                                          </p:stCondLst>
                                        </p:cTn>
                                        <p:tgtEl>
                                          <p:spTgt spid="53"/>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4"/>
                                        </p:tgtEl>
                                        <p:attrNameLst>
                                          <p:attrName>style.visibility</p:attrName>
                                        </p:attrNameLst>
                                      </p:cBhvr>
                                      <p:to>
                                        <p:strVal val="visible"/>
                                      </p:to>
                                    </p:set>
                                    <p:animEffect transition="in" filter="fade">
                                      <p:cBhvr>
                                        <p:cTn id="167" dur="500"/>
                                        <p:tgtEl>
                                          <p:spTgt spid="54"/>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30"/>
                                        </p:tgtEl>
                                        <p:attrNameLst>
                                          <p:attrName>style.visibility</p:attrName>
                                        </p:attrNameLst>
                                      </p:cBhvr>
                                      <p:to>
                                        <p:strVal val="visible"/>
                                      </p:to>
                                    </p:set>
                                    <p:anim calcmode="lin" valueType="num">
                                      <p:cBhvr additive="base">
                                        <p:cTn id="172" dur="500" fill="hold"/>
                                        <p:tgtEl>
                                          <p:spTgt spid="30"/>
                                        </p:tgtEl>
                                        <p:attrNameLst>
                                          <p:attrName>ppt_x</p:attrName>
                                        </p:attrNameLst>
                                      </p:cBhvr>
                                      <p:tavLst>
                                        <p:tav tm="0">
                                          <p:val>
                                            <p:strVal val="#ppt_x"/>
                                          </p:val>
                                        </p:tav>
                                        <p:tav tm="100000">
                                          <p:val>
                                            <p:strVal val="#ppt_x"/>
                                          </p:val>
                                        </p:tav>
                                      </p:tavLst>
                                    </p:anim>
                                    <p:anim calcmode="lin" valueType="num">
                                      <p:cBhvr additive="base">
                                        <p:cTn id="17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animBg="1"/>
      <p:bldP spid="14" grpId="1" animBg="1"/>
      <p:bldP spid="15" grpId="0" animBg="1"/>
      <p:bldP spid="15" grpId="1" animBg="1"/>
      <p:bldP spid="17" grpId="0"/>
      <p:bldP spid="17" grpId="1"/>
      <p:bldP spid="25" grpId="0"/>
      <p:bldP spid="27" grpId="0" animBg="1"/>
      <p:bldP spid="27" grpId="1" animBg="1"/>
      <p:bldP spid="29" grpId="0"/>
      <p:bldP spid="31" grpId="0"/>
      <p:bldP spid="32" grpId="0"/>
      <p:bldP spid="33" grpId="0"/>
      <p:bldP spid="34" grpId="0" animBg="1"/>
      <p:bldP spid="34" grpId="1" animBg="1"/>
      <p:bldP spid="35" grpId="0"/>
      <p:bldP spid="35" grpId="1"/>
      <p:bldP spid="50" grpId="0"/>
      <p:bldP spid="52" grpId="0" animBg="1"/>
      <p:bldP spid="52" grpId="1" animBg="1"/>
      <p:bldP spid="53" grpId="0" animBg="1"/>
      <p:bldP spid="53" grpId="1" animBg="1"/>
      <p:bldP spid="54"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1453</Words>
  <Application>Microsoft Office PowerPoint</Application>
  <PresentationFormat>On-screen Show (16:9)</PresentationFormat>
  <Paragraphs>143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Atomic Emission Spectra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Wrong!</vt:lpstr>
      <vt:lpstr>Correct!</vt:lpstr>
      <vt:lpstr>PowerPoint Presentation</vt:lpstr>
      <vt:lpstr>PowerPoint Presentation</vt:lpstr>
      <vt:lpstr>PowerPoint Presentation</vt:lpstr>
      <vt:lpstr>PowerPoint Presentation</vt:lpstr>
      <vt:lpstr>PowerPoint Presentation</vt:lpstr>
      <vt:lpstr>PowerPoint Presentation</vt:lpstr>
      <vt:lpstr>Flame Test Pre-Lab</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dc:creator>
  <cp:lastModifiedBy>Trish Waeschle</cp:lastModifiedBy>
  <cp:revision>55</cp:revision>
  <dcterms:created xsi:type="dcterms:W3CDTF">2014-08-24T21:03:13Z</dcterms:created>
  <dcterms:modified xsi:type="dcterms:W3CDTF">2019-11-04T16:30:45Z</dcterms:modified>
</cp:coreProperties>
</file>