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96" r:id="rId3"/>
    <p:sldId id="397" r:id="rId4"/>
    <p:sldId id="367" r:id="rId5"/>
    <p:sldId id="368" r:id="rId6"/>
    <p:sldId id="388" r:id="rId7"/>
    <p:sldId id="369" r:id="rId8"/>
    <p:sldId id="390" r:id="rId9"/>
    <p:sldId id="362" r:id="rId10"/>
    <p:sldId id="359" r:id="rId11"/>
    <p:sldId id="297" r:id="rId12"/>
    <p:sldId id="354" r:id="rId13"/>
    <p:sldId id="301" r:id="rId14"/>
    <p:sldId id="361" r:id="rId15"/>
    <p:sldId id="398" r:id="rId16"/>
    <p:sldId id="399" r:id="rId17"/>
    <p:sldId id="391" r:id="rId18"/>
    <p:sldId id="364" r:id="rId19"/>
    <p:sldId id="392" r:id="rId20"/>
    <p:sldId id="307" r:id="rId21"/>
    <p:sldId id="302" r:id="rId22"/>
    <p:sldId id="383" r:id="rId23"/>
    <p:sldId id="379" r:id="rId24"/>
    <p:sldId id="387" r:id="rId25"/>
    <p:sldId id="371" r:id="rId26"/>
    <p:sldId id="382" r:id="rId27"/>
    <p:sldId id="360" r:id="rId28"/>
    <p:sldId id="375" r:id="rId29"/>
    <p:sldId id="376" r:id="rId30"/>
    <p:sldId id="384" r:id="rId31"/>
    <p:sldId id="313" r:id="rId32"/>
    <p:sldId id="343" r:id="rId33"/>
    <p:sldId id="401" r:id="rId34"/>
    <p:sldId id="402" r:id="rId35"/>
    <p:sldId id="403" r:id="rId36"/>
    <p:sldId id="352" r:id="rId37"/>
    <p:sldId id="353" r:id="rId38"/>
    <p:sldId id="366" r:id="rId39"/>
    <p:sldId id="404" r:id="rId40"/>
    <p:sldId id="357" r:id="rId41"/>
    <p:sldId id="358" r:id="rId42"/>
    <p:sldId id="393"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6636"/>
    <a:srgbClr val="FF0000"/>
    <a:srgbClr val="CD9933"/>
    <a:srgbClr val="EAEAEA"/>
    <a:srgbClr val="A5BE2E"/>
    <a:srgbClr val="808040"/>
    <a:srgbClr val="336699"/>
    <a:srgbClr val="CB7D1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78" autoAdjust="0"/>
    <p:restoredTop sz="86486" autoAdjust="0"/>
  </p:normalViewPr>
  <p:slideViewPr>
    <p:cSldViewPr>
      <p:cViewPr varScale="1">
        <p:scale>
          <a:sx n="59" d="100"/>
          <a:sy n="59" d="100"/>
        </p:scale>
        <p:origin x="-210" y="-72"/>
      </p:cViewPr>
      <p:guideLst>
        <p:guide orient="horz" pos="288"/>
        <p:guide orient="horz" pos="3600"/>
        <p:guide pos="5472"/>
        <p:guide pos="288"/>
        <p:guide pos="4320"/>
        <p:guide pos="2592"/>
        <p:guide pos="1440"/>
        <p:guide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58"/>
    </p:cViewPr>
  </p:sorterViewPr>
  <p:notesViewPr>
    <p:cSldViewPr>
      <p:cViewPr>
        <p:scale>
          <a:sx n="100" d="100"/>
          <a:sy n="100" d="100"/>
        </p:scale>
        <p:origin x="-93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image" Target="../media/image33.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33.png"/><Relationship Id="rId4" Type="http://schemas.openxmlformats.org/officeDocument/2006/relationships/image" Target="../media/image80.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8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37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7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37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7C73A60-8019-42CE-9F77-4870B8C2AB9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E3C52C-2B53-4126-9563-5FEDF84604B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offeecoast2coast.com/history.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eramicstoday.com/articles/080497.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D2BFCF05-1740-4EEB-9C55-AA34124B0387}" type="slidenum">
              <a:rPr lang="en-US" smtClean="0"/>
              <a:pPr/>
              <a:t>1</a:t>
            </a:fld>
            <a:endParaRPr lang="en-US" smtClean="0"/>
          </a:p>
        </p:txBody>
      </p:sp>
      <p:sp>
        <p:nvSpPr>
          <p:cNvPr id="18434" name="Rectangle 2"/>
          <p:cNvSpPr>
            <a:spLocks noGrp="1" noRo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A9C88267-F23E-48A0-8912-C1E1F226470D}" type="slidenum">
              <a:rPr lang="en-US" smtClean="0"/>
              <a:pPr/>
              <a:t>10</a:t>
            </a:fld>
            <a:endParaRPr lang="en-US" smtClean="0"/>
          </a:p>
        </p:txBody>
      </p:sp>
      <p:sp>
        <p:nvSpPr>
          <p:cNvPr id="36866" name="Rectangle 2"/>
          <p:cNvSpPr>
            <a:spLocks noGrp="1" noRo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smtClean="0"/>
              <a:t>Ship image: Library of Congress</a:t>
            </a:r>
          </a:p>
          <a:p>
            <a:pPr eaLnBrk="1" hangingPunct="1"/>
            <a:r>
              <a:rPr lang="en-US" smtClean="0"/>
              <a:t>Lateen sail: http://www.probertencyclopaedia.com/cgi-bin/xphrase.pl?keyword=lateen</a:t>
            </a:r>
          </a:p>
          <a:p>
            <a:pPr eaLnBrk="1" hangingPunct="1"/>
            <a:r>
              <a:rPr lang="en-US" smtClean="0"/>
              <a:t>Charta Rogriana world map, Islamic, anonymous,1154:</a:t>
            </a:r>
          </a:p>
          <a:p>
            <a:pPr eaLnBrk="1" hangingPunct="1"/>
            <a:r>
              <a:rPr lang="en-US" smtClean="0"/>
              <a:t>http://gallery.sjsu.edu/cartography/maps/maps-Thumb.00002.html</a:t>
            </a:r>
          </a:p>
          <a:p>
            <a:pPr eaLnBrk="1" hangingPunct="1"/>
            <a:r>
              <a:rPr lang="en-US" smtClean="0"/>
              <a:t>http://www.probertencyclopaedia.com/cgi-bin/xphrase.pl?keyword=lateen</a:t>
            </a:r>
          </a:p>
          <a:p>
            <a:pPr eaLnBrk="1" hangingPunct="1"/>
            <a:r>
              <a:rPr lang="en-US" smtClean="0"/>
              <a:t>Exploration 40 © Kathleen Cohen 1998 xploration 40 © Kathleen Cohen 1998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3B13E052-046A-451E-ADF9-3F0A6F28D9BD}" type="slidenum">
              <a:rPr lang="en-US" smtClean="0"/>
              <a:pPr/>
              <a:t>11</a:t>
            </a:fld>
            <a:endParaRPr lang="en-US" smtClean="0"/>
          </a:p>
        </p:txBody>
      </p:sp>
      <p:sp>
        <p:nvSpPr>
          <p:cNvPr id="38914" name="Rectangle 2"/>
          <p:cNvSpPr>
            <a:spLocks noGrp="1" noRo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C839B261-7FFA-4540-883D-A12406D4A7BB}" type="slidenum">
              <a:rPr lang="en-US" smtClean="0"/>
              <a:pPr/>
              <a:t>12</a:t>
            </a:fld>
            <a:endParaRPr lang="en-US" smtClean="0"/>
          </a:p>
        </p:txBody>
      </p:sp>
      <p:sp>
        <p:nvSpPr>
          <p:cNvPr id="40962" name="Rectangle 2"/>
          <p:cNvSpPr>
            <a:spLocks noGrp="1"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p:spPr>
        <p:txBody>
          <a:bodyPr/>
          <a:lstStyle/>
          <a:p>
            <a:fld id="{E58E1836-3ADC-412A-9615-1374AC736AFC}" type="slidenum">
              <a:rPr lang="en-US" smtClean="0"/>
              <a:pPr/>
              <a:t>13</a:t>
            </a:fld>
            <a:endParaRPr lang="en-US" smtClean="0"/>
          </a:p>
        </p:txBody>
      </p:sp>
      <p:sp>
        <p:nvSpPr>
          <p:cNvPr id="334850" name="Rectangle 2"/>
          <p:cNvSpPr>
            <a:spLocks noGrp="1" noRo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AF6DDFA9-B431-42BD-ADCB-A355C62ADC04}" type="slidenum">
              <a:rPr lang="en-US" smtClean="0"/>
              <a:pPr/>
              <a:t>14</a:t>
            </a:fld>
            <a:endParaRPr lang="en-US" smtClean="0"/>
          </a:p>
        </p:txBody>
      </p:sp>
      <p:sp>
        <p:nvSpPr>
          <p:cNvPr id="167938" name="Rectangle 2"/>
          <p:cNvSpPr>
            <a:spLocks noGrp="1" noRo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pPr eaLnBrk="1" hangingPunct="1"/>
            <a:r>
              <a:rPr lang="en-US" smtClean="0"/>
              <a:t>Migration CD with this image as “evidence: http://www.whc.neu.edu/prototype/01/amie1_3i.html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p:spPr>
        <p:txBody>
          <a:bodyPr/>
          <a:lstStyle/>
          <a:p>
            <a:fld id="{280AC4C1-9A34-473F-BF25-577114B211FA}" type="slidenum">
              <a:rPr lang="en-US" smtClean="0"/>
              <a:pPr/>
              <a:t>15</a:t>
            </a:fld>
            <a:endParaRPr lang="en-US" smtClean="0"/>
          </a:p>
        </p:txBody>
      </p:sp>
      <p:sp>
        <p:nvSpPr>
          <p:cNvPr id="322562" name="Rectangle 2"/>
          <p:cNvSpPr>
            <a:spLocks noGrp="1" noRo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p:spPr>
        <p:txBody>
          <a:bodyPr/>
          <a:lstStyle/>
          <a:p>
            <a:fld id="{5819EF93-3A47-4894-8077-6BEE6FEE5B1F}" type="slidenum">
              <a:rPr lang="en-US" smtClean="0"/>
              <a:pPr/>
              <a:t>16</a:t>
            </a:fld>
            <a:endParaRPr lang="en-US" smtClean="0"/>
          </a:p>
        </p:txBody>
      </p:sp>
      <p:sp>
        <p:nvSpPr>
          <p:cNvPr id="324610" name="Rectangle 2"/>
          <p:cNvSpPr>
            <a:spLocks noGrp="1" noRo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pPr eaLnBrk="1" hangingPunct="1"/>
            <a:r>
              <a:rPr lang="es-ES" smtClean="0"/>
              <a:t>Map by Robert Prom</a:t>
            </a:r>
          </a:p>
          <a:p>
            <a:pPr eaLnBrk="1" hangingPunct="1"/>
            <a:r>
              <a:rPr lang="es-ES" smtClean="0"/>
              <a:t>Adapted from maps in Philip D. Curtin, </a:t>
            </a:r>
            <a:r>
              <a:rPr lang="es-ES" i="1" smtClean="0"/>
              <a:t>The Atlantic Slave Trade: A Census</a:t>
            </a:r>
            <a:r>
              <a:rPr lang="es-ES" smtClean="0"/>
              <a:t> (Madison, WI: University of Wisconsin Press, 1969)</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p:spPr>
        <p:txBody>
          <a:bodyPr/>
          <a:lstStyle/>
          <a:p>
            <a:fld id="{2A2ADF7A-9170-4249-88DD-EB1118B46CD4}" type="slidenum">
              <a:rPr lang="en-US" smtClean="0"/>
              <a:pPr/>
              <a:t>17</a:t>
            </a:fld>
            <a:endParaRPr lang="en-US" smtClean="0"/>
          </a:p>
        </p:txBody>
      </p:sp>
      <p:sp>
        <p:nvSpPr>
          <p:cNvPr id="326658" name="Rectangle 2"/>
          <p:cNvSpPr>
            <a:spLocks noGrp="1" noRo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pPr eaLnBrk="1" hangingPunct="1"/>
            <a:r>
              <a:rPr lang="en-US" smtClean="0"/>
              <a:t>Americas: turkey, pumpkin, corn or maize, chocolate, tomato, tobacco, potato, chili pepper, peanut, pineapple, beans</a:t>
            </a:r>
          </a:p>
          <a:p>
            <a:pPr eaLnBrk="1" hangingPunct="1"/>
            <a:r>
              <a:rPr lang="en-US" smtClean="0"/>
              <a:t>Afroeurasia: citrus, cotton (varieties) coffee, sugar, tea, wheat, yam, banana, rice, millet, sorghum.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p:spPr>
        <p:txBody>
          <a:bodyPr/>
          <a:lstStyle/>
          <a:p>
            <a:fld id="{6ECBBD95-A696-45F1-8C0B-FEBA1C4877B2}" type="slidenum">
              <a:rPr lang="en-US" smtClean="0"/>
              <a:pPr/>
              <a:t>18</a:t>
            </a:fld>
            <a:endParaRPr lang="en-US" smtClean="0"/>
          </a:p>
        </p:txBody>
      </p:sp>
      <p:sp>
        <p:nvSpPr>
          <p:cNvPr id="328706" name="Rectangle 2"/>
          <p:cNvSpPr>
            <a:spLocks noGrp="1" noRot="1" noChangeArrowheads="1" noTextEdit="1"/>
          </p:cNvSpPr>
          <p:nvPr>
            <p:ph type="sldImg"/>
          </p:nvPr>
        </p:nvSpPr>
        <p:spPr>
          <a:ln/>
        </p:spPr>
      </p:sp>
      <p:sp>
        <p:nvSpPr>
          <p:cNvPr id="328707" name="Rectangle 3"/>
          <p:cNvSpPr>
            <a:spLocks noGrp="1" noChangeArrowheads="1"/>
          </p:cNvSpPr>
          <p:nvPr>
            <p:ph type="body" idx="1"/>
          </p:nvPr>
        </p:nvSpPr>
        <p:spPr>
          <a:noFill/>
          <a:ln/>
        </p:spPr>
        <p:txBody>
          <a:bodyPr/>
          <a:lstStyle/>
          <a:p>
            <a:pPr eaLnBrk="1" hangingPunct="1"/>
            <a:r>
              <a:rPr lang="en-US" smtClean="0">
                <a:hlinkClick r:id="rId3"/>
              </a:rPr>
              <a:t>www.coffeecoast2coast.com/history.html</a:t>
            </a:r>
            <a:r>
              <a:rPr lang="en-US" smtClean="0"/>
              <a:t>  has a history of coffee with chronology timeline</a:t>
            </a:r>
          </a:p>
          <a:p>
            <a:pPr eaLnBrk="1" hangingPunct="1"/>
            <a:r>
              <a:rPr lang="en-US" smtClean="0"/>
              <a:t>http://www.superluminal.com/cookbook/essay_coffee.html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p:spPr>
        <p:txBody>
          <a:bodyPr/>
          <a:lstStyle/>
          <a:p>
            <a:fld id="{EE35ECF4-5376-4364-AED9-F755CEDF6F9F}" type="slidenum">
              <a:rPr lang="en-US" smtClean="0"/>
              <a:pPr/>
              <a:t>19</a:t>
            </a:fld>
            <a:endParaRPr lang="en-US" smtClean="0"/>
          </a:p>
        </p:txBody>
      </p:sp>
      <p:sp>
        <p:nvSpPr>
          <p:cNvPr id="330754" name="Rectangle 2"/>
          <p:cNvSpPr>
            <a:spLocks noGrp="1" noRot="1" noChangeArrowheads="1" noTextEdit="1"/>
          </p:cNvSpPr>
          <p:nvPr>
            <p:ph type="sldImg"/>
          </p:nvPr>
        </p:nvSpPr>
        <p:spPr>
          <a:ln/>
        </p:spPr>
      </p:sp>
      <p:sp>
        <p:nvSpPr>
          <p:cNvPr id="330755" name="Rectangle 3"/>
          <p:cNvSpPr>
            <a:spLocks noGrp="1" noChangeArrowheads="1"/>
          </p:cNvSpPr>
          <p:nvPr>
            <p:ph type="body" idx="1"/>
          </p:nvPr>
        </p:nvSpPr>
        <p:spPr>
          <a:noFill/>
          <a:ln/>
        </p:spPr>
        <p:txBody>
          <a:bodyPr/>
          <a:lstStyle/>
          <a:p>
            <a:pPr eaLnBrk="1" hangingPunct="1"/>
            <a:r>
              <a:rPr lang="en-US" smtClean="0"/>
              <a:t>George Catlin:</a:t>
            </a:r>
          </a:p>
          <a:p>
            <a:pPr eaLnBrk="1" hangingPunct="1"/>
            <a:r>
              <a:rPr lang="en-US" smtClean="0"/>
              <a:t>http://www.geocities.com/westhollywood/castro/8260/wowar.gif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F3C038A2-6F13-4EA4-A708-F63E32F23EE9}" type="slidenum">
              <a:rPr lang="en-US" smtClean="0"/>
              <a:pPr/>
              <a:t>2</a:t>
            </a:fld>
            <a:endParaRPr lang="en-US" smtClean="0"/>
          </a:p>
        </p:txBody>
      </p:sp>
      <p:sp>
        <p:nvSpPr>
          <p:cNvPr id="20482" name="Rectangle 2"/>
          <p:cNvSpPr>
            <a:spLocks noGrp="1" noRo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p:spPr>
        <p:txBody>
          <a:bodyPr/>
          <a:lstStyle/>
          <a:p>
            <a:fld id="{D1D97E6E-4593-4DAF-B233-3324EE9A3F92}" type="slidenum">
              <a:rPr lang="en-US" smtClean="0"/>
              <a:pPr/>
              <a:t>20</a:t>
            </a:fld>
            <a:endParaRPr lang="en-US" smtClean="0"/>
          </a:p>
        </p:txBody>
      </p:sp>
      <p:sp>
        <p:nvSpPr>
          <p:cNvPr id="332802" name="Rectangle 2"/>
          <p:cNvSpPr>
            <a:spLocks noGrp="1" noRot="1" noChangeArrowheads="1" noTextEdit="1"/>
          </p:cNvSpPr>
          <p:nvPr>
            <p:ph type="sldImg"/>
          </p:nvPr>
        </p:nvSpPr>
        <p:spPr>
          <a:ln/>
        </p:spPr>
      </p:sp>
      <p:sp>
        <p:nvSpPr>
          <p:cNvPr id="33280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noFill/>
        </p:spPr>
        <p:txBody>
          <a:bodyPr/>
          <a:lstStyle/>
          <a:p>
            <a:fld id="{C1DADE0E-1977-4C11-99A0-24730F7B54E5}" type="slidenum">
              <a:rPr lang="en-US" smtClean="0"/>
              <a:pPr/>
              <a:t>21</a:t>
            </a:fld>
            <a:endParaRPr lang="en-US" smtClean="0"/>
          </a:p>
        </p:txBody>
      </p:sp>
      <p:sp>
        <p:nvSpPr>
          <p:cNvPr id="335874" name="Rectangle 2"/>
          <p:cNvSpPr>
            <a:spLocks noGrp="1" noRot="1" noChangeArrowheads="1" noTextEdit="1"/>
          </p:cNvSpPr>
          <p:nvPr>
            <p:ph type="sldImg"/>
          </p:nvPr>
        </p:nvSpPr>
        <p:spPr>
          <a:ln/>
        </p:spPr>
      </p:sp>
      <p:sp>
        <p:nvSpPr>
          <p:cNvPr id="335875"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a:noFill/>
        </p:spPr>
        <p:txBody>
          <a:bodyPr/>
          <a:lstStyle/>
          <a:p>
            <a:fld id="{50E903AF-006C-42E5-B911-21A55AAE8E97}" type="slidenum">
              <a:rPr lang="en-US" smtClean="0"/>
              <a:pPr/>
              <a:t>22</a:t>
            </a:fld>
            <a:endParaRPr lang="en-US" smtClean="0"/>
          </a:p>
        </p:txBody>
      </p:sp>
      <p:sp>
        <p:nvSpPr>
          <p:cNvPr id="337922" name="Rectangle 2"/>
          <p:cNvSpPr>
            <a:spLocks noGrp="1" noRot="1" noChangeArrowheads="1" noTextEdit="1"/>
          </p:cNvSpPr>
          <p:nvPr>
            <p:ph type="sldImg"/>
          </p:nvPr>
        </p:nvSpPr>
        <p:spPr>
          <a:ln/>
        </p:spPr>
      </p:sp>
      <p:sp>
        <p:nvSpPr>
          <p:cNvPr id="337923" name="Rectangle 3"/>
          <p:cNvSpPr>
            <a:spLocks noGrp="1" noChangeArrowheads="1"/>
          </p:cNvSpPr>
          <p:nvPr>
            <p:ph type="body" idx="1"/>
          </p:nvPr>
        </p:nvSpPr>
        <p:spPr>
          <a:noFill/>
          <a:ln/>
        </p:spPr>
        <p:txBody>
          <a:bodyPr/>
          <a:lstStyle/>
          <a:p>
            <a:pPr eaLnBrk="1" hangingPunct="1"/>
            <a:r>
              <a:rPr lang="en-US" smtClean="0"/>
              <a:t>Djenne mosque: http://en.wikipedia.org/wiki/Image:Great_Mosque_of_Djenn%C3%A9_3.jpg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a:spLocks noGrp="1" noChangeArrowheads="1"/>
          </p:cNvSpPr>
          <p:nvPr>
            <p:ph type="sldNum" sz="quarter" idx="5"/>
          </p:nvPr>
        </p:nvSpPr>
        <p:spPr>
          <a:noFill/>
        </p:spPr>
        <p:txBody>
          <a:bodyPr/>
          <a:lstStyle/>
          <a:p>
            <a:fld id="{B99177FC-F72B-473F-BEDF-928EA8FAC89F}" type="slidenum">
              <a:rPr lang="en-US" smtClean="0"/>
              <a:pPr/>
              <a:t>23</a:t>
            </a:fld>
            <a:endParaRPr lang="en-US" smtClean="0"/>
          </a:p>
        </p:txBody>
      </p:sp>
      <p:sp>
        <p:nvSpPr>
          <p:cNvPr id="339970" name="Rectangle 2"/>
          <p:cNvSpPr>
            <a:spLocks noGrp="1" noRot="1" noChangeArrowheads="1" noTextEdit="1"/>
          </p:cNvSpPr>
          <p:nvPr>
            <p:ph type="sldImg"/>
          </p:nvPr>
        </p:nvSpPr>
        <p:spPr>
          <a:ln/>
        </p:spPr>
      </p:sp>
      <p:sp>
        <p:nvSpPr>
          <p:cNvPr id="339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a:noFill/>
        </p:spPr>
        <p:txBody>
          <a:bodyPr/>
          <a:lstStyle/>
          <a:p>
            <a:fld id="{A764A069-B38C-4E48-84FF-CC859C755591}" type="slidenum">
              <a:rPr lang="en-US" smtClean="0"/>
              <a:pPr/>
              <a:t>24</a:t>
            </a:fld>
            <a:endParaRPr lang="en-US" smtClean="0"/>
          </a:p>
        </p:txBody>
      </p:sp>
      <p:sp>
        <p:nvSpPr>
          <p:cNvPr id="342018" name="Rectangle 2"/>
          <p:cNvSpPr>
            <a:spLocks noGrp="1" noRot="1" noChangeArrowheads="1" noTextEdit="1"/>
          </p:cNvSpPr>
          <p:nvPr>
            <p:ph type="sldImg"/>
          </p:nvPr>
        </p:nvSpPr>
        <p:spPr>
          <a:ln/>
        </p:spPr>
      </p:sp>
      <p:sp>
        <p:nvSpPr>
          <p:cNvPr id="342019" name="Rectangle 4"/>
          <p:cNvSpPr>
            <a:spLocks noChangeArrowheads="1"/>
          </p:cNvSpPr>
          <p:nvPr/>
        </p:nvSpPr>
        <p:spPr bwMode="auto">
          <a:xfrm>
            <a:off x="1219200" y="5029200"/>
            <a:ext cx="4778375" cy="274638"/>
          </a:xfrm>
          <a:prstGeom prst="rect">
            <a:avLst/>
          </a:prstGeom>
          <a:noFill/>
          <a:ln w="9525">
            <a:noFill/>
            <a:miter lim="800000"/>
            <a:headEnd/>
            <a:tailEnd/>
          </a:ln>
        </p:spPr>
        <p:txBody>
          <a:bodyPr>
            <a:spAutoFit/>
          </a:bodyPr>
          <a:lstStyle/>
          <a:p>
            <a:pPr algn="ctr"/>
            <a:r>
              <a:rPr lang="en-US" sz="1200"/>
              <a:t>http://www.law.umkc.edu/faculty/projects/ftrials/galileo/galileotrial.jpg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7"/>
          <p:cNvSpPr>
            <a:spLocks noGrp="1" noChangeArrowheads="1"/>
          </p:cNvSpPr>
          <p:nvPr>
            <p:ph type="sldNum" sz="quarter" idx="5"/>
          </p:nvPr>
        </p:nvSpPr>
        <p:spPr>
          <a:noFill/>
        </p:spPr>
        <p:txBody>
          <a:bodyPr/>
          <a:lstStyle/>
          <a:p>
            <a:fld id="{DB6EECD7-D6BA-4033-B8F9-FDE2A8F125C1}" type="slidenum">
              <a:rPr lang="en-US" smtClean="0"/>
              <a:pPr/>
              <a:t>25</a:t>
            </a:fld>
            <a:endParaRPr lang="en-US" smtClean="0"/>
          </a:p>
        </p:txBody>
      </p:sp>
      <p:sp>
        <p:nvSpPr>
          <p:cNvPr id="344066" name="Rectangle 2"/>
          <p:cNvSpPr>
            <a:spLocks noGrp="1" noRot="1" noChangeArrowheads="1" noTextEdit="1"/>
          </p:cNvSpPr>
          <p:nvPr>
            <p:ph type="sldImg"/>
          </p:nvPr>
        </p:nvSpPr>
        <p:spPr>
          <a:ln/>
        </p:spPr>
      </p:sp>
      <p:sp>
        <p:nvSpPr>
          <p:cNvPr id="344067" name="Rectangle 3"/>
          <p:cNvSpPr>
            <a:spLocks noGrp="1" noChangeArrowheads="1"/>
          </p:cNvSpPr>
          <p:nvPr>
            <p:ph type="body" idx="1"/>
          </p:nvPr>
        </p:nvSpPr>
        <p:spPr>
          <a:noFill/>
          <a:ln/>
        </p:spPr>
        <p:txBody>
          <a:bodyPr/>
          <a:lstStyle/>
          <a:p>
            <a:pPr eaLnBrk="1" hangingPunct="1">
              <a:spcBef>
                <a:spcPct val="50000"/>
              </a:spcBef>
            </a:pPr>
            <a:r>
              <a:rPr lang="en-US" smtClean="0"/>
              <a:t>Cantino map 1502: http://www.henry-davis.com/MAPS/Ren/Ren1/306.html</a:t>
            </a:r>
          </a:p>
          <a:p>
            <a:pPr eaLnBrk="1" hangingPunct="1">
              <a:spcBef>
                <a:spcPct val="50000"/>
              </a:spcBef>
            </a:pPr>
            <a:r>
              <a:rPr lang="en-US" smtClean="0"/>
              <a:t>Jesuits Teaching (and probably also learning) Astronomy at the Chinese Court. Detail. Guy Louis Vernansal.18th c. Baroque, France. </a:t>
            </a:r>
            <a:br>
              <a:rPr lang="en-US" smtClean="0"/>
            </a:br>
            <a:r>
              <a:rPr lang="en-US" smtClean="0"/>
              <a:t>Exploration 10 © Kathleen Cohen 1998: http://gallery.sjsu.edu/cartography/gallery/gallery-Full.00035.html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a:spLocks noGrp="1" noChangeArrowheads="1"/>
          </p:cNvSpPr>
          <p:nvPr>
            <p:ph type="sldNum" sz="quarter" idx="5"/>
          </p:nvPr>
        </p:nvSpPr>
        <p:spPr>
          <a:noFill/>
        </p:spPr>
        <p:txBody>
          <a:bodyPr/>
          <a:lstStyle/>
          <a:p>
            <a:fld id="{53674759-4776-40F7-9007-D0CDCF35AE55}" type="slidenum">
              <a:rPr lang="en-US" smtClean="0"/>
              <a:pPr/>
              <a:t>26</a:t>
            </a:fld>
            <a:endParaRPr lang="en-US" smtClean="0"/>
          </a:p>
        </p:txBody>
      </p:sp>
      <p:sp>
        <p:nvSpPr>
          <p:cNvPr id="346114" name="Rectangle 2"/>
          <p:cNvSpPr>
            <a:spLocks noGrp="1" noRot="1" noChangeArrowheads="1" noTextEdit="1"/>
          </p:cNvSpPr>
          <p:nvPr>
            <p:ph type="sldImg"/>
          </p:nvPr>
        </p:nvSpPr>
        <p:spPr>
          <a:ln/>
        </p:spPr>
      </p:sp>
      <p:sp>
        <p:nvSpPr>
          <p:cNvPr id="3461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a:noFill/>
        </p:spPr>
        <p:txBody>
          <a:bodyPr/>
          <a:lstStyle/>
          <a:p>
            <a:fld id="{D6EB4CD2-4C2B-441A-A514-9C24F61998E5}" type="slidenum">
              <a:rPr lang="en-US" smtClean="0"/>
              <a:pPr/>
              <a:t>27</a:t>
            </a:fld>
            <a:endParaRPr lang="en-US" smtClean="0"/>
          </a:p>
        </p:txBody>
      </p:sp>
      <p:sp>
        <p:nvSpPr>
          <p:cNvPr id="348162" name="Rectangle 2"/>
          <p:cNvSpPr>
            <a:spLocks noGrp="1" noRot="1" noChangeArrowheads="1" noTextEdit="1"/>
          </p:cNvSpPr>
          <p:nvPr>
            <p:ph type="sldImg"/>
          </p:nvPr>
        </p:nvSpPr>
        <p:spPr>
          <a:ln/>
        </p:spPr>
      </p:sp>
      <p:sp>
        <p:nvSpPr>
          <p:cNvPr id="348163" name="Rectangle 3"/>
          <p:cNvSpPr>
            <a:spLocks noGrp="1" noChangeArrowheads="1"/>
          </p:cNvSpPr>
          <p:nvPr>
            <p:ph type="body" idx="1"/>
          </p:nvPr>
        </p:nvSpPr>
        <p:spPr>
          <a:noFill/>
          <a:ln/>
        </p:spPr>
        <p:txBody>
          <a:bodyPr/>
          <a:lstStyle/>
          <a:p>
            <a:pPr eaLnBrk="1" hangingPunct="1"/>
            <a:r>
              <a:rPr lang="en-US" smtClean="0"/>
              <a:t>All images were snipped out of larger images or produced on Adobe photoshop. A few are from commercial catalogs and the codfish is snipped from a historical image at a public library, e.g. </a:t>
            </a:r>
          </a:p>
          <a:p>
            <a:pPr eaLnBrk="1" hangingPunct="1"/>
            <a:endParaRPr lang="en-US" smtClean="0"/>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noFill/>
        </p:spPr>
        <p:txBody>
          <a:bodyPr/>
          <a:lstStyle/>
          <a:p>
            <a:fld id="{2ED004B6-8E7E-4C5B-844A-640E1066C795}" type="slidenum">
              <a:rPr lang="en-US" smtClean="0"/>
              <a:pPr/>
              <a:t>28</a:t>
            </a:fld>
            <a:endParaRPr lang="en-US" smtClean="0"/>
          </a:p>
        </p:txBody>
      </p:sp>
      <p:sp>
        <p:nvSpPr>
          <p:cNvPr id="350210" name="Rectangle 2"/>
          <p:cNvSpPr>
            <a:spLocks noGrp="1" noRo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pPr eaLnBrk="1" hangingPunct="1"/>
            <a:r>
              <a:rPr lang="en-US" smtClean="0"/>
              <a:t>Jaipur calico: http://www.musee-impression.com/gb/collection/jaipurZoom.html</a:t>
            </a:r>
          </a:p>
          <a:p>
            <a:pPr eaLnBrk="1" hangingPunct="1"/>
            <a:r>
              <a:rPr lang="en-US" smtClean="0"/>
              <a:t>Delft tile: </a:t>
            </a:r>
            <a:r>
              <a:rPr lang="en-US" smtClean="0">
                <a:hlinkClick r:id="rId3"/>
              </a:rPr>
              <a:t>www.ceramicstoday.com/articles/080497.htm</a:t>
            </a:r>
            <a:r>
              <a:rPr lang="en-US" smtClean="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a:noFill/>
        </p:spPr>
        <p:txBody>
          <a:bodyPr/>
          <a:lstStyle/>
          <a:p>
            <a:fld id="{A0B12403-16B1-4452-813C-1C07B1C83D38}" type="slidenum">
              <a:rPr lang="en-US" smtClean="0"/>
              <a:pPr/>
              <a:t>29</a:t>
            </a:fld>
            <a:endParaRPr lang="en-US" smtClean="0"/>
          </a:p>
        </p:txBody>
      </p:sp>
      <p:sp>
        <p:nvSpPr>
          <p:cNvPr id="352258" name="Rectangle 2"/>
          <p:cNvSpPr>
            <a:spLocks noGrp="1" noRot="1" noChangeArrowheads="1" noTextEdit="1"/>
          </p:cNvSpPr>
          <p:nvPr>
            <p:ph type="sldImg"/>
          </p:nvPr>
        </p:nvSpPr>
        <p:spPr>
          <a:ln/>
        </p:spPr>
      </p:sp>
      <p:sp>
        <p:nvSpPr>
          <p:cNvPr id="352259" name="Rectangle 3"/>
          <p:cNvSpPr>
            <a:spLocks noGrp="1" noChangeArrowheads="1"/>
          </p:cNvSpPr>
          <p:nvPr>
            <p:ph type="body" idx="1"/>
          </p:nvPr>
        </p:nvSpPr>
        <p:spPr>
          <a:noFill/>
          <a:ln/>
        </p:spPr>
        <p:txBody>
          <a:bodyPr/>
          <a:lstStyle/>
          <a:p>
            <a:pPr eaLnBrk="1" hangingPunct="1"/>
            <a:r>
              <a:rPr lang="en-US" smtClean="0"/>
              <a:t>Copyright-free woodcuts from Dover publications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A22A896E-8044-45C6-8BBB-6A57E6DFFA9D}" type="slidenum">
              <a:rPr lang="en-US" smtClean="0"/>
              <a:pPr/>
              <a:t>3</a:t>
            </a:fld>
            <a:endParaRPr lang="en-US" smtClean="0"/>
          </a:p>
        </p:txBody>
      </p:sp>
      <p:sp>
        <p:nvSpPr>
          <p:cNvPr id="22530" name="Rectangle 2"/>
          <p:cNvSpPr>
            <a:spLocks noGrp="1" noRo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noFill/>
        </p:spPr>
        <p:txBody>
          <a:bodyPr/>
          <a:lstStyle/>
          <a:p>
            <a:fld id="{603AA199-A97F-4DA2-B505-A999842A11E3}" type="slidenum">
              <a:rPr lang="en-US" smtClean="0"/>
              <a:pPr/>
              <a:t>30</a:t>
            </a:fld>
            <a:endParaRPr lang="en-US" smtClean="0"/>
          </a:p>
        </p:txBody>
      </p:sp>
      <p:sp>
        <p:nvSpPr>
          <p:cNvPr id="354306" name="Rectangle 2"/>
          <p:cNvSpPr>
            <a:spLocks noGrp="1" noRot="1" noChangeArrowheads="1" noTextEdit="1"/>
          </p:cNvSpPr>
          <p:nvPr>
            <p:ph type="sldImg"/>
          </p:nvPr>
        </p:nvSpPr>
        <p:spPr>
          <a:ln/>
        </p:spPr>
      </p:sp>
      <p:sp>
        <p:nvSpPr>
          <p:cNvPr id="354307" name="Rectangle 3"/>
          <p:cNvSpPr>
            <a:spLocks noGrp="1" noChangeArrowheads="1"/>
          </p:cNvSpPr>
          <p:nvPr>
            <p:ph type="body" idx="1"/>
          </p:nvPr>
        </p:nvSpPr>
        <p:spPr>
          <a:noFill/>
          <a:ln/>
        </p:spPr>
        <p:txBody>
          <a:bodyPr/>
          <a:lstStyle/>
          <a:p>
            <a:pPr eaLnBrk="1" hangingPunct="1"/>
            <a:r>
              <a:rPr lang="en-US" smtClean="0"/>
              <a:t>Big cannon: http://www.jendaveallen.com/1999-March-Scotland/edinburgh.htm</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noFill/>
        </p:spPr>
        <p:txBody>
          <a:bodyPr/>
          <a:lstStyle/>
          <a:p>
            <a:fld id="{815F0FF0-9634-4EC3-9F4A-CE586297BD81}" type="slidenum">
              <a:rPr lang="en-US" smtClean="0"/>
              <a:pPr/>
              <a:t>31</a:t>
            </a:fld>
            <a:endParaRPr lang="en-US" smtClean="0"/>
          </a:p>
        </p:txBody>
      </p:sp>
      <p:sp>
        <p:nvSpPr>
          <p:cNvPr id="356354" name="Rectangle 2"/>
          <p:cNvSpPr>
            <a:spLocks noGrp="1" noRot="1" noChangeArrowheads="1" noTextEdit="1"/>
          </p:cNvSpPr>
          <p:nvPr>
            <p:ph type="sldImg"/>
          </p:nvPr>
        </p:nvSpPr>
        <p:spPr>
          <a:ln/>
        </p:spPr>
      </p:sp>
      <p:sp>
        <p:nvSpPr>
          <p:cNvPr id="356355" name="Rectangle 3"/>
          <p:cNvSpPr>
            <a:spLocks noGrp="1" noChangeArrowheads="1"/>
          </p:cNvSpPr>
          <p:nvPr>
            <p:ph type="body" idx="1"/>
          </p:nvPr>
        </p:nvSpPr>
        <p:spPr>
          <a:noFill/>
          <a:ln/>
        </p:spPr>
        <p:txBody>
          <a:bodyPr/>
          <a:lstStyle/>
          <a:p>
            <a:pPr eaLnBrk="1" hangingPunct="1"/>
            <a:r>
              <a:rPr lang="en-US" smtClean="0"/>
              <a:t>Cannon trajectory: http://www.princeton.edu/~sbutt/his291/artisans.html</a:t>
            </a:r>
          </a:p>
          <a:p>
            <a:pPr eaLnBrk="1" hangingPunct="1"/>
            <a:r>
              <a:rPr lang="en-US" smtClean="0"/>
              <a:t>See Ottoman also</a:t>
            </a:r>
          </a:p>
          <a:p>
            <a:pPr eaLnBrk="1" hangingPunct="1"/>
            <a:r>
              <a:rPr lang="en-US" smtClean="0"/>
              <a:t>Mughal knife: http://www.thecityreview.com/mughal.html</a:t>
            </a:r>
          </a:p>
          <a:p>
            <a:pPr eaLnBrk="1" hangingPunct="1"/>
            <a:r>
              <a:rPr lang="en-US" smtClean="0"/>
              <a:t>Chinese gunners: http://www.antiqueprints.com/Prints/china_costume_prints.html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noFill/>
        </p:spPr>
        <p:txBody>
          <a:bodyPr/>
          <a:lstStyle/>
          <a:p>
            <a:fld id="{5582B97A-BD05-4001-B45C-F198BF9A170B}" type="slidenum">
              <a:rPr lang="en-US" smtClean="0"/>
              <a:pPr/>
              <a:t>32</a:t>
            </a:fld>
            <a:endParaRPr lang="en-US" smtClean="0"/>
          </a:p>
        </p:txBody>
      </p:sp>
      <p:sp>
        <p:nvSpPr>
          <p:cNvPr id="358402" name="Rectangle 2"/>
          <p:cNvSpPr>
            <a:spLocks noGrp="1" noRot="1" noChangeArrowheads="1" noTextEdit="1"/>
          </p:cNvSpPr>
          <p:nvPr>
            <p:ph type="sldImg"/>
          </p:nvPr>
        </p:nvSpPr>
        <p:spPr>
          <a:ln/>
        </p:spPr>
      </p:sp>
      <p:sp>
        <p:nvSpPr>
          <p:cNvPr id="358403" name="Rectangle 3"/>
          <p:cNvSpPr>
            <a:spLocks noGrp="1" noChangeArrowheads="1"/>
          </p:cNvSpPr>
          <p:nvPr>
            <p:ph type="body" idx="1"/>
          </p:nvPr>
        </p:nvSpPr>
        <p:spPr>
          <a:noFill/>
          <a:ln/>
        </p:spPr>
        <p:txBody>
          <a:bodyPr/>
          <a:lstStyle/>
          <a:p>
            <a:pPr eaLnBrk="1" hangingPunct="1"/>
            <a:r>
              <a:rPr lang="es-ES" smtClean="0"/>
              <a:t>Map by Robert Prom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7"/>
          <p:cNvSpPr>
            <a:spLocks noGrp="1" noChangeArrowheads="1"/>
          </p:cNvSpPr>
          <p:nvPr>
            <p:ph type="sldNum" sz="quarter" idx="5"/>
          </p:nvPr>
        </p:nvSpPr>
        <p:spPr>
          <a:noFill/>
        </p:spPr>
        <p:txBody>
          <a:bodyPr/>
          <a:lstStyle/>
          <a:p>
            <a:fld id="{3066B878-31EA-4FCA-9F47-46FDB3466415}" type="slidenum">
              <a:rPr lang="en-US" smtClean="0"/>
              <a:pPr/>
              <a:t>33</a:t>
            </a:fld>
            <a:endParaRPr lang="en-US" smtClean="0"/>
          </a:p>
        </p:txBody>
      </p:sp>
      <p:sp>
        <p:nvSpPr>
          <p:cNvPr id="360450" name="Rectangle 2"/>
          <p:cNvSpPr>
            <a:spLocks noGrp="1" noRot="1" noChangeArrowheads="1" noTextEdit="1"/>
          </p:cNvSpPr>
          <p:nvPr>
            <p:ph type="sldImg"/>
          </p:nvPr>
        </p:nvSpPr>
        <p:spPr>
          <a:ln/>
        </p:spPr>
      </p:sp>
      <p:sp>
        <p:nvSpPr>
          <p:cNvPr id="360451" name="Rectangle 3"/>
          <p:cNvSpPr>
            <a:spLocks noGrp="1" noChangeArrowheads="1"/>
          </p:cNvSpPr>
          <p:nvPr>
            <p:ph type="body" idx="1"/>
          </p:nvPr>
        </p:nvSpPr>
        <p:spPr>
          <a:noFill/>
          <a:ln/>
        </p:spPr>
        <p:txBody>
          <a:bodyPr/>
          <a:lstStyle/>
          <a:p>
            <a:pPr eaLnBrk="1" hangingPunct="1"/>
            <a:r>
              <a:rPr lang="es-ES" smtClean="0"/>
              <a:t>Map by Robert Prom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p:spPr>
        <p:txBody>
          <a:bodyPr/>
          <a:lstStyle/>
          <a:p>
            <a:fld id="{3B76E2EF-0758-4681-B319-7631BDAA7D73}" type="slidenum">
              <a:rPr lang="en-US" smtClean="0"/>
              <a:pPr/>
              <a:t>34</a:t>
            </a:fld>
            <a:endParaRPr lang="en-US" smtClean="0"/>
          </a:p>
        </p:txBody>
      </p:sp>
      <p:sp>
        <p:nvSpPr>
          <p:cNvPr id="362498" name="Rectangle 2"/>
          <p:cNvSpPr>
            <a:spLocks noGrp="1" noRot="1" noChangeArrowheads="1" noTextEdit="1"/>
          </p:cNvSpPr>
          <p:nvPr>
            <p:ph type="sldImg"/>
          </p:nvPr>
        </p:nvSpPr>
        <p:spPr>
          <a:ln/>
        </p:spPr>
      </p:sp>
      <p:sp>
        <p:nvSpPr>
          <p:cNvPr id="362499" name="Rectangle 3"/>
          <p:cNvSpPr>
            <a:spLocks noGrp="1" noChangeArrowheads="1"/>
          </p:cNvSpPr>
          <p:nvPr>
            <p:ph type="body" idx="1"/>
          </p:nvPr>
        </p:nvSpPr>
        <p:spPr>
          <a:noFill/>
          <a:ln/>
        </p:spPr>
        <p:txBody>
          <a:bodyPr/>
          <a:lstStyle/>
          <a:p>
            <a:pPr eaLnBrk="1" hangingPunct="1"/>
            <a:r>
              <a:rPr lang="es-ES" smtClean="0"/>
              <a:t>Map by Robert Prom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noFill/>
        </p:spPr>
        <p:txBody>
          <a:bodyPr/>
          <a:lstStyle/>
          <a:p>
            <a:fld id="{3F36BF95-CA90-4D55-AA0E-A4ECCF7B7BF9}" type="slidenum">
              <a:rPr lang="en-US" smtClean="0"/>
              <a:pPr/>
              <a:t>35</a:t>
            </a:fld>
            <a:endParaRPr lang="en-US" smtClean="0"/>
          </a:p>
        </p:txBody>
      </p:sp>
      <p:sp>
        <p:nvSpPr>
          <p:cNvPr id="364546" name="Rectangle 2"/>
          <p:cNvSpPr>
            <a:spLocks noGrp="1" noRot="1" noChangeArrowheads="1" noTextEdit="1"/>
          </p:cNvSpPr>
          <p:nvPr>
            <p:ph type="sldImg"/>
          </p:nvPr>
        </p:nvSpPr>
        <p:spPr>
          <a:ln/>
        </p:spPr>
      </p:sp>
      <p:sp>
        <p:nvSpPr>
          <p:cNvPr id="364547" name="Rectangle 3"/>
          <p:cNvSpPr>
            <a:spLocks noGrp="1" noChangeArrowheads="1"/>
          </p:cNvSpPr>
          <p:nvPr>
            <p:ph type="body" idx="1"/>
          </p:nvPr>
        </p:nvSpPr>
        <p:spPr>
          <a:noFill/>
          <a:ln/>
        </p:spPr>
        <p:txBody>
          <a:bodyPr/>
          <a:lstStyle/>
          <a:p>
            <a:pPr eaLnBrk="1" hangingPunct="1"/>
            <a:r>
              <a:rPr lang="es-ES" smtClean="0"/>
              <a:t>Map by Robert Prom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p:spPr>
        <p:txBody>
          <a:bodyPr/>
          <a:lstStyle/>
          <a:p>
            <a:fld id="{025F6995-C63F-4663-AFE4-EFD6935F2270}" type="slidenum">
              <a:rPr lang="en-US" smtClean="0"/>
              <a:pPr/>
              <a:t>36</a:t>
            </a:fld>
            <a:endParaRPr lang="en-US" smtClean="0"/>
          </a:p>
        </p:txBody>
      </p:sp>
      <p:sp>
        <p:nvSpPr>
          <p:cNvPr id="366594" name="Rectangle 2"/>
          <p:cNvSpPr>
            <a:spLocks noGrp="1" noRot="1" noChangeArrowheads="1" noTextEdit="1"/>
          </p:cNvSpPr>
          <p:nvPr>
            <p:ph type="sldImg"/>
          </p:nvPr>
        </p:nvSpPr>
        <p:spPr>
          <a:ln/>
        </p:spPr>
      </p:sp>
      <p:sp>
        <p:nvSpPr>
          <p:cNvPr id="366595" name="Rectangle 3"/>
          <p:cNvSpPr>
            <a:spLocks noGrp="1" noChangeArrowheads="1"/>
          </p:cNvSpPr>
          <p:nvPr>
            <p:ph type="body" idx="1"/>
          </p:nvPr>
        </p:nvSpPr>
        <p:spPr>
          <a:noFill/>
          <a:ln/>
        </p:spPr>
        <p:txBody>
          <a:bodyPr/>
          <a:lstStyle/>
          <a:p>
            <a:pPr eaLnBrk="1" hangingPunct="1"/>
            <a:r>
              <a:rPr lang="en-US" smtClean="0"/>
              <a:t>Miniature of Sultan Süleyman: http://en.wikipedia.org/wiki/Suleiman_the_Magnificent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a:spLocks noGrp="1" noChangeArrowheads="1"/>
          </p:cNvSpPr>
          <p:nvPr>
            <p:ph type="sldNum" sz="quarter" idx="5"/>
          </p:nvPr>
        </p:nvSpPr>
        <p:spPr>
          <a:noFill/>
        </p:spPr>
        <p:txBody>
          <a:bodyPr/>
          <a:lstStyle/>
          <a:p>
            <a:fld id="{05E12D18-5985-4BF0-9664-2DDFA39CFD6D}" type="slidenum">
              <a:rPr lang="en-US" smtClean="0"/>
              <a:pPr/>
              <a:t>37</a:t>
            </a:fld>
            <a:endParaRPr lang="en-US" smtClean="0"/>
          </a:p>
        </p:txBody>
      </p:sp>
      <p:sp>
        <p:nvSpPr>
          <p:cNvPr id="368642" name="Rectangle 2"/>
          <p:cNvSpPr>
            <a:spLocks noGrp="1" noRo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7"/>
          <p:cNvSpPr>
            <a:spLocks noGrp="1" noChangeArrowheads="1"/>
          </p:cNvSpPr>
          <p:nvPr>
            <p:ph type="sldNum" sz="quarter" idx="5"/>
          </p:nvPr>
        </p:nvSpPr>
        <p:spPr>
          <a:noFill/>
        </p:spPr>
        <p:txBody>
          <a:bodyPr/>
          <a:lstStyle/>
          <a:p>
            <a:fld id="{E55DBBD2-F529-4A71-BDC7-31EF0342890A}" type="slidenum">
              <a:rPr lang="en-US" smtClean="0"/>
              <a:pPr/>
              <a:t>38</a:t>
            </a:fld>
            <a:endParaRPr lang="en-US" smtClean="0"/>
          </a:p>
        </p:txBody>
      </p:sp>
      <p:sp>
        <p:nvSpPr>
          <p:cNvPr id="370690" name="Rectangle 2"/>
          <p:cNvSpPr>
            <a:spLocks noGrp="1" noRo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p:spPr>
        <p:txBody>
          <a:bodyPr/>
          <a:lstStyle/>
          <a:p>
            <a:fld id="{33FEDDAF-59BF-4E1E-B7A9-856134012900}" type="slidenum">
              <a:rPr lang="en-US" smtClean="0"/>
              <a:pPr/>
              <a:t>39</a:t>
            </a:fld>
            <a:endParaRPr lang="en-US" smtClean="0"/>
          </a:p>
        </p:txBody>
      </p:sp>
      <p:sp>
        <p:nvSpPr>
          <p:cNvPr id="372738" name="Rectangle 2"/>
          <p:cNvSpPr>
            <a:spLocks noGrp="1" noRot="1" noChangeArrowheads="1" noTextEdit="1"/>
          </p:cNvSpPr>
          <p:nvPr>
            <p:ph type="sldImg"/>
          </p:nvPr>
        </p:nvSpPr>
        <p:spPr>
          <a:ln/>
        </p:spPr>
      </p:sp>
      <p:sp>
        <p:nvSpPr>
          <p:cNvPr id="372739"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8DB95527-DD16-44F9-BDF1-0E4B362D69AF}" type="slidenum">
              <a:rPr lang="en-US" smtClean="0"/>
              <a:pPr/>
              <a:t>4</a:t>
            </a:fld>
            <a:endParaRPr lang="en-US" smtClean="0"/>
          </a:p>
        </p:txBody>
      </p:sp>
      <p:sp>
        <p:nvSpPr>
          <p:cNvPr id="24578" name="Rectangle 2"/>
          <p:cNvSpPr>
            <a:spLocks noGrp="1" noRo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noFill/>
        </p:spPr>
        <p:txBody>
          <a:bodyPr/>
          <a:lstStyle/>
          <a:p>
            <a:fld id="{78545A3C-3C08-4C9E-A7F3-5339AD2E8248}" type="slidenum">
              <a:rPr lang="en-US" smtClean="0"/>
              <a:pPr/>
              <a:t>40</a:t>
            </a:fld>
            <a:endParaRPr lang="en-US" smtClean="0"/>
          </a:p>
        </p:txBody>
      </p:sp>
      <p:sp>
        <p:nvSpPr>
          <p:cNvPr id="374786" name="Rectangle 2"/>
          <p:cNvSpPr>
            <a:spLocks noGrp="1" noRot="1" noChangeArrowheads="1" noTextEdit="1"/>
          </p:cNvSpPr>
          <p:nvPr>
            <p:ph type="sldImg"/>
          </p:nvPr>
        </p:nvSpPr>
        <p:spPr>
          <a:ln/>
        </p:spPr>
      </p:sp>
      <p:sp>
        <p:nvSpPr>
          <p:cNvPr id="37478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a:spLocks noGrp="1" noChangeArrowheads="1"/>
          </p:cNvSpPr>
          <p:nvPr>
            <p:ph type="sldNum" sz="quarter" idx="5"/>
          </p:nvPr>
        </p:nvSpPr>
        <p:spPr>
          <a:noFill/>
        </p:spPr>
        <p:txBody>
          <a:bodyPr/>
          <a:lstStyle/>
          <a:p>
            <a:fld id="{89FDD6BE-3CC0-419C-A457-1D70F524015C}" type="slidenum">
              <a:rPr lang="en-US" smtClean="0"/>
              <a:pPr/>
              <a:t>41</a:t>
            </a:fld>
            <a:endParaRPr lang="en-US" smtClean="0"/>
          </a:p>
        </p:txBody>
      </p:sp>
      <p:sp>
        <p:nvSpPr>
          <p:cNvPr id="376834" name="Rectangle 2"/>
          <p:cNvSpPr>
            <a:spLocks noGrp="1" noRot="1" noChangeArrowheads="1" noTextEdit="1"/>
          </p:cNvSpPr>
          <p:nvPr>
            <p:ph type="sldImg"/>
          </p:nvPr>
        </p:nvSpPr>
        <p:spPr>
          <a:ln/>
        </p:spPr>
      </p:sp>
      <p:sp>
        <p:nvSpPr>
          <p:cNvPr id="3768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7"/>
          <p:cNvSpPr>
            <a:spLocks noGrp="1" noChangeArrowheads="1"/>
          </p:cNvSpPr>
          <p:nvPr>
            <p:ph type="sldNum" sz="quarter" idx="5"/>
          </p:nvPr>
        </p:nvSpPr>
        <p:spPr>
          <a:noFill/>
        </p:spPr>
        <p:txBody>
          <a:bodyPr/>
          <a:lstStyle/>
          <a:p>
            <a:fld id="{CA9CAD45-CAC6-44D9-AA56-ABDE45C46505}" type="slidenum">
              <a:rPr lang="en-US" smtClean="0"/>
              <a:pPr/>
              <a:t>42</a:t>
            </a:fld>
            <a:endParaRPr lang="en-US" smtClean="0"/>
          </a:p>
        </p:txBody>
      </p:sp>
      <p:sp>
        <p:nvSpPr>
          <p:cNvPr id="378882" name="Rectangle 2"/>
          <p:cNvSpPr>
            <a:spLocks noGrp="1" noRot="1" noChangeArrowheads="1" noTextEdit="1"/>
          </p:cNvSpPr>
          <p:nvPr>
            <p:ph type="sldImg"/>
          </p:nvPr>
        </p:nvSpPr>
        <p:spPr>
          <a:ln/>
        </p:spPr>
      </p:sp>
      <p:sp>
        <p:nvSpPr>
          <p:cNvPr id="37888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BD7D9E27-8C4B-4DBF-B4DE-661D6B19C2A6}" type="slidenum">
              <a:rPr lang="en-US" smtClean="0"/>
              <a:pPr/>
              <a:t>5</a:t>
            </a:fld>
            <a:endParaRPr lang="en-US" smtClean="0"/>
          </a:p>
        </p:txBody>
      </p:sp>
      <p:sp>
        <p:nvSpPr>
          <p:cNvPr id="26626" name="Rectangle 2"/>
          <p:cNvSpPr>
            <a:spLocks noGrp="1" noRo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59AA8F95-59E2-48AC-8A7A-B561E5D004F0}" type="slidenum">
              <a:rPr lang="en-US" smtClean="0"/>
              <a:pPr/>
              <a:t>6</a:t>
            </a:fld>
            <a:endParaRPr lang="en-US" smtClean="0"/>
          </a:p>
        </p:txBody>
      </p:sp>
      <p:sp>
        <p:nvSpPr>
          <p:cNvPr id="28674" name="Rectangle 2"/>
          <p:cNvSpPr>
            <a:spLocks noGrp="1" noRo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smtClean="0"/>
              <a:t>Woodcut 1513: Image copyright-free from Dover publications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8161EAD-1E7B-49F7-A3C5-96883EAD9BB6}" type="slidenum">
              <a:rPr lang="en-US" smtClean="0"/>
              <a:pPr/>
              <a:t>7</a:t>
            </a:fld>
            <a:endParaRPr lang="en-US" smtClean="0"/>
          </a:p>
        </p:txBody>
      </p:sp>
      <p:sp>
        <p:nvSpPr>
          <p:cNvPr id="30722" name="Rectangle 2"/>
          <p:cNvSpPr>
            <a:spLocks noGrp="1" noRo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E81E70A1-CEFE-4AC1-90C5-0EA2D3C00499}" type="slidenum">
              <a:rPr lang="en-US" smtClean="0"/>
              <a:pPr/>
              <a:t>8</a:t>
            </a:fld>
            <a:endParaRPr lang="en-US" smtClean="0"/>
          </a:p>
        </p:txBody>
      </p:sp>
      <p:sp>
        <p:nvSpPr>
          <p:cNvPr id="32770" name="Rectangle 2"/>
          <p:cNvSpPr>
            <a:spLocks noGrp="1" noRo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smtClean="0"/>
              <a:t>German Bible: http://en.wikipedia.org/wiki/Image:Lutherbibel.jpg </a:t>
            </a:r>
          </a:p>
          <a:p>
            <a:pPr eaLnBrk="1" hangingPunct="1"/>
            <a:r>
              <a:rPr lang="en-US" smtClean="0"/>
              <a:t>Wang Yangming: http://www.wisdomportal.com/Enlightenment/WangYangMing.html</a:t>
            </a:r>
          </a:p>
          <a:p>
            <a:pPr eaLnBrk="1" hangingPunct="1"/>
            <a:r>
              <a:rPr lang="en-US" smtClean="0"/>
              <a:t>Sufi calligraphic engraving of Jesuits at Akbar’s court: http://eapi.admu.edu.ph/jesuitica/india/photos/photo9.html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24275FE9-4954-47FC-A9E7-982244932E55}" type="slidenum">
              <a:rPr lang="en-US" smtClean="0"/>
              <a:pPr/>
              <a:t>9</a:t>
            </a:fld>
            <a:endParaRPr lang="en-US" smtClean="0"/>
          </a:p>
        </p:txBody>
      </p:sp>
      <p:sp>
        <p:nvSpPr>
          <p:cNvPr id="34818" name="Rectangle 2"/>
          <p:cNvSpPr>
            <a:spLocks noGrp="1" noRo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smtClean="0"/>
              <a:t>Malay ship: http://www.puncacipta.com/Pavilioncipta/iksas/lanchara%20-%20perahu%20besar.htm</a:t>
            </a:r>
          </a:p>
          <a:p>
            <a:pPr eaLnBrk="1" hangingPunct="1"/>
            <a:r>
              <a:rPr lang="en-US" smtClean="0"/>
              <a:t>Golden horn display:http://www.osmanli700.gen.tr/english/album/miniatures53.html, Or:http://www.osmanli700.gen.tr/english/album/miniaturesindex.html </a:t>
            </a:r>
          </a:p>
          <a:p>
            <a:pPr eaLnBrk="1" hangingPunct="1"/>
            <a:r>
              <a:rPr lang="en-US" smtClean="0"/>
              <a:t>Ming ship: http://en.wikipedia.org/wiki/Zheng_He</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83CC09-DCD2-40CD-A44F-A1E34B2E9529}"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4CD344-259D-43F1-A34F-10D478667C3A}"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E7B593-935F-42AF-AAA3-8918D8C3F340}"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3D18D4-FF97-4A05-A299-6B7570252A7D}" type="slidenum">
              <a:rPr lang="en-US"/>
              <a:pPr>
                <a:defRPr/>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22C1D6-DABE-4837-B3C3-3F94988C0B50}"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6785E0-E921-4124-9193-1C16269ABF76}"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822E3-AE45-4B58-A9F5-17DACDAF7D8E}"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C972A3-3A95-4F29-80AF-6035BE2C2F75}"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0251F4-A9E9-4B82-A528-84ABDB891605}"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FA6436-D316-4E2D-9ACD-82487543EED2}"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1CCE5D-D217-42EF-9080-A3C079B9A3B7}"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965FDE-6555-47B4-BCE9-33D0B01F08F5}"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986173-EA3C-4985-8942-DB571EF69CB6}"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logo"/>
          <p:cNvPicPr>
            <a:picLocks noChangeAspect="1" noChangeArrowheads="1"/>
          </p:cNvPicPr>
          <p:nvPr/>
        </p:nvPicPr>
        <p:blipFill>
          <a:blip r:embed="rId15">
            <a:lum bright="70000" contrast="-70000"/>
          </a:blip>
          <a:srcRect/>
          <a:stretch>
            <a:fillRect/>
          </a:stretch>
        </p:blipFill>
        <p:spPr bwMode="auto">
          <a:xfrm>
            <a:off x="6934200" y="6019800"/>
            <a:ext cx="1828800" cy="523875"/>
          </a:xfrm>
          <a:prstGeom prst="rect">
            <a:avLst/>
          </a:prstGeom>
          <a:noFill/>
          <a:ln w="9525">
            <a:noFill/>
            <a:miter lim="800000"/>
            <a:headEnd/>
            <a:tailEnd/>
          </a:ln>
        </p:spPr>
      </p:pic>
      <p:sp>
        <p:nvSpPr>
          <p:cNvPr id="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 ____ __ ____  _____ _____ _____</a:t>
            </a:r>
          </a:p>
        </p:txBody>
      </p:sp>
      <p:sp>
        <p:nvSpPr>
          <p:cNvPr id="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0104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CCCC9A"/>
                </a:solidFill>
              </a:defRPr>
            </a:lvl1pPr>
          </a:lstStyle>
          <a:p>
            <a:pPr>
              <a:defRPr/>
            </a:pPr>
            <a:fld id="{99FE83E2-7BD2-4221-BAC6-DD379FC53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CB7D1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CB7D10"/>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4400">
          <a:solidFill>
            <a:srgbClr val="CB7D10"/>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4400">
          <a:solidFill>
            <a:srgbClr val="CB7D10"/>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4400">
          <a:solidFill>
            <a:srgbClr val="CB7D10"/>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4400">
          <a:solidFill>
            <a:srgbClr val="CB7D10"/>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4400">
          <a:solidFill>
            <a:srgbClr val="CB7D10"/>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4400">
          <a:solidFill>
            <a:srgbClr val="CB7D10"/>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4400">
          <a:solidFill>
            <a:srgbClr val="CB7D10"/>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CC99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CC9900"/>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rgbClr val="CC9900"/>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rgbClr val="CC9900"/>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rgbClr val="CC9900"/>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3.xml"/><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0.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notesSlide" Target="../notesSlides/notesSlide17.xml"/><Relationship Id="rId21" Type="http://schemas.openxmlformats.org/officeDocument/2006/relationships/image" Target="../media/image66.png"/><Relationship Id="rId34" Type="http://schemas.openxmlformats.org/officeDocument/2006/relationships/oleObject" Target="../embeddings/oleObject9.bin"/><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oleObject" Target="../embeddings/oleObject4.bin"/><Relationship Id="rId1" Type="http://schemas.openxmlformats.org/officeDocument/2006/relationships/vmlDrawing" Target="../drawings/vmlDrawing4.vml"/><Relationship Id="rId6" Type="http://schemas.openxmlformats.org/officeDocument/2006/relationships/image" Target="../media/image51.jpeg"/><Relationship Id="rId11" Type="http://schemas.openxmlformats.org/officeDocument/2006/relationships/image" Target="../media/image56.png"/><Relationship Id="rId24" Type="http://schemas.openxmlformats.org/officeDocument/2006/relationships/image" Target="../media/image69.png"/><Relationship Id="rId32" Type="http://schemas.openxmlformats.org/officeDocument/2006/relationships/oleObject" Target="../embeddings/oleObject7.bin"/><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oleObject" Target="../embeddings/oleObject6.bin"/><Relationship Id="rId4" Type="http://schemas.openxmlformats.org/officeDocument/2006/relationships/image" Target="../media/image49.jpe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oleObject" Target="../embeddings/oleObject5.bin"/><Relationship Id="rId35"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75.jpe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hyperlink" Target="http://www.superluminal.com/cookbook/gallery_ottoman_coffeehouse.html" TargetMode="External"/><Relationship Id="rId5" Type="http://schemas.openxmlformats.org/officeDocument/2006/relationships/oleObject" Target="../embeddings/oleObject11.bin"/><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77.png"/><Relationship Id="rId4" Type="http://schemas.openxmlformats.org/officeDocument/2006/relationships/image" Target="../media/image76.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83.jpeg"/><Relationship Id="rId3" Type="http://schemas.openxmlformats.org/officeDocument/2006/relationships/notesSlide" Target="../notesSlides/notesSlide20.xml"/><Relationship Id="rId7" Type="http://schemas.openxmlformats.org/officeDocument/2006/relationships/oleObject" Target="../embeddings/oleObject16.bin"/><Relationship Id="rId12"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85.png"/><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82.jpeg"/><Relationship Id="rId5" Type="http://schemas.openxmlformats.org/officeDocument/2006/relationships/oleObject" Target="../embeddings/oleObject14.bin"/><Relationship Id="rId15" Type="http://schemas.openxmlformats.org/officeDocument/2006/relationships/image" Target="../media/image84.png"/><Relationship Id="rId10" Type="http://schemas.openxmlformats.org/officeDocument/2006/relationships/image" Target="../media/image81.jpeg"/><Relationship Id="rId4" Type="http://schemas.openxmlformats.org/officeDocument/2006/relationships/oleObject" Target="../embeddings/oleObject13.bin"/><Relationship Id="rId9" Type="http://schemas.openxmlformats.org/officeDocument/2006/relationships/oleObject" Target="../embeddings/oleObject18.bin"/><Relationship Id="rId1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image" Target="../media/image87.jpeg"/></Relationships>
</file>

<file path=ppt/slides/_rels/slide22.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notesSlide" Target="../notesSlides/notesSlide22.xml"/><Relationship Id="rId7" Type="http://schemas.openxmlformats.org/officeDocument/2006/relationships/image" Target="../media/image90.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89.png"/><Relationship Id="rId4" Type="http://schemas.openxmlformats.org/officeDocument/2006/relationships/image" Target="../media/image88.jpe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98.jpeg"/></Relationships>
</file>

<file path=ppt/slides/_rels/slide2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101.jpeg"/><Relationship Id="rId4" Type="http://schemas.openxmlformats.org/officeDocument/2006/relationships/image" Target="../media/image100.jpeg"/></Relationships>
</file>

<file path=ppt/slides/_rels/slide2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03.jpe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54.png"/><Relationship Id="rId18" Type="http://schemas.openxmlformats.org/officeDocument/2006/relationships/image" Target="../media/image64.png"/><Relationship Id="rId3" Type="http://schemas.openxmlformats.org/officeDocument/2006/relationships/image" Target="../media/image37.png"/><Relationship Id="rId7" Type="http://schemas.openxmlformats.org/officeDocument/2006/relationships/image" Target="../media/image105.png"/><Relationship Id="rId12" Type="http://schemas.openxmlformats.org/officeDocument/2006/relationships/image" Target="../media/image109.png"/><Relationship Id="rId17" Type="http://schemas.openxmlformats.org/officeDocument/2006/relationships/image" Target="../media/image63.png"/><Relationship Id="rId2" Type="http://schemas.openxmlformats.org/officeDocument/2006/relationships/notesSlide" Target="../notesSlides/notesSlide27.xml"/><Relationship Id="rId16"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104.png"/><Relationship Id="rId11" Type="http://schemas.openxmlformats.org/officeDocument/2006/relationships/image" Target="../media/image108.png"/><Relationship Id="rId5" Type="http://schemas.openxmlformats.org/officeDocument/2006/relationships/image" Target="../media/image5.jpeg"/><Relationship Id="rId15" Type="http://schemas.openxmlformats.org/officeDocument/2006/relationships/image" Target="../media/image111.png"/><Relationship Id="rId10" Type="http://schemas.openxmlformats.org/officeDocument/2006/relationships/image" Target="../media/image107.png"/><Relationship Id="rId4" Type="http://schemas.openxmlformats.org/officeDocument/2006/relationships/image" Target="../media/image3.gif"/><Relationship Id="rId9" Type="http://schemas.openxmlformats.org/officeDocument/2006/relationships/image" Target="../media/image106.png"/><Relationship Id="rId14" Type="http://schemas.openxmlformats.org/officeDocument/2006/relationships/image" Target="../media/image110.png"/></Relationships>
</file>

<file path=ppt/slides/_rels/slide28.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jpeg"/><Relationship Id="rId7" Type="http://schemas.openxmlformats.org/officeDocument/2006/relationships/image" Target="../media/image116.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1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1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21.jpeg"/><Relationship Id="rId5" Type="http://schemas.openxmlformats.org/officeDocument/2006/relationships/image" Target="../media/image124.png"/><Relationship Id="rId4" Type="http://schemas.openxmlformats.org/officeDocument/2006/relationships/image" Target="../media/image123.jpeg"/></Relationships>
</file>

<file path=ppt/slides/_rels/slide3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1.jpeg"/></Relationships>
</file>

<file path=ppt/slides/_rels/slide3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1.jpeg"/></Relationships>
</file>

<file path=ppt/slides/_rels/slide34.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21.jpeg"/></Relationships>
</file>

<file path=ppt/slides/_rels/slide3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1.jpeg"/></Relationships>
</file>

<file path=ppt/slides/_rels/slide36.xml.rels><?xml version="1.0" encoding="UTF-8" standalone="yes"?>
<Relationships xmlns="http://schemas.openxmlformats.org/package/2006/relationships"><Relationship Id="rId8" Type="http://schemas.openxmlformats.org/officeDocument/2006/relationships/image" Target="../media/image133.jpeg"/><Relationship Id="rId3" Type="http://schemas.openxmlformats.org/officeDocument/2006/relationships/image" Target="../media/image121.jpeg"/><Relationship Id="rId7" Type="http://schemas.openxmlformats.org/officeDocument/2006/relationships/image" Target="../media/image13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jpeg"/><Relationship Id="rId10" Type="http://schemas.openxmlformats.org/officeDocument/2006/relationships/image" Target="../media/image135.jpeg"/><Relationship Id="rId4" Type="http://schemas.openxmlformats.org/officeDocument/2006/relationships/image" Target="../media/image129.png"/><Relationship Id="rId9" Type="http://schemas.openxmlformats.org/officeDocument/2006/relationships/image" Target="../media/image134.jpeg"/></Relationships>
</file>

<file path=ppt/slides/_rels/slide37.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jpeg"/><Relationship Id="rId7" Type="http://schemas.openxmlformats.org/officeDocument/2006/relationships/image" Target="../media/image141.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39.jpeg"/><Relationship Id="rId4" Type="http://schemas.openxmlformats.org/officeDocument/2006/relationships/image" Target="../media/image138.png"/><Relationship Id="rId9" Type="http://schemas.openxmlformats.org/officeDocument/2006/relationships/image" Target="../media/image12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144.png"/></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a:noFill/>
        </p:spPr>
        <p:txBody>
          <a:bodyPr/>
          <a:lstStyle/>
          <a:p>
            <a:fld id="{9D40ABF8-6354-49C0-B492-58EB54D5C102}" type="slidenum">
              <a:rPr lang="en-US" smtClean="0"/>
              <a:pPr/>
              <a:t>1</a:t>
            </a:fld>
            <a:endParaRPr lang="en-US" smtClean="0"/>
          </a:p>
        </p:txBody>
      </p:sp>
      <p:sp>
        <p:nvSpPr>
          <p:cNvPr id="2051" name="Rectangle 3"/>
          <p:cNvSpPr>
            <a:spLocks noGrp="1" noChangeArrowheads="1"/>
          </p:cNvSpPr>
          <p:nvPr>
            <p:ph type="subTitle" idx="1"/>
          </p:nvPr>
        </p:nvSpPr>
        <p:spPr>
          <a:xfrm>
            <a:off x="0" y="3657600"/>
            <a:ext cx="9144000" cy="1600200"/>
          </a:xfrm>
        </p:spPr>
        <p:txBody>
          <a:bodyPr/>
          <a:lstStyle/>
          <a:p>
            <a:pPr eaLnBrk="1" hangingPunct="1">
              <a:defRPr/>
            </a:pPr>
            <a:r>
              <a:rPr lang="en-US" b="1" dirty="0" smtClean="0">
                <a:solidFill>
                  <a:srgbClr val="A5BE2E"/>
                </a:solidFill>
              </a:rPr>
              <a:t>The Emergence of the First Global Age</a:t>
            </a:r>
            <a:endParaRPr lang="en-US" b="1" dirty="0">
              <a:solidFill>
                <a:srgbClr val="A5BE2E"/>
              </a:solidFill>
            </a:endParaRPr>
          </a:p>
          <a:p>
            <a:pPr eaLnBrk="1" hangingPunct="1">
              <a:defRPr/>
            </a:pPr>
            <a:r>
              <a:rPr lang="en-US" b="1" dirty="0">
                <a:solidFill>
                  <a:srgbClr val="A5BE2E"/>
                </a:solidFill>
              </a:rPr>
              <a:t>1400 – 1800 C.E.</a:t>
            </a:r>
          </a:p>
        </p:txBody>
      </p:sp>
      <p:sp>
        <p:nvSpPr>
          <p:cNvPr id="2050" name="Rectangle 2"/>
          <p:cNvSpPr>
            <a:spLocks noGrp="1" noChangeArrowheads="1"/>
          </p:cNvSpPr>
          <p:nvPr>
            <p:ph type="ctrTitle"/>
          </p:nvPr>
        </p:nvSpPr>
        <p:spPr>
          <a:xfrm>
            <a:off x="685800" y="2057400"/>
            <a:ext cx="7772400" cy="1470025"/>
          </a:xfrm>
          <a:noFill/>
        </p:spPr>
        <p:txBody>
          <a:bodyPr/>
          <a:lstStyle/>
          <a:p>
            <a:pPr eaLnBrk="1" hangingPunct="1">
              <a:defRPr/>
            </a:pPr>
            <a:r>
              <a:rPr lang="en-US" b="1" dirty="0" smtClean="0">
                <a:solidFill>
                  <a:srgbClr val="CC9900"/>
                </a:solidFill>
              </a:rPr>
              <a:t>MC 3: Unit 3, Era 5 Introductory PowerPoint</a:t>
            </a:r>
            <a:r>
              <a:rPr lang="en-US" b="1" dirty="0" smtClean="0"/>
              <a:t>  </a:t>
            </a:r>
            <a:endParaRPr lang="en-US" b="1" dirty="0"/>
          </a:p>
        </p:txBody>
      </p:sp>
      <p:pic>
        <p:nvPicPr>
          <p:cNvPr id="2057" name="Picture 9" descr="slide0001_image004"/>
          <p:cNvPicPr>
            <a:picLocks noChangeAspect="1" noChangeArrowheads="1"/>
          </p:cNvPicPr>
          <p:nvPr/>
        </p:nvPicPr>
        <p:blipFill>
          <a:blip r:embed="rId3"/>
          <a:srcRect/>
          <a:stretch>
            <a:fillRect/>
          </a:stretch>
        </p:blipFill>
        <p:spPr bwMode="auto">
          <a:xfrm>
            <a:off x="2743200" y="381000"/>
            <a:ext cx="3733800" cy="10445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1000"/>
                                        <p:tgtEl>
                                          <p:spTgt spid="205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1">
                                            <p:txEl>
                                              <p:charRg st="21" end="21"/>
                                            </p:txEl>
                                          </p:spTgt>
                                        </p:tgtEl>
                                        <p:attrNameLst>
                                          <p:attrName>style.visibility</p:attrName>
                                        </p:attrNameLst>
                                      </p:cBhvr>
                                      <p:to>
                                        <p:strVal val="visible"/>
                                      </p:to>
                                    </p:set>
                                    <p:animEffect transition="in" filter="fade">
                                      <p:cBhvr>
                                        <p:cTn id="18" dur="1000"/>
                                        <p:tgtEl>
                                          <p:spTgt spid="2051">
                                            <p:txEl>
                                              <p:char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p:spPr>
        <p:txBody>
          <a:bodyPr/>
          <a:lstStyle/>
          <a:p>
            <a:fld id="{BE435AD3-3435-4056-B6F3-4985EAB35F02}" type="slidenum">
              <a:rPr lang="en-US" smtClean="0"/>
              <a:pPr/>
              <a:t>10</a:t>
            </a:fld>
            <a:endParaRPr lang="en-US" smtClean="0"/>
          </a:p>
        </p:txBody>
      </p:sp>
      <p:sp>
        <p:nvSpPr>
          <p:cNvPr id="164874" name="Rectangle 10"/>
          <p:cNvSpPr>
            <a:spLocks noGrp="1" noChangeArrowheads="1"/>
          </p:cNvSpPr>
          <p:nvPr>
            <p:ph type="title"/>
          </p:nvPr>
        </p:nvSpPr>
        <p:spPr>
          <a:xfrm>
            <a:off x="152400" y="0"/>
            <a:ext cx="8991600" cy="1143000"/>
          </a:xfrm>
          <a:noFill/>
        </p:spPr>
        <p:txBody>
          <a:bodyPr/>
          <a:lstStyle/>
          <a:p>
            <a:pPr eaLnBrk="1" hangingPunct="1">
              <a:defRPr/>
            </a:pPr>
            <a:r>
              <a:rPr lang="en-US" sz="2800" b="1"/>
              <a:t>Technologies from Afroeurasia led to new European ship designs in the 15</a:t>
            </a:r>
            <a:r>
              <a:rPr lang="en-US" sz="2800" b="1" baseline="30000"/>
              <a:t>th</a:t>
            </a:r>
            <a:r>
              <a:rPr lang="en-US" sz="2800" b="1"/>
              <a:t> century.</a:t>
            </a:r>
          </a:p>
        </p:txBody>
      </p:sp>
      <p:pic>
        <p:nvPicPr>
          <p:cNvPr id="35843" name="Picture 12" descr="NinaPintaSM"/>
          <p:cNvPicPr>
            <a:picLocks noChangeAspect="1" noChangeArrowheads="1"/>
          </p:cNvPicPr>
          <p:nvPr/>
        </p:nvPicPr>
        <p:blipFill>
          <a:blip r:embed="rId3"/>
          <a:srcRect/>
          <a:stretch>
            <a:fillRect/>
          </a:stretch>
        </p:blipFill>
        <p:spPr bwMode="auto">
          <a:xfrm>
            <a:off x="1676400" y="2971800"/>
            <a:ext cx="5562600" cy="2566988"/>
          </a:xfrm>
          <a:prstGeom prst="rect">
            <a:avLst/>
          </a:prstGeom>
          <a:noFill/>
          <a:ln w="9525">
            <a:solidFill>
              <a:schemeClr val="tx1"/>
            </a:solidFill>
            <a:miter lim="800000"/>
            <a:headEnd/>
            <a:tailEnd/>
          </a:ln>
        </p:spPr>
      </p:pic>
      <p:pic>
        <p:nvPicPr>
          <p:cNvPr id="35844" name="Picture 14" descr="Lateen"/>
          <p:cNvPicPr>
            <a:picLocks noChangeAspect="1" noChangeArrowheads="1"/>
          </p:cNvPicPr>
          <p:nvPr>
            <p:ph idx="1"/>
          </p:nvPr>
        </p:nvPicPr>
        <p:blipFill>
          <a:blip r:embed="rId4"/>
          <a:srcRect/>
          <a:stretch>
            <a:fillRect/>
          </a:stretch>
        </p:blipFill>
        <p:spPr>
          <a:xfrm>
            <a:off x="7467600" y="1219200"/>
            <a:ext cx="1462088" cy="2257425"/>
          </a:xfrm>
          <a:ln>
            <a:solidFill>
              <a:schemeClr val="tx1"/>
            </a:solidFill>
          </a:ln>
        </p:spPr>
      </p:pic>
      <p:sp>
        <p:nvSpPr>
          <p:cNvPr id="164881" name="Text Box 17"/>
          <p:cNvSpPr txBox="1">
            <a:spLocks noChangeArrowheads="1"/>
          </p:cNvSpPr>
          <p:nvPr/>
        </p:nvSpPr>
        <p:spPr bwMode="auto">
          <a:xfrm>
            <a:off x="6629400" y="5638800"/>
            <a:ext cx="1828800" cy="10064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336699"/>
                </a:solidFill>
                <a:effectLst>
                  <a:outerShdw blurRad="38100" dist="38100" dir="2700000" algn="tl">
                    <a:srgbClr val="C0C0C0"/>
                  </a:outerShdw>
                </a:effectLst>
                <a:latin typeface="Verdana" pitchFamily="34" charset="0"/>
              </a:rPr>
              <a:t>Chinese sternpost rudder</a:t>
            </a:r>
          </a:p>
        </p:txBody>
      </p:sp>
      <p:sp>
        <p:nvSpPr>
          <p:cNvPr id="164883" name="Text Box 19"/>
          <p:cNvSpPr txBox="1">
            <a:spLocks noChangeArrowheads="1"/>
          </p:cNvSpPr>
          <p:nvPr/>
        </p:nvSpPr>
        <p:spPr bwMode="auto">
          <a:xfrm>
            <a:off x="5486400" y="1524000"/>
            <a:ext cx="1676400" cy="7016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336699"/>
                </a:solidFill>
                <a:effectLst>
                  <a:outerShdw blurRad="38100" dist="38100" dir="2700000" algn="tl">
                    <a:srgbClr val="C0C0C0"/>
                  </a:outerShdw>
                </a:effectLst>
                <a:latin typeface="Verdana" pitchFamily="34" charset="0"/>
              </a:rPr>
              <a:t>Arab lateen sail</a:t>
            </a:r>
          </a:p>
        </p:txBody>
      </p:sp>
      <p:sp>
        <p:nvSpPr>
          <p:cNvPr id="164884" name="Line 20"/>
          <p:cNvSpPr>
            <a:spLocks noChangeShapeType="1"/>
          </p:cNvSpPr>
          <p:nvPr/>
        </p:nvSpPr>
        <p:spPr bwMode="auto">
          <a:xfrm flipH="1">
            <a:off x="6477000" y="2286000"/>
            <a:ext cx="914400" cy="2057400"/>
          </a:xfrm>
          <a:prstGeom prst="line">
            <a:avLst/>
          </a:prstGeom>
          <a:noFill/>
          <a:ln w="57150">
            <a:solidFill>
              <a:srgbClr val="A5BE2E"/>
            </a:solidFill>
            <a:round/>
            <a:headEnd/>
            <a:tailEnd type="triangle" w="med" len="med"/>
          </a:ln>
        </p:spPr>
        <p:txBody>
          <a:bodyPr/>
          <a:lstStyle/>
          <a:p>
            <a:endParaRPr lang="en-US"/>
          </a:p>
        </p:txBody>
      </p:sp>
      <p:sp>
        <p:nvSpPr>
          <p:cNvPr id="164885" name="Line 21"/>
          <p:cNvSpPr>
            <a:spLocks noChangeShapeType="1"/>
          </p:cNvSpPr>
          <p:nvPr/>
        </p:nvSpPr>
        <p:spPr bwMode="auto">
          <a:xfrm flipH="1" flipV="1">
            <a:off x="6781800" y="5257800"/>
            <a:ext cx="1295400" cy="228600"/>
          </a:xfrm>
          <a:prstGeom prst="line">
            <a:avLst/>
          </a:prstGeom>
          <a:noFill/>
          <a:ln w="57150">
            <a:solidFill>
              <a:srgbClr val="A5BE2E"/>
            </a:solidFill>
            <a:round/>
            <a:headEnd/>
            <a:tailEnd type="triangle" w="med" len="med"/>
          </a:ln>
        </p:spPr>
        <p:txBody>
          <a:bodyPr/>
          <a:lstStyle/>
          <a:p>
            <a:endParaRPr lang="en-US"/>
          </a:p>
        </p:txBody>
      </p:sp>
      <p:sp>
        <p:nvSpPr>
          <p:cNvPr id="164888" name="Text Box 24"/>
          <p:cNvSpPr txBox="1">
            <a:spLocks noChangeArrowheads="1"/>
          </p:cNvSpPr>
          <p:nvPr/>
        </p:nvSpPr>
        <p:spPr bwMode="auto">
          <a:xfrm>
            <a:off x="304800" y="1905000"/>
            <a:ext cx="1585913" cy="7016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336699"/>
                </a:solidFill>
                <a:effectLst>
                  <a:outerShdw blurRad="38100" dist="38100" dir="2700000" algn="tl">
                    <a:srgbClr val="C0C0C0"/>
                  </a:outerShdw>
                </a:effectLst>
                <a:latin typeface="Verdana" pitchFamily="34" charset="0"/>
              </a:rPr>
              <a:t>Chinese compass</a:t>
            </a:r>
          </a:p>
        </p:txBody>
      </p:sp>
      <p:sp>
        <p:nvSpPr>
          <p:cNvPr id="164889" name="Line 25"/>
          <p:cNvSpPr>
            <a:spLocks noChangeShapeType="1"/>
          </p:cNvSpPr>
          <p:nvPr/>
        </p:nvSpPr>
        <p:spPr bwMode="auto">
          <a:xfrm>
            <a:off x="2895600" y="2514600"/>
            <a:ext cx="2438400" cy="2362200"/>
          </a:xfrm>
          <a:prstGeom prst="line">
            <a:avLst/>
          </a:prstGeom>
          <a:noFill/>
          <a:ln w="57150">
            <a:solidFill>
              <a:srgbClr val="A5BE2E"/>
            </a:solidFill>
            <a:round/>
            <a:headEnd/>
            <a:tailEnd type="triangle" w="med" len="med"/>
          </a:ln>
        </p:spPr>
        <p:txBody>
          <a:bodyPr/>
          <a:lstStyle/>
          <a:p>
            <a:endParaRPr lang="en-US"/>
          </a:p>
        </p:txBody>
      </p:sp>
      <p:sp>
        <p:nvSpPr>
          <p:cNvPr id="164898" name="Text Box 34"/>
          <p:cNvSpPr txBox="1">
            <a:spLocks noChangeArrowheads="1"/>
          </p:cNvSpPr>
          <p:nvPr/>
        </p:nvSpPr>
        <p:spPr bwMode="auto">
          <a:xfrm>
            <a:off x="2438400" y="5867400"/>
            <a:ext cx="2895600" cy="7016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336699"/>
                </a:solidFill>
                <a:effectLst>
                  <a:outerShdw blurRad="38100" dist="38100" dir="2700000" algn="tl">
                    <a:srgbClr val="C0C0C0"/>
                  </a:outerShdw>
                </a:effectLst>
                <a:latin typeface="Verdana" pitchFamily="34" charset="0"/>
              </a:rPr>
              <a:t>Muslim portolan charts and maps</a:t>
            </a:r>
          </a:p>
        </p:txBody>
      </p:sp>
      <p:sp>
        <p:nvSpPr>
          <p:cNvPr id="164899" name="Line 35"/>
          <p:cNvSpPr>
            <a:spLocks noChangeShapeType="1"/>
          </p:cNvSpPr>
          <p:nvPr/>
        </p:nvSpPr>
        <p:spPr bwMode="auto">
          <a:xfrm flipV="1">
            <a:off x="2438400" y="5029200"/>
            <a:ext cx="3733800" cy="609600"/>
          </a:xfrm>
          <a:prstGeom prst="line">
            <a:avLst/>
          </a:prstGeom>
          <a:noFill/>
          <a:ln w="57150">
            <a:solidFill>
              <a:srgbClr val="A5BE2E"/>
            </a:solidFill>
            <a:round/>
            <a:headEnd/>
            <a:tailEnd type="triangle" w="med" len="med"/>
          </a:ln>
        </p:spPr>
        <p:txBody>
          <a:bodyPr/>
          <a:lstStyle/>
          <a:p>
            <a:endParaRPr lang="en-US"/>
          </a:p>
        </p:txBody>
      </p:sp>
      <p:pic>
        <p:nvPicPr>
          <p:cNvPr id="35853" name="Picture 37" descr="idrisi map small"/>
          <p:cNvPicPr>
            <a:picLocks noChangeAspect="1" noChangeArrowheads="1"/>
          </p:cNvPicPr>
          <p:nvPr/>
        </p:nvPicPr>
        <p:blipFill>
          <a:blip r:embed="rId5"/>
          <a:srcRect/>
          <a:stretch>
            <a:fillRect/>
          </a:stretch>
        </p:blipFill>
        <p:spPr bwMode="auto">
          <a:xfrm>
            <a:off x="381000" y="5715000"/>
            <a:ext cx="2057400" cy="923925"/>
          </a:xfrm>
          <a:prstGeom prst="rect">
            <a:avLst/>
          </a:prstGeom>
          <a:noFill/>
          <a:ln w="9525">
            <a:solidFill>
              <a:schemeClr val="tx1"/>
            </a:solidFill>
            <a:miter lim="800000"/>
            <a:headEnd/>
            <a:tailEnd/>
          </a:ln>
        </p:spPr>
      </p:pic>
      <p:pic>
        <p:nvPicPr>
          <p:cNvPr id="35854" name="Picture 38"/>
          <p:cNvPicPr>
            <a:picLocks noChangeAspect="1" noChangeArrowheads="1"/>
          </p:cNvPicPr>
          <p:nvPr/>
        </p:nvPicPr>
        <p:blipFill>
          <a:blip r:embed="rId6"/>
          <a:srcRect/>
          <a:stretch>
            <a:fillRect/>
          </a:stretch>
        </p:blipFill>
        <p:spPr bwMode="auto">
          <a:xfrm>
            <a:off x="7391400" y="4038600"/>
            <a:ext cx="1552575" cy="1584325"/>
          </a:xfrm>
          <a:prstGeom prst="rect">
            <a:avLst/>
          </a:prstGeom>
          <a:noFill/>
          <a:ln w="9525">
            <a:noFill/>
            <a:miter lim="800000"/>
            <a:headEnd/>
            <a:tailEnd/>
          </a:ln>
        </p:spPr>
      </p:pic>
      <p:pic>
        <p:nvPicPr>
          <p:cNvPr id="35855" name="Picture 39"/>
          <p:cNvPicPr>
            <a:picLocks noChangeAspect="1" noChangeArrowheads="1"/>
          </p:cNvPicPr>
          <p:nvPr/>
        </p:nvPicPr>
        <p:blipFill>
          <a:blip r:embed="rId7"/>
          <a:srcRect/>
          <a:stretch>
            <a:fillRect/>
          </a:stretch>
        </p:blipFill>
        <p:spPr bwMode="auto">
          <a:xfrm>
            <a:off x="1981200" y="1219200"/>
            <a:ext cx="1338263" cy="1447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889"/>
                                        </p:tgtEl>
                                        <p:attrNameLst>
                                          <p:attrName>style.visibility</p:attrName>
                                        </p:attrNameLst>
                                      </p:cBhvr>
                                      <p:to>
                                        <p:strVal val="visible"/>
                                      </p:to>
                                    </p:set>
                                    <p:animEffect transition="in" filter="wipe(left)">
                                      <p:cBhvr>
                                        <p:cTn id="7" dur="1000"/>
                                        <p:tgtEl>
                                          <p:spTgt spid="164889"/>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64884"/>
                                        </p:tgtEl>
                                        <p:attrNameLst>
                                          <p:attrName>style.visibility</p:attrName>
                                        </p:attrNameLst>
                                      </p:cBhvr>
                                      <p:to>
                                        <p:strVal val="visible"/>
                                      </p:to>
                                    </p:set>
                                    <p:animEffect transition="in" filter="wipe(right)">
                                      <p:cBhvr>
                                        <p:cTn id="11" dur="1000"/>
                                        <p:tgtEl>
                                          <p:spTgt spid="164884"/>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64885"/>
                                        </p:tgtEl>
                                        <p:attrNameLst>
                                          <p:attrName>style.visibility</p:attrName>
                                        </p:attrNameLst>
                                      </p:cBhvr>
                                      <p:to>
                                        <p:strVal val="visible"/>
                                      </p:to>
                                    </p:set>
                                    <p:animEffect transition="in" filter="wipe(right)">
                                      <p:cBhvr>
                                        <p:cTn id="15" dur="1000"/>
                                        <p:tgtEl>
                                          <p:spTgt spid="16488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64899"/>
                                        </p:tgtEl>
                                        <p:attrNameLst>
                                          <p:attrName>style.visibility</p:attrName>
                                        </p:attrNameLst>
                                      </p:cBhvr>
                                      <p:to>
                                        <p:strVal val="visible"/>
                                      </p:to>
                                    </p:set>
                                    <p:animEffect transition="in" filter="wipe(left)">
                                      <p:cBhvr>
                                        <p:cTn id="19" dur="1000"/>
                                        <p:tgtEl>
                                          <p:spTgt spid="164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84" grpId="0" animBg="1"/>
      <p:bldP spid="164885" grpId="0" animBg="1"/>
      <p:bldP spid="164889" grpId="0" animBg="1"/>
      <p:bldP spid="1648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2"/>
          </p:nvPr>
        </p:nvSpPr>
        <p:spPr>
          <a:noFill/>
        </p:spPr>
        <p:txBody>
          <a:bodyPr/>
          <a:lstStyle/>
          <a:p>
            <a:fld id="{562C200E-D3BF-413F-9C7D-2BC798A94979}" type="slidenum">
              <a:rPr lang="en-US" smtClean="0"/>
              <a:pPr/>
              <a:t>11</a:t>
            </a:fld>
            <a:endParaRPr lang="en-US" smtClean="0"/>
          </a:p>
        </p:txBody>
      </p:sp>
      <p:pic>
        <p:nvPicPr>
          <p:cNvPr id="37890" name="Picture 84" descr="slide0042_image013"/>
          <p:cNvPicPr>
            <a:picLocks noChangeAspect="1" noChangeArrowheads="1"/>
          </p:cNvPicPr>
          <p:nvPr/>
        </p:nvPicPr>
        <p:blipFill>
          <a:blip r:embed="rId3"/>
          <a:srcRect/>
          <a:stretch>
            <a:fillRect/>
          </a:stretch>
        </p:blipFill>
        <p:spPr bwMode="auto">
          <a:xfrm>
            <a:off x="457200" y="457200"/>
            <a:ext cx="8229600" cy="4495800"/>
          </a:xfrm>
          <a:prstGeom prst="rect">
            <a:avLst/>
          </a:prstGeom>
          <a:noFill/>
          <a:ln w="9525">
            <a:noFill/>
            <a:miter lim="800000"/>
            <a:headEnd/>
            <a:tailEnd/>
          </a:ln>
        </p:spPr>
      </p:pic>
      <p:pic>
        <p:nvPicPr>
          <p:cNvPr id="85078" name="Picture 86" descr="columbus ship"/>
          <p:cNvPicPr>
            <a:picLocks noChangeAspect="1" noChangeArrowheads="1"/>
          </p:cNvPicPr>
          <p:nvPr/>
        </p:nvPicPr>
        <p:blipFill>
          <a:blip r:embed="rId4"/>
          <a:srcRect/>
          <a:stretch>
            <a:fillRect/>
          </a:stretch>
        </p:blipFill>
        <p:spPr bwMode="auto">
          <a:xfrm>
            <a:off x="3733800" y="1981200"/>
            <a:ext cx="790575" cy="585788"/>
          </a:xfrm>
          <a:prstGeom prst="rect">
            <a:avLst/>
          </a:prstGeom>
          <a:noFill/>
          <a:ln w="9525">
            <a:noFill/>
            <a:miter lim="800000"/>
            <a:headEnd/>
            <a:tailEnd/>
          </a:ln>
        </p:spPr>
      </p:pic>
      <p:pic>
        <p:nvPicPr>
          <p:cNvPr id="85079" name="Picture 87" descr="columbus ship"/>
          <p:cNvPicPr>
            <a:picLocks noChangeAspect="1" noChangeArrowheads="1"/>
          </p:cNvPicPr>
          <p:nvPr/>
        </p:nvPicPr>
        <p:blipFill>
          <a:blip r:embed="rId4"/>
          <a:srcRect/>
          <a:stretch>
            <a:fillRect/>
          </a:stretch>
        </p:blipFill>
        <p:spPr bwMode="auto">
          <a:xfrm>
            <a:off x="3733800" y="1981200"/>
            <a:ext cx="790575" cy="585788"/>
          </a:xfrm>
          <a:prstGeom prst="rect">
            <a:avLst/>
          </a:prstGeom>
          <a:noFill/>
          <a:ln w="9525">
            <a:noFill/>
            <a:miter lim="800000"/>
            <a:headEnd/>
            <a:tailEnd/>
          </a:ln>
        </p:spPr>
      </p:pic>
      <p:pic>
        <p:nvPicPr>
          <p:cNvPr id="85080" name="Picture 88" descr="columbus ship"/>
          <p:cNvPicPr>
            <a:picLocks noChangeAspect="1" noChangeArrowheads="1"/>
          </p:cNvPicPr>
          <p:nvPr/>
        </p:nvPicPr>
        <p:blipFill>
          <a:blip r:embed="rId4"/>
          <a:srcRect/>
          <a:stretch>
            <a:fillRect/>
          </a:stretch>
        </p:blipFill>
        <p:spPr bwMode="auto">
          <a:xfrm>
            <a:off x="3733800" y="1981200"/>
            <a:ext cx="790575" cy="585788"/>
          </a:xfrm>
          <a:prstGeom prst="rect">
            <a:avLst/>
          </a:prstGeom>
          <a:noFill/>
          <a:ln w="9525">
            <a:noFill/>
            <a:miter lim="800000"/>
            <a:headEnd/>
            <a:tailEnd/>
          </a:ln>
        </p:spPr>
      </p:pic>
      <p:pic>
        <p:nvPicPr>
          <p:cNvPr id="85081" name="Picture 89" descr="columbus ship"/>
          <p:cNvPicPr>
            <a:picLocks noChangeAspect="1" noChangeArrowheads="1"/>
          </p:cNvPicPr>
          <p:nvPr/>
        </p:nvPicPr>
        <p:blipFill>
          <a:blip r:embed="rId4"/>
          <a:srcRect/>
          <a:stretch>
            <a:fillRect/>
          </a:stretch>
        </p:blipFill>
        <p:spPr bwMode="auto">
          <a:xfrm>
            <a:off x="9144000" y="2514600"/>
            <a:ext cx="790575" cy="585788"/>
          </a:xfrm>
          <a:prstGeom prst="rect">
            <a:avLst/>
          </a:prstGeom>
          <a:noFill/>
          <a:ln w="9525">
            <a:noFill/>
            <a:miter lim="800000"/>
            <a:headEnd/>
            <a:tailEnd/>
          </a:ln>
        </p:spPr>
      </p:pic>
      <p:sp>
        <p:nvSpPr>
          <p:cNvPr id="85083" name="Text Box 91"/>
          <p:cNvSpPr txBox="1">
            <a:spLocks noChangeArrowheads="1"/>
          </p:cNvSpPr>
          <p:nvPr/>
        </p:nvSpPr>
        <p:spPr bwMode="auto">
          <a:xfrm>
            <a:off x="1371600" y="1828800"/>
            <a:ext cx="1371600" cy="581025"/>
          </a:xfrm>
          <a:prstGeom prst="rect">
            <a:avLst/>
          </a:prstGeom>
          <a:noFill/>
          <a:ln w="9525">
            <a:noFill/>
            <a:miter lim="800000"/>
            <a:headEnd/>
            <a:tailEnd/>
          </a:ln>
        </p:spPr>
        <p:txBody>
          <a:bodyPr>
            <a:spAutoFit/>
          </a:bodyPr>
          <a:lstStyle/>
          <a:p>
            <a:pPr algn="ctr">
              <a:spcBef>
                <a:spcPct val="50000"/>
              </a:spcBef>
            </a:pPr>
            <a:r>
              <a:rPr lang="en-US" sz="1600" b="1">
                <a:solidFill>
                  <a:schemeClr val="bg1"/>
                </a:solidFill>
                <a:latin typeface="Verdana" pitchFamily="34" charset="0"/>
              </a:rPr>
              <a:t>Columbus 1492</a:t>
            </a:r>
          </a:p>
        </p:txBody>
      </p:sp>
      <p:sp>
        <p:nvSpPr>
          <p:cNvPr id="85084" name="Text Box 92"/>
          <p:cNvSpPr txBox="1">
            <a:spLocks noChangeArrowheads="1"/>
          </p:cNvSpPr>
          <p:nvPr/>
        </p:nvSpPr>
        <p:spPr bwMode="auto">
          <a:xfrm>
            <a:off x="5257800" y="1676400"/>
            <a:ext cx="1676400" cy="825500"/>
          </a:xfrm>
          <a:prstGeom prst="rect">
            <a:avLst/>
          </a:prstGeom>
          <a:noFill/>
          <a:ln w="9525">
            <a:noFill/>
            <a:miter lim="800000"/>
            <a:headEnd/>
            <a:tailEnd/>
          </a:ln>
        </p:spPr>
        <p:txBody>
          <a:bodyPr>
            <a:spAutoFit/>
          </a:bodyPr>
          <a:lstStyle/>
          <a:p>
            <a:pPr algn="ctr"/>
            <a:r>
              <a:rPr lang="en-US" sz="1600" b="1">
                <a:solidFill>
                  <a:schemeClr val="bg1"/>
                </a:solidFill>
                <a:latin typeface="Verdana" pitchFamily="34" charset="0"/>
              </a:rPr>
              <a:t>Vasco da Gama </a:t>
            </a:r>
          </a:p>
          <a:p>
            <a:pPr algn="ctr"/>
            <a:r>
              <a:rPr lang="en-US" sz="1600" b="1">
                <a:solidFill>
                  <a:schemeClr val="bg1"/>
                </a:solidFill>
                <a:latin typeface="Verdana" pitchFamily="34" charset="0"/>
              </a:rPr>
              <a:t>1498</a:t>
            </a:r>
          </a:p>
        </p:txBody>
      </p:sp>
      <p:sp>
        <p:nvSpPr>
          <p:cNvPr id="85085" name="Text Box 93"/>
          <p:cNvSpPr txBox="1">
            <a:spLocks noChangeArrowheads="1"/>
          </p:cNvSpPr>
          <p:nvPr/>
        </p:nvSpPr>
        <p:spPr bwMode="auto">
          <a:xfrm>
            <a:off x="6781800" y="2667000"/>
            <a:ext cx="1676400" cy="581025"/>
          </a:xfrm>
          <a:prstGeom prst="rect">
            <a:avLst/>
          </a:prstGeom>
          <a:noFill/>
          <a:ln w="9525">
            <a:noFill/>
            <a:miter lim="800000"/>
            <a:headEnd/>
            <a:tailEnd/>
          </a:ln>
        </p:spPr>
        <p:txBody>
          <a:bodyPr>
            <a:spAutoFit/>
          </a:bodyPr>
          <a:lstStyle/>
          <a:p>
            <a:pPr algn="ctr"/>
            <a:r>
              <a:rPr lang="en-US" sz="1600" b="1">
                <a:solidFill>
                  <a:schemeClr val="bg1"/>
                </a:solidFill>
                <a:latin typeface="Verdana" pitchFamily="34" charset="0"/>
              </a:rPr>
              <a:t>Magellan </a:t>
            </a:r>
          </a:p>
          <a:p>
            <a:pPr algn="ctr"/>
            <a:r>
              <a:rPr lang="en-US" sz="1600" b="1">
                <a:solidFill>
                  <a:schemeClr val="bg1"/>
                </a:solidFill>
                <a:latin typeface="Verdana" pitchFamily="34" charset="0"/>
              </a:rPr>
              <a:t>1519</a:t>
            </a:r>
          </a:p>
        </p:txBody>
      </p:sp>
      <p:sp>
        <p:nvSpPr>
          <p:cNvPr id="37898" name="Text Box 94"/>
          <p:cNvSpPr txBox="1">
            <a:spLocks noChangeArrowheads="1"/>
          </p:cNvSpPr>
          <p:nvPr/>
        </p:nvSpPr>
        <p:spPr bwMode="auto">
          <a:xfrm>
            <a:off x="0" y="5105400"/>
            <a:ext cx="9144000" cy="1552575"/>
          </a:xfrm>
          <a:prstGeom prst="rect">
            <a:avLst/>
          </a:prstGeom>
          <a:noFill/>
          <a:ln w="9525">
            <a:noFill/>
            <a:miter lim="800000"/>
            <a:headEnd/>
            <a:tailEnd/>
          </a:ln>
        </p:spPr>
        <p:txBody>
          <a:bodyPr>
            <a:spAutoFit/>
          </a:bodyPr>
          <a:lstStyle/>
          <a:p>
            <a:pPr algn="ctr">
              <a:spcBef>
                <a:spcPct val="50000"/>
              </a:spcBef>
            </a:pPr>
            <a:r>
              <a:rPr lang="en-US" sz="2400" b="1">
                <a:solidFill>
                  <a:srgbClr val="CB7D10"/>
                </a:solidFill>
                <a:latin typeface="Verdana" pitchFamily="34" charset="0"/>
              </a:rPr>
              <a:t>After 1415, European mariners made voyages across the seas toward east and west. By 1519, Spanish ships had circumnavigated the globe. Others set out in search of wealth and adventure.</a:t>
            </a:r>
          </a:p>
        </p:txBody>
      </p:sp>
      <p:sp>
        <p:nvSpPr>
          <p:cNvPr id="85087" name="Rectangle 95"/>
          <p:cNvSpPr>
            <a:spLocks noGrp="1" noChangeArrowheads="1"/>
          </p:cNvSpPr>
          <p:nvPr>
            <p:ph type="title" idx="4294967295"/>
          </p:nvPr>
        </p:nvSpPr>
        <p:spPr>
          <a:xfrm>
            <a:off x="457200" y="-1447800"/>
            <a:ext cx="8229600" cy="1143000"/>
          </a:xfrm>
          <a:noFill/>
        </p:spPr>
        <p:txBody>
          <a:bodyPr/>
          <a:lstStyle/>
          <a:p>
            <a:pPr eaLnBrk="1" hangingPunct="1">
              <a:defRPr/>
            </a:pPr>
            <a:r>
              <a:rPr lang="en-US"/>
              <a:t>Slide 11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038E-6 C -0.01284 -0.00301 -0.02187 0.00278 -0.03455 0.00533 C -0.04114 0.00672 -0.04809 0.00811 -0.05451 0.01066 C -0.06441 0.01483 -0.07257 0.02178 -0.08264 0.02479 C -0.0908 0.03058 -0.10034 0.03174 -0.1092 0.03545 C -0.11354 0.04124 -0.11666 0.04031 -0.12257 0.04263 C -0.12812 0.04495 -0.13298 0.05004 -0.13854 0.04611 " pathEditMode="relative" ptsTypes="ffffffA">
                                      <p:cBhvr>
                                        <p:cTn id="6" dur="2000" fill="hold"/>
                                        <p:tgtEl>
                                          <p:spTgt spid="85078"/>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1000"/>
                                  </p:stCondLst>
                                  <p:childTnLst>
                                    <p:set>
                                      <p:cBhvr>
                                        <p:cTn id="9" dur="1" fill="hold">
                                          <p:stCondLst>
                                            <p:cond delay="0"/>
                                          </p:stCondLst>
                                        </p:cTn>
                                        <p:tgtEl>
                                          <p:spTgt spid="85083"/>
                                        </p:tgtEl>
                                        <p:attrNameLst>
                                          <p:attrName>style.visibility</p:attrName>
                                        </p:attrNameLst>
                                      </p:cBhvr>
                                      <p:to>
                                        <p:strVal val="visible"/>
                                      </p:to>
                                    </p:set>
                                  </p:childTnLst>
                                </p:cTn>
                              </p:par>
                            </p:childTnLst>
                          </p:cTn>
                        </p:par>
                        <p:par>
                          <p:cTn id="10" fill="hold">
                            <p:stCondLst>
                              <p:cond delay="3000"/>
                            </p:stCondLst>
                            <p:childTnLst>
                              <p:par>
                                <p:cTn id="11" presetID="0" presetClass="path" presetSubtype="0" accel="50000" decel="50000" fill="hold" nodeType="afterEffect">
                                  <p:stCondLst>
                                    <p:cond delay="0"/>
                                  </p:stCondLst>
                                  <p:childTnLst>
                                    <p:animMotion origin="layout" path="M -0.02135 1.30677E-6 C -0.03038 0.00371 -0.03264 0.01784 -0.04045 0.02479 C -0.04323 0.04634 -0.0408 0.07854 -0.03142 0.09754 C -0.02951 0.10681 -0.02778 0.11353 -0.02274 0.12025 C -0.02118 0.12743 -0.01909 0.1316 -0.01545 0.13716 C -0.01354 0.14527 -0.00955 0.14736 -0.00503 0.15361 C -0.00208 0.16751 -0.00642 0.15245 0.00087 0.16427 C 0.00677 0.174 0.00903 0.18397 0.01684 0.19092 C 0.0224 0.20644 0.02136 0.20876 0.0316 0.21409 C 0.03351 0.21941 0.03681 0.22451 0.0375 0.23054 C 0.03854 0.23772 0.03854 0.24119 0.04045 0.24722 C 0.04271 0.2551 0.04636 0.25903 0.04913 0.26599 C 0.05122 0.27131 0.05434 0.28058 0.05799 0.28475 C 0.06111 0.28823 0.0691 0.28962 0.07275 0.29101 C 0.07969 0.28962 0.08698 0.28383 0.09306 0.28684 C 0.10157 0.28591 0.11129 0.28916 0.11823 0.28244 C 0.12275 0.27827 0.12847 0.2639 0.12847 0.26413 C 0.13143 0.25046 0.13316 0.24235 0.13854 0.23054 C 0.14219 0.21084 0.14775 0.19184 0.15209 0.17238 C 0.15417 0.16288 0.15782 0.15292 0.16372 0.14736 C 0.16632 0.13624 0.17379 0.12998 0.1783 0.12025 C 0.17952 0.11793 0.18004 0.11469 0.18125 0.11214 C 0.18368 0.10704 0.18716 0.10635 0.19011 0.10171 C 0.19288 0.09708 0.19497 0.09198 0.19757 0.08712 C 0.20157 0.07924 0.20747 0.07298 0.21077 0.06441 " pathEditMode="relative" rAng="0" ptsTypes="ffffffffffffffffffffffffA">
                                      <p:cBhvr>
                                        <p:cTn id="12" dur="2000" fill="hold"/>
                                        <p:tgtEl>
                                          <p:spTgt spid="85079"/>
                                        </p:tgtEl>
                                        <p:attrNameLst>
                                          <p:attrName>ppt_x</p:attrName>
                                          <p:attrName>ppt_y</p:attrName>
                                        </p:attrNameLst>
                                      </p:cBhvr>
                                      <p:rCtr x="105" y="146"/>
                                    </p:animMotion>
                                  </p:childTnLst>
                                </p:cTn>
                              </p:par>
                            </p:childTnLst>
                          </p:cTn>
                        </p:par>
                        <p:par>
                          <p:cTn id="13" fill="hold">
                            <p:stCondLst>
                              <p:cond delay="5000"/>
                            </p:stCondLst>
                            <p:childTnLst>
                              <p:par>
                                <p:cTn id="14" presetID="1" presetClass="entr" presetSubtype="0" fill="hold" grpId="0" nodeType="afterEffect">
                                  <p:stCondLst>
                                    <p:cond delay="1000"/>
                                  </p:stCondLst>
                                  <p:childTnLst>
                                    <p:set>
                                      <p:cBhvr>
                                        <p:cTn id="15" dur="1" fill="hold">
                                          <p:stCondLst>
                                            <p:cond delay="0"/>
                                          </p:stCondLst>
                                        </p:cTn>
                                        <p:tgtEl>
                                          <p:spTgt spid="85084"/>
                                        </p:tgtEl>
                                        <p:attrNameLst>
                                          <p:attrName>style.visibility</p:attrName>
                                        </p:attrNameLst>
                                      </p:cBhvr>
                                      <p:to>
                                        <p:strVal val="visible"/>
                                      </p:to>
                                    </p:set>
                                  </p:childTnLst>
                                </p:cTn>
                              </p:par>
                            </p:childTnLst>
                          </p:cTn>
                        </p:par>
                        <p:par>
                          <p:cTn id="16" fill="hold">
                            <p:stCondLst>
                              <p:cond delay="6000"/>
                            </p:stCondLst>
                            <p:childTnLst>
                              <p:par>
                                <p:cTn id="17" presetID="0" presetClass="path" presetSubtype="0" accel="50000" decel="50000" fill="hold" nodeType="afterEffect">
                                  <p:stCondLst>
                                    <p:cond delay="1000"/>
                                  </p:stCondLst>
                                  <p:childTnLst>
                                    <p:animMotion origin="layout" path="M -0.04653 0.03336 C -0.05122 0.03776 -0.05278 0.04054 -0.05452 0.04773 C -0.05539 0.0512 -0.0573 0.05838 -0.0573 0.05838 C -0.06025 0.09569 -0.06129 0.08109 -0.05851 0.10287 C -0.05973 0.12952 -0.06233 0.15662 -0.0665 0.18281 C -0.06841 0.19439 -0.07379 0.20343 -0.07587 0.21501 C -0.07761 0.22497 -0.07761 0.2354 -0.07987 0.24513 C -0.08091 0.26413 -0.07778 0.27479 -0.09063 0.28081 C -0.09775 0.29495 -0.08837 0.2778 -0.09723 0.28962 C -0.1007 0.29425 -0.10261 0.3019 -0.10521 0.30746 C -0.10764 0.32344 -0.10868 0.31974 -0.11459 0.33248 C -0.11563 0.33457 -0.11598 0.33735 -0.11719 0.33943 C -0.1191 0.34268 -0.12396 0.34847 -0.12396 0.34847 C -0.12691 0.36121 -0.13698 0.37465 -0.14653 0.37859 C -0.15556 0.39064 -0.17171 0.38345 -0.18125 0.37511 C -0.18368 0.36608 -0.18716 0.35797 -0.18924 0.34847 C -0.18924 0.34847 -0.1915 0.33688 -0.19184 0.33596 C -0.19688 0.32507 -0.19271 0.34152 -0.1974 0.32715 C -0.20209 0.31256 -0.19723 0.31974 -0.20261 0.31279 C -0.20452 0.30514 -0.20868 0.29958 -0.21059 0.29147 C -0.21112 0.28545 -0.21042 0.27919 -0.21198 0.27363 C -0.21268 0.27178 -0.21511 0.27317 -0.21598 0.27178 C -0.22223 0.26344 -0.22188 0.25324 -0.22796 0.24513 C -0.22917 0.2398 -0.22952 0.23424 -0.23056 0.22914 C -0.23195 0.22428 -0.23612 0.22034 -0.23855 0.21663 C -0.2408 0.19485 -0.23837 0.20458 -0.25209 0.19902 C -0.25348 0.19578 -0.25591 0.19323 -0.2573 0.18999 C -0.26181 0.18026 -0.26129 0.16566 -0.27066 0.16149 C -0.27414 0.14828 -0.28039 0.1462 -0.28924 0.14365 C -0.29237 0.1411 -0.29514 0.13901 -0.29723 0.13484 C -0.30139 0.12674 -0.29532 0.13206 -0.30122 0.12419 C -0.30556 0.11839 -0.31025 0.11608 -0.31598 0.11353 C -0.32101 0.10333 -0.33021 0.10218 -0.33855 0.09916 C -0.35052 0.09476 -0.36268 0.09059 -0.37448 0.08503 C -0.38299 0.08596 -0.39254 0.08897 -0.40122 0.08503 C -0.40799 0.08202 -0.41493 0.07507 -0.42257 0.07437 C -0.43542 0.07321 -0.44844 0.07321 -0.46129 0.07252 C -0.47188 0.07738 -0.47743 0.07437 -0.48924 0.07252 C -0.49601 0.06974 -0.49688 0.06904 -0.5066 0.06904 C -0.51493 0.06904 -0.51459 0.06765 -0.51459 0.07252 " pathEditMode="relative" ptsTypes="fffffffffffffffffffffffffffffffffffffffA">
                                      <p:cBhvr>
                                        <p:cTn id="18" dur="2000" fill="hold"/>
                                        <p:tgtEl>
                                          <p:spTgt spid="85080"/>
                                        </p:tgtEl>
                                        <p:attrNameLst>
                                          <p:attrName>ppt_x</p:attrName>
                                          <p:attrName>ppt_y</p:attrName>
                                        </p:attrNameLst>
                                      </p:cBhvr>
                                    </p:animMotion>
                                  </p:childTnLst>
                                </p:cTn>
                              </p:par>
                            </p:childTnLst>
                          </p:cTn>
                        </p:par>
                        <p:par>
                          <p:cTn id="19" fill="hold">
                            <p:stCondLst>
                              <p:cond delay="9000"/>
                            </p:stCondLst>
                            <p:childTnLst>
                              <p:par>
                                <p:cTn id="20" presetID="1" presetClass="entr" presetSubtype="0" fill="hold" grpId="0" nodeType="afterEffect">
                                  <p:stCondLst>
                                    <p:cond delay="1000"/>
                                  </p:stCondLst>
                                  <p:childTnLst>
                                    <p:set>
                                      <p:cBhvr>
                                        <p:cTn id="21" dur="1" fill="hold">
                                          <p:stCondLst>
                                            <p:cond delay="0"/>
                                          </p:stCondLst>
                                        </p:cTn>
                                        <p:tgtEl>
                                          <p:spTgt spid="85085"/>
                                        </p:tgtEl>
                                        <p:attrNameLst>
                                          <p:attrName>style.visibility</p:attrName>
                                        </p:attrNameLst>
                                      </p:cBhvr>
                                      <p:to>
                                        <p:strVal val="visible"/>
                                      </p:to>
                                    </p:set>
                                  </p:childTnLst>
                                </p:cTn>
                              </p:par>
                            </p:childTnLst>
                          </p:cTn>
                        </p:par>
                        <p:par>
                          <p:cTn id="22" fill="hold">
                            <p:stCondLst>
                              <p:cond delay="10000"/>
                            </p:stCondLst>
                            <p:childTnLst>
                              <p:par>
                                <p:cTn id="23" presetID="0" presetClass="path" presetSubtype="0" accel="50000" decel="50000" fill="hold" nodeType="afterEffect">
                                  <p:stCondLst>
                                    <p:cond delay="1000"/>
                                  </p:stCondLst>
                                  <p:childTnLst>
                                    <p:animMotion origin="layout" path="M -0.03299 0.00764 C -0.0467 -0.00418 -0.08073 -0.0007 -0.09028 -0.00116 C -0.11511 0.00324 -0.14722 -0.00024 -0.17032 0.00046 C -0.17639 0.00208 -0.18299 0.00185 -0.18768 0.00764 C -0.19341 0.00694 -0.19913 0.00532 -0.20486 0.00579 C -0.20643 0.00602 -0.20747 0.00857 -0.20886 0.00949 C -0.21597 0.0139 -0.22552 0.01876 -0.23299 0.02177 C -0.23663 0.02502 -0.23924 0.03289 -0.24358 0.03428 C -0.2474 0.03567 -0.25157 0.03544 -0.25556 0.03614 C -0.26858 0.04054 -0.27657 0.06139 -0.28768 0.07182 C -0.29028 0.07066 -0.2941 0.07136 -0.29566 0.06811 C -0.29653 0.06626 -0.29705 0.06417 -0.29827 0.06278 C -0.30261 0.05815 -0.31302 0.05699 -0.31823 0.0556 C -0.32743 0.05769 -0.33924 0.05908 -0.34757 0.06464 C -0.35226 0.06765 -0.35452 0.07205 -0.35834 0.07715 C -0.36181 0.08178 -0.36684 0.08317 -0.37032 0.08781 C -0.3757 0.09499 -0.38004 0.10194 -0.38629 0.10727 C -0.38924 0.11352 -0.39445 0.11723 -0.39966 0.11978 C -0.40382 0.12534 -0.40729 0.1258 -0.41163 0.13044 C -0.42188 0.14179 -0.40972 0.13067 -0.41962 0.13924 C -0.42448 0.14944 -0.42952 0.15917 -0.43698 0.16612 C -0.43941 0.17979 -0.43872 0.17863 -0.44896 0.18211 C -0.45504 0.19439 -0.46528 0.20783 -0.47431 0.21593 C -0.47865 0.21964 -0.48889 0.22289 -0.48889 0.22289 C -0.50087 0.21802 -0.51302 0.21547 -0.525 0.21061 C -0.52865 0.19531 -0.53403 0.17933 -0.54219 0.16774 C -0.5441 0.15314 -0.54688 0.14226 -0.55834 0.13762 C -0.56059 0.13461 -0.56268 0.1316 -0.56493 0.12859 C -0.56632 0.12673 -0.56893 0.12326 -0.56893 0.12326 C -0.57257 0.10912 -0.56719 0.1265 -0.57431 0.11445 C -0.57709 0.10959 -0.57587 0.10148 -0.57952 0.09661 C -0.58056 0.09522 -0.58229 0.09568 -0.58368 0.09476 C -0.5875 0.09221 -0.58872 0.08989 -0.59167 0.08595 C -0.59306 0.07993 -0.59514 0.07808 -0.59827 0.07344 C -0.60018 0.06603 -0.60313 0.05977 -0.60486 0.05213 C -0.60625 0.05282 -0.60764 0.05491 -0.60886 0.05398 C -0.61407 0.0505 -0.61684 0.04124 -0.62101 0.03614 C -0.62622 0.01366 -0.62604 -0.01437 -0.61962 -0.03685 C -0.61823 -0.04194 -0.61424 -0.04565 -0.61163 -0.04936 C -0.60955 -0.05724 -0.60486 -0.06442 -0.59966 -0.06882 C -0.59549 -0.0767 -0.59514 -0.07253 -0.59167 -0.07786 " pathEditMode="relative" ptsTypes="ffffffffffffffffffffffffffffffffffffffffA">
                                      <p:cBhvr>
                                        <p:cTn id="24" dur="2000" fill="hold"/>
                                        <p:tgtEl>
                                          <p:spTgt spid="8508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83" grpId="0"/>
      <p:bldP spid="85084" grpId="0"/>
      <p:bldP spid="850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6"/>
          <p:cNvSpPr>
            <a:spLocks noGrp="1"/>
          </p:cNvSpPr>
          <p:nvPr>
            <p:ph type="sldNum" sz="quarter" idx="12"/>
          </p:nvPr>
        </p:nvSpPr>
        <p:spPr>
          <a:noFill/>
        </p:spPr>
        <p:txBody>
          <a:bodyPr/>
          <a:lstStyle/>
          <a:p>
            <a:fld id="{540B5B9D-B6F0-4461-8A88-E4D05681D16E}" type="slidenum">
              <a:rPr lang="en-US" smtClean="0"/>
              <a:pPr/>
              <a:t>12</a:t>
            </a:fld>
            <a:endParaRPr lang="en-US" smtClean="0"/>
          </a:p>
        </p:txBody>
      </p:sp>
      <p:grpSp>
        <p:nvGrpSpPr>
          <p:cNvPr id="39938" name="Group 30"/>
          <p:cNvGrpSpPr>
            <a:grpSpLocks/>
          </p:cNvGrpSpPr>
          <p:nvPr/>
        </p:nvGrpSpPr>
        <p:grpSpPr bwMode="auto">
          <a:xfrm>
            <a:off x="228600" y="1524000"/>
            <a:ext cx="4038600" cy="5105400"/>
            <a:chOff x="144" y="912"/>
            <a:chExt cx="2112" cy="2976"/>
          </a:xfrm>
        </p:grpSpPr>
        <p:pic>
          <p:nvPicPr>
            <p:cNvPr id="39942" name="Picture 5" descr="slide0084_image308"/>
            <p:cNvPicPr>
              <a:picLocks noChangeAspect="1" noChangeArrowheads="1"/>
            </p:cNvPicPr>
            <p:nvPr/>
          </p:nvPicPr>
          <p:blipFill>
            <a:blip r:embed="rId3">
              <a:lum bright="-10000"/>
            </a:blip>
            <a:srcRect/>
            <a:stretch>
              <a:fillRect/>
            </a:stretch>
          </p:blipFill>
          <p:spPr bwMode="auto">
            <a:xfrm>
              <a:off x="144" y="912"/>
              <a:ext cx="2112" cy="2976"/>
            </a:xfrm>
            <a:prstGeom prst="rect">
              <a:avLst/>
            </a:prstGeom>
            <a:noFill/>
            <a:ln w="9525">
              <a:noFill/>
              <a:miter lim="800000"/>
              <a:headEnd/>
              <a:tailEnd/>
            </a:ln>
          </p:spPr>
        </p:pic>
        <p:sp>
          <p:nvSpPr>
            <p:cNvPr id="39943" name="Freeform 6"/>
            <p:cNvSpPr>
              <a:spLocks/>
            </p:cNvSpPr>
            <p:nvPr/>
          </p:nvSpPr>
          <p:spPr bwMode="auto">
            <a:xfrm>
              <a:off x="899" y="2014"/>
              <a:ext cx="153" cy="135"/>
            </a:xfrm>
            <a:custGeom>
              <a:avLst/>
              <a:gdLst>
                <a:gd name="T0" fmla="*/ 167 w 188"/>
                <a:gd name="T1" fmla="*/ 77 h 151"/>
                <a:gd name="T2" fmla="*/ 104 w 188"/>
                <a:gd name="T3" fmla="*/ 105 h 151"/>
                <a:gd name="T4" fmla="*/ 40 w 188"/>
                <a:gd name="T5" fmla="*/ 133 h 151"/>
                <a:gd name="T6" fmla="*/ 12 w 188"/>
                <a:gd name="T7" fmla="*/ 91 h 151"/>
                <a:gd name="T8" fmla="*/ 19 w 188"/>
                <a:gd name="T9" fmla="*/ 56 h 151"/>
                <a:gd name="T10" fmla="*/ 5 w 188"/>
                <a:gd name="T11" fmla="*/ 35 h 151"/>
                <a:gd name="T12" fmla="*/ 76 w 188"/>
                <a:gd name="T13" fmla="*/ 14 h 151"/>
                <a:gd name="T14" fmla="*/ 139 w 188"/>
                <a:gd name="T15" fmla="*/ 7 h 151"/>
                <a:gd name="T16" fmla="*/ 160 w 188"/>
                <a:gd name="T17" fmla="*/ 0 h 151"/>
                <a:gd name="T18" fmla="*/ 188 w 188"/>
                <a:gd name="T19" fmla="*/ 70 h 151"/>
                <a:gd name="T20" fmla="*/ 167 w 188"/>
                <a:gd name="T21" fmla="*/ 7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51"/>
                <a:gd name="T35" fmla="*/ 188 w 188"/>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51">
                  <a:moveTo>
                    <a:pt x="167" y="77"/>
                  </a:moveTo>
                  <a:cubicBezTo>
                    <a:pt x="144" y="85"/>
                    <a:pt x="127" y="97"/>
                    <a:pt x="104" y="105"/>
                  </a:cubicBezTo>
                  <a:cubicBezTo>
                    <a:pt x="89" y="127"/>
                    <a:pt x="81" y="151"/>
                    <a:pt x="40" y="133"/>
                  </a:cubicBezTo>
                  <a:cubicBezTo>
                    <a:pt x="25" y="126"/>
                    <a:pt x="12" y="91"/>
                    <a:pt x="12" y="91"/>
                  </a:cubicBezTo>
                  <a:cubicBezTo>
                    <a:pt x="14" y="79"/>
                    <a:pt x="20" y="68"/>
                    <a:pt x="19" y="56"/>
                  </a:cubicBezTo>
                  <a:cubicBezTo>
                    <a:pt x="18" y="48"/>
                    <a:pt x="0" y="42"/>
                    <a:pt x="5" y="35"/>
                  </a:cubicBezTo>
                  <a:cubicBezTo>
                    <a:pt x="10" y="29"/>
                    <a:pt x="64" y="17"/>
                    <a:pt x="76" y="14"/>
                  </a:cubicBezTo>
                  <a:cubicBezTo>
                    <a:pt x="111" y="26"/>
                    <a:pt x="90" y="23"/>
                    <a:pt x="139" y="7"/>
                  </a:cubicBezTo>
                  <a:cubicBezTo>
                    <a:pt x="146" y="5"/>
                    <a:pt x="160" y="0"/>
                    <a:pt x="160" y="0"/>
                  </a:cubicBezTo>
                  <a:cubicBezTo>
                    <a:pt x="169" y="26"/>
                    <a:pt x="173" y="47"/>
                    <a:pt x="188" y="70"/>
                  </a:cubicBezTo>
                  <a:cubicBezTo>
                    <a:pt x="165" y="85"/>
                    <a:pt x="167" y="92"/>
                    <a:pt x="167" y="77"/>
                  </a:cubicBezTo>
                  <a:close/>
                </a:path>
              </a:pathLst>
            </a:custGeom>
            <a:solidFill>
              <a:srgbClr val="FF33CC">
                <a:alpha val="50195"/>
              </a:srgbClr>
            </a:solidFill>
            <a:ln w="9525">
              <a:solidFill>
                <a:schemeClr val="tx1"/>
              </a:solidFill>
              <a:round/>
              <a:headEnd/>
              <a:tailEnd/>
            </a:ln>
          </p:spPr>
          <p:txBody>
            <a:bodyPr/>
            <a:lstStyle/>
            <a:p>
              <a:pPr algn="ctr"/>
              <a:endParaRPr lang="en-US"/>
            </a:p>
          </p:txBody>
        </p:sp>
        <p:sp>
          <p:nvSpPr>
            <p:cNvPr id="39944" name="Text Box 7"/>
            <p:cNvSpPr txBox="1">
              <a:spLocks noChangeArrowheads="1"/>
            </p:cNvSpPr>
            <p:nvPr/>
          </p:nvSpPr>
          <p:spPr bwMode="auto">
            <a:xfrm>
              <a:off x="240" y="1968"/>
              <a:ext cx="737" cy="374"/>
            </a:xfrm>
            <a:prstGeom prst="rect">
              <a:avLst/>
            </a:prstGeom>
            <a:noFill/>
            <a:ln w="9525">
              <a:noFill/>
              <a:miter lim="800000"/>
              <a:headEnd/>
              <a:tailEnd/>
            </a:ln>
          </p:spPr>
          <p:txBody>
            <a:bodyPr>
              <a:spAutoFit/>
            </a:bodyPr>
            <a:lstStyle/>
            <a:p>
              <a:pPr algn="ctr">
                <a:spcBef>
                  <a:spcPct val="50000"/>
                </a:spcBef>
              </a:pPr>
              <a:r>
                <a:rPr lang="en-US" b="1">
                  <a:solidFill>
                    <a:schemeClr val="bg1"/>
                  </a:solidFill>
                  <a:latin typeface="Verdana" pitchFamily="34" charset="0"/>
                </a:rPr>
                <a:t>Aztec Empire</a:t>
              </a:r>
            </a:p>
          </p:txBody>
        </p:sp>
        <p:sp>
          <p:nvSpPr>
            <p:cNvPr id="39945" name="Text Box 9"/>
            <p:cNvSpPr txBox="1">
              <a:spLocks noChangeArrowheads="1"/>
            </p:cNvSpPr>
            <p:nvPr/>
          </p:nvSpPr>
          <p:spPr bwMode="auto">
            <a:xfrm>
              <a:off x="1104" y="2016"/>
              <a:ext cx="946" cy="286"/>
            </a:xfrm>
            <a:prstGeom prst="rect">
              <a:avLst/>
            </a:prstGeom>
            <a:noFill/>
            <a:ln w="9525">
              <a:noFill/>
              <a:miter lim="800000"/>
              <a:headEnd/>
              <a:tailEnd/>
            </a:ln>
          </p:spPr>
          <p:txBody>
            <a:bodyPr>
              <a:spAutoFit/>
            </a:bodyPr>
            <a:lstStyle/>
            <a:p>
              <a:pPr>
                <a:lnSpc>
                  <a:spcPct val="70000"/>
                </a:lnSpc>
                <a:spcBef>
                  <a:spcPct val="5000"/>
                </a:spcBef>
              </a:pPr>
              <a:r>
                <a:rPr lang="en-US" b="1">
                  <a:solidFill>
                    <a:schemeClr val="bg1"/>
                  </a:solidFill>
                  <a:latin typeface="Verdana" pitchFamily="34" charset="0"/>
                </a:rPr>
                <a:t>Mayan </a:t>
              </a:r>
            </a:p>
            <a:p>
              <a:pPr>
                <a:lnSpc>
                  <a:spcPct val="70000"/>
                </a:lnSpc>
                <a:spcBef>
                  <a:spcPct val="5000"/>
                </a:spcBef>
              </a:pPr>
              <a:r>
                <a:rPr lang="en-US" b="1">
                  <a:solidFill>
                    <a:schemeClr val="bg1"/>
                  </a:solidFill>
                  <a:latin typeface="Verdana" pitchFamily="34" charset="0"/>
                </a:rPr>
                <a:t>States</a:t>
              </a:r>
            </a:p>
          </p:txBody>
        </p:sp>
        <p:sp>
          <p:nvSpPr>
            <p:cNvPr id="39946" name="Freeform 10"/>
            <p:cNvSpPr>
              <a:spLocks/>
            </p:cNvSpPr>
            <p:nvPr/>
          </p:nvSpPr>
          <p:spPr bwMode="auto">
            <a:xfrm>
              <a:off x="1337" y="2454"/>
              <a:ext cx="305" cy="728"/>
            </a:xfrm>
            <a:custGeom>
              <a:avLst/>
              <a:gdLst>
                <a:gd name="T0" fmla="*/ 50 w 374"/>
                <a:gd name="T1" fmla="*/ 0 h 810"/>
                <a:gd name="T2" fmla="*/ 26 w 374"/>
                <a:gd name="T3" fmla="*/ 48 h 810"/>
                <a:gd name="T4" fmla="*/ 20 w 374"/>
                <a:gd name="T5" fmla="*/ 132 h 810"/>
                <a:gd name="T6" fmla="*/ 14 w 374"/>
                <a:gd name="T7" fmla="*/ 192 h 810"/>
                <a:gd name="T8" fmla="*/ 50 w 374"/>
                <a:gd name="T9" fmla="*/ 216 h 810"/>
                <a:gd name="T10" fmla="*/ 74 w 374"/>
                <a:gd name="T11" fmla="*/ 252 h 810"/>
                <a:gd name="T12" fmla="*/ 86 w 374"/>
                <a:gd name="T13" fmla="*/ 288 h 810"/>
                <a:gd name="T14" fmla="*/ 140 w 374"/>
                <a:gd name="T15" fmla="*/ 402 h 810"/>
                <a:gd name="T16" fmla="*/ 176 w 374"/>
                <a:gd name="T17" fmla="*/ 420 h 810"/>
                <a:gd name="T18" fmla="*/ 212 w 374"/>
                <a:gd name="T19" fmla="*/ 432 h 810"/>
                <a:gd name="T20" fmla="*/ 236 w 374"/>
                <a:gd name="T21" fmla="*/ 468 h 810"/>
                <a:gd name="T22" fmla="*/ 248 w 374"/>
                <a:gd name="T23" fmla="*/ 528 h 810"/>
                <a:gd name="T24" fmla="*/ 242 w 374"/>
                <a:gd name="T25" fmla="*/ 600 h 810"/>
                <a:gd name="T26" fmla="*/ 242 w 374"/>
                <a:gd name="T27" fmla="*/ 696 h 810"/>
                <a:gd name="T28" fmla="*/ 230 w 374"/>
                <a:gd name="T29" fmla="*/ 714 h 810"/>
                <a:gd name="T30" fmla="*/ 218 w 374"/>
                <a:gd name="T31" fmla="*/ 750 h 810"/>
                <a:gd name="T32" fmla="*/ 236 w 374"/>
                <a:gd name="T33" fmla="*/ 810 h 810"/>
                <a:gd name="T34" fmla="*/ 296 w 374"/>
                <a:gd name="T35" fmla="*/ 786 h 810"/>
                <a:gd name="T36" fmla="*/ 350 w 374"/>
                <a:gd name="T37" fmla="*/ 642 h 810"/>
                <a:gd name="T38" fmla="*/ 374 w 374"/>
                <a:gd name="T39" fmla="*/ 546 h 810"/>
                <a:gd name="T40" fmla="*/ 308 w 374"/>
                <a:gd name="T41" fmla="*/ 390 h 810"/>
                <a:gd name="T42" fmla="*/ 242 w 374"/>
                <a:gd name="T43" fmla="*/ 342 h 810"/>
                <a:gd name="T44" fmla="*/ 212 w 374"/>
                <a:gd name="T45" fmla="*/ 318 h 810"/>
                <a:gd name="T46" fmla="*/ 200 w 374"/>
                <a:gd name="T47" fmla="*/ 300 h 810"/>
                <a:gd name="T48" fmla="*/ 182 w 374"/>
                <a:gd name="T49" fmla="*/ 288 h 810"/>
                <a:gd name="T50" fmla="*/ 104 w 374"/>
                <a:gd name="T51" fmla="*/ 192 h 810"/>
                <a:gd name="T52" fmla="*/ 80 w 374"/>
                <a:gd name="T53" fmla="*/ 108 h 810"/>
                <a:gd name="T54" fmla="*/ 68 w 374"/>
                <a:gd name="T55" fmla="*/ 36 h 810"/>
                <a:gd name="T56" fmla="*/ 50 w 374"/>
                <a:gd name="T57" fmla="*/ 0 h 8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4"/>
                <a:gd name="T88" fmla="*/ 0 h 810"/>
                <a:gd name="T89" fmla="*/ 374 w 374"/>
                <a:gd name="T90" fmla="*/ 810 h 8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4" h="810">
                  <a:moveTo>
                    <a:pt x="50" y="0"/>
                  </a:moveTo>
                  <a:cubicBezTo>
                    <a:pt x="59" y="27"/>
                    <a:pt x="48" y="33"/>
                    <a:pt x="26" y="48"/>
                  </a:cubicBezTo>
                  <a:cubicBezTo>
                    <a:pt x="17" y="85"/>
                    <a:pt x="14" y="91"/>
                    <a:pt x="20" y="132"/>
                  </a:cubicBezTo>
                  <a:cubicBezTo>
                    <a:pt x="16" y="147"/>
                    <a:pt x="0" y="178"/>
                    <a:pt x="14" y="192"/>
                  </a:cubicBezTo>
                  <a:cubicBezTo>
                    <a:pt x="24" y="202"/>
                    <a:pt x="50" y="216"/>
                    <a:pt x="50" y="216"/>
                  </a:cubicBezTo>
                  <a:cubicBezTo>
                    <a:pt x="58" y="228"/>
                    <a:pt x="69" y="238"/>
                    <a:pt x="74" y="252"/>
                  </a:cubicBezTo>
                  <a:cubicBezTo>
                    <a:pt x="78" y="264"/>
                    <a:pt x="86" y="288"/>
                    <a:pt x="86" y="288"/>
                  </a:cubicBezTo>
                  <a:cubicBezTo>
                    <a:pt x="90" y="322"/>
                    <a:pt x="105" y="384"/>
                    <a:pt x="140" y="402"/>
                  </a:cubicBezTo>
                  <a:cubicBezTo>
                    <a:pt x="152" y="408"/>
                    <a:pt x="164" y="415"/>
                    <a:pt x="176" y="420"/>
                  </a:cubicBezTo>
                  <a:cubicBezTo>
                    <a:pt x="188" y="425"/>
                    <a:pt x="212" y="432"/>
                    <a:pt x="212" y="432"/>
                  </a:cubicBezTo>
                  <a:cubicBezTo>
                    <a:pt x="230" y="450"/>
                    <a:pt x="231" y="445"/>
                    <a:pt x="236" y="468"/>
                  </a:cubicBezTo>
                  <a:cubicBezTo>
                    <a:pt x="241" y="488"/>
                    <a:pt x="248" y="528"/>
                    <a:pt x="248" y="528"/>
                  </a:cubicBezTo>
                  <a:cubicBezTo>
                    <a:pt x="239" y="554"/>
                    <a:pt x="249" y="573"/>
                    <a:pt x="242" y="600"/>
                  </a:cubicBezTo>
                  <a:cubicBezTo>
                    <a:pt x="249" y="636"/>
                    <a:pt x="257" y="661"/>
                    <a:pt x="242" y="696"/>
                  </a:cubicBezTo>
                  <a:cubicBezTo>
                    <a:pt x="239" y="703"/>
                    <a:pt x="233" y="707"/>
                    <a:pt x="230" y="714"/>
                  </a:cubicBezTo>
                  <a:cubicBezTo>
                    <a:pt x="225" y="726"/>
                    <a:pt x="218" y="750"/>
                    <a:pt x="218" y="750"/>
                  </a:cubicBezTo>
                  <a:cubicBezTo>
                    <a:pt x="233" y="794"/>
                    <a:pt x="227" y="774"/>
                    <a:pt x="236" y="810"/>
                  </a:cubicBezTo>
                  <a:cubicBezTo>
                    <a:pt x="258" y="803"/>
                    <a:pt x="276" y="799"/>
                    <a:pt x="296" y="786"/>
                  </a:cubicBezTo>
                  <a:cubicBezTo>
                    <a:pt x="313" y="736"/>
                    <a:pt x="334" y="691"/>
                    <a:pt x="350" y="642"/>
                  </a:cubicBezTo>
                  <a:cubicBezTo>
                    <a:pt x="361" y="610"/>
                    <a:pt x="364" y="577"/>
                    <a:pt x="374" y="546"/>
                  </a:cubicBezTo>
                  <a:cubicBezTo>
                    <a:pt x="366" y="496"/>
                    <a:pt x="354" y="421"/>
                    <a:pt x="308" y="390"/>
                  </a:cubicBezTo>
                  <a:cubicBezTo>
                    <a:pt x="290" y="363"/>
                    <a:pt x="268" y="359"/>
                    <a:pt x="242" y="342"/>
                  </a:cubicBezTo>
                  <a:cubicBezTo>
                    <a:pt x="208" y="290"/>
                    <a:pt x="253" y="351"/>
                    <a:pt x="212" y="318"/>
                  </a:cubicBezTo>
                  <a:cubicBezTo>
                    <a:pt x="206" y="313"/>
                    <a:pt x="205" y="305"/>
                    <a:pt x="200" y="300"/>
                  </a:cubicBezTo>
                  <a:cubicBezTo>
                    <a:pt x="195" y="295"/>
                    <a:pt x="188" y="292"/>
                    <a:pt x="182" y="288"/>
                  </a:cubicBezTo>
                  <a:cubicBezTo>
                    <a:pt x="162" y="257"/>
                    <a:pt x="141" y="204"/>
                    <a:pt x="104" y="192"/>
                  </a:cubicBezTo>
                  <a:cubicBezTo>
                    <a:pt x="92" y="157"/>
                    <a:pt x="86" y="150"/>
                    <a:pt x="80" y="108"/>
                  </a:cubicBezTo>
                  <a:cubicBezTo>
                    <a:pt x="76" y="84"/>
                    <a:pt x="68" y="36"/>
                    <a:pt x="68" y="36"/>
                  </a:cubicBezTo>
                  <a:cubicBezTo>
                    <a:pt x="77" y="9"/>
                    <a:pt x="67" y="17"/>
                    <a:pt x="50" y="0"/>
                  </a:cubicBezTo>
                  <a:close/>
                </a:path>
              </a:pathLst>
            </a:custGeom>
            <a:solidFill>
              <a:srgbClr val="FF0000">
                <a:alpha val="50195"/>
              </a:srgbClr>
            </a:solidFill>
            <a:ln w="9525">
              <a:solidFill>
                <a:schemeClr val="tx1"/>
              </a:solidFill>
              <a:round/>
              <a:headEnd/>
              <a:tailEnd/>
            </a:ln>
          </p:spPr>
          <p:txBody>
            <a:bodyPr/>
            <a:lstStyle/>
            <a:p>
              <a:pPr algn="ctr"/>
              <a:endParaRPr lang="en-US"/>
            </a:p>
          </p:txBody>
        </p:sp>
        <p:sp>
          <p:nvSpPr>
            <p:cNvPr id="39947" name="Text Box 11"/>
            <p:cNvSpPr txBox="1">
              <a:spLocks noChangeArrowheads="1"/>
            </p:cNvSpPr>
            <p:nvPr/>
          </p:nvSpPr>
          <p:spPr bwMode="auto">
            <a:xfrm>
              <a:off x="816" y="2640"/>
              <a:ext cx="704" cy="374"/>
            </a:xfrm>
            <a:prstGeom prst="rect">
              <a:avLst/>
            </a:prstGeom>
            <a:noFill/>
            <a:ln w="9525">
              <a:noFill/>
              <a:miter lim="800000"/>
              <a:headEnd/>
              <a:tailEnd/>
            </a:ln>
          </p:spPr>
          <p:txBody>
            <a:bodyPr>
              <a:spAutoFit/>
            </a:bodyPr>
            <a:lstStyle/>
            <a:p>
              <a:pPr>
                <a:spcBef>
                  <a:spcPct val="50000"/>
                </a:spcBef>
              </a:pPr>
              <a:r>
                <a:rPr lang="en-US" b="1">
                  <a:solidFill>
                    <a:schemeClr val="bg1"/>
                  </a:solidFill>
                  <a:latin typeface="Verdana" pitchFamily="34" charset="0"/>
                </a:rPr>
                <a:t>Inca Empire</a:t>
              </a:r>
            </a:p>
          </p:txBody>
        </p:sp>
      </p:grpSp>
      <p:sp>
        <p:nvSpPr>
          <p:cNvPr id="150549" name="Rectangle 21"/>
          <p:cNvSpPr>
            <a:spLocks noGrp="1" noChangeArrowheads="1"/>
          </p:cNvSpPr>
          <p:nvPr>
            <p:ph type="title"/>
          </p:nvPr>
        </p:nvSpPr>
        <p:spPr>
          <a:xfrm>
            <a:off x="152400" y="152400"/>
            <a:ext cx="8991600" cy="1143000"/>
          </a:xfrm>
          <a:noFill/>
        </p:spPr>
        <p:txBody>
          <a:bodyPr/>
          <a:lstStyle/>
          <a:p>
            <a:pPr eaLnBrk="1" hangingPunct="1">
              <a:defRPr/>
            </a:pPr>
            <a:r>
              <a:rPr lang="en-US" sz="2800" b="1"/>
              <a:t>Spanish conquistadors ended Aztec and Inca rule and claimed their lands in Mesoamerica and Andean South America.</a:t>
            </a:r>
          </a:p>
        </p:txBody>
      </p:sp>
      <p:sp>
        <p:nvSpPr>
          <p:cNvPr id="150543" name="AutoShape 15"/>
          <p:cNvSpPr>
            <a:spLocks noChangeArrowheads="1"/>
          </p:cNvSpPr>
          <p:nvPr/>
        </p:nvSpPr>
        <p:spPr bwMode="auto">
          <a:xfrm>
            <a:off x="5181600" y="1676400"/>
            <a:ext cx="3657600" cy="2590800"/>
          </a:xfrm>
          <a:prstGeom prst="wedgeEllipseCallout">
            <a:avLst>
              <a:gd name="adj1" fmla="val -34681"/>
              <a:gd name="adj2" fmla="val 65440"/>
            </a:avLst>
          </a:prstGeom>
          <a:solidFill>
            <a:schemeClr val="bg1"/>
          </a:solidFill>
          <a:ln w="9525">
            <a:solidFill>
              <a:schemeClr val="tx1"/>
            </a:solidFill>
            <a:miter lim="800000"/>
            <a:headEnd/>
            <a:tailEnd/>
          </a:ln>
        </p:spPr>
        <p:txBody>
          <a:bodyPr/>
          <a:lstStyle/>
          <a:p>
            <a:pPr algn="ctr"/>
            <a:r>
              <a:rPr lang="en-US" sz="2000" b="1">
                <a:solidFill>
                  <a:srgbClr val="336699"/>
                </a:solidFill>
                <a:latin typeface="Verdana" pitchFamily="34" charset="0"/>
              </a:rPr>
              <a:t>In 1492, two major empires in the Americas, the Aztecs and the Inca, ruled many people.</a:t>
            </a:r>
          </a:p>
        </p:txBody>
      </p:sp>
      <p:pic>
        <p:nvPicPr>
          <p:cNvPr id="150555" name="Picture 27" descr="mundo_neutral"/>
          <p:cNvPicPr>
            <a:picLocks noChangeAspect="1" noChangeArrowheads="1"/>
          </p:cNvPicPr>
          <p:nvPr>
            <p:ph sz="half" idx="2"/>
          </p:nvPr>
        </p:nvPicPr>
        <p:blipFill>
          <a:blip r:embed="rId4"/>
          <a:srcRect/>
          <a:stretch>
            <a:fillRect/>
          </a:stretch>
        </p:blipFill>
        <p:spPr>
          <a:xfrm>
            <a:off x="4724400" y="4648200"/>
            <a:ext cx="1981200" cy="1963738"/>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50555"/>
                                        </p:tgtEl>
                                        <p:attrNameLst>
                                          <p:attrName>style.visibility</p:attrName>
                                        </p:attrNameLst>
                                      </p:cBhvr>
                                      <p:to>
                                        <p:strVal val="visible"/>
                                      </p:to>
                                    </p:set>
                                    <p:anim calcmode="lin" valueType="num">
                                      <p:cBhvr>
                                        <p:cTn id="7" dur="2000" fill="hold"/>
                                        <p:tgtEl>
                                          <p:spTgt spid="150555"/>
                                        </p:tgtEl>
                                        <p:attrNameLst>
                                          <p:attrName>ppt_w</p:attrName>
                                        </p:attrNameLst>
                                      </p:cBhvr>
                                      <p:tavLst>
                                        <p:tav tm="0">
                                          <p:val>
                                            <p:fltVal val="0"/>
                                          </p:val>
                                        </p:tav>
                                        <p:tav tm="100000">
                                          <p:val>
                                            <p:strVal val="#ppt_w"/>
                                          </p:val>
                                        </p:tav>
                                      </p:tavLst>
                                    </p:anim>
                                    <p:anim calcmode="lin" valueType="num">
                                      <p:cBhvr>
                                        <p:cTn id="8" dur="2000" fill="hold"/>
                                        <p:tgtEl>
                                          <p:spTgt spid="150555"/>
                                        </p:tgtEl>
                                        <p:attrNameLst>
                                          <p:attrName>ppt_h</p:attrName>
                                        </p:attrNameLst>
                                      </p:cBhvr>
                                      <p:tavLst>
                                        <p:tav tm="0">
                                          <p:val>
                                            <p:fltVal val="0"/>
                                          </p:val>
                                        </p:tav>
                                        <p:tav tm="100000">
                                          <p:val>
                                            <p:strVal val="#ppt_h"/>
                                          </p:val>
                                        </p:tav>
                                      </p:tavLst>
                                    </p:anim>
                                    <p:anim calcmode="lin" valueType="num">
                                      <p:cBhvr>
                                        <p:cTn id="9" dur="2000" fill="hold"/>
                                        <p:tgtEl>
                                          <p:spTgt spid="150555"/>
                                        </p:tgtEl>
                                        <p:attrNameLst>
                                          <p:attrName>style.rotation</p:attrName>
                                        </p:attrNameLst>
                                      </p:cBhvr>
                                      <p:tavLst>
                                        <p:tav tm="0">
                                          <p:val>
                                            <p:fltVal val="90"/>
                                          </p:val>
                                        </p:tav>
                                        <p:tav tm="100000">
                                          <p:val>
                                            <p:fltVal val="0"/>
                                          </p:val>
                                        </p:tav>
                                      </p:tavLst>
                                    </p:anim>
                                    <p:animEffect transition="in" filter="fade">
                                      <p:cBhvr>
                                        <p:cTn id="10" dur="2000"/>
                                        <p:tgtEl>
                                          <p:spTgt spid="150555"/>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50543"/>
                                        </p:tgtEl>
                                        <p:attrNameLst>
                                          <p:attrName>style.visibility</p:attrName>
                                        </p:attrNameLst>
                                      </p:cBhvr>
                                      <p:to>
                                        <p:strVal val="visible"/>
                                      </p:to>
                                    </p:set>
                                    <p:animEffect transition="in" filter="fade">
                                      <p:cBhvr>
                                        <p:cTn id="14" dur="2000"/>
                                        <p:tgtEl>
                                          <p:spTgt spid="150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73" name="Slide Number Placeholder 5"/>
          <p:cNvSpPr>
            <a:spLocks noGrp="1"/>
          </p:cNvSpPr>
          <p:nvPr>
            <p:ph type="sldNum" sz="quarter" idx="12"/>
          </p:nvPr>
        </p:nvSpPr>
        <p:spPr>
          <a:noFill/>
        </p:spPr>
        <p:txBody>
          <a:bodyPr/>
          <a:lstStyle/>
          <a:p>
            <a:fld id="{E002F0EE-F4BD-4748-85A2-701553A54C70}" type="slidenum">
              <a:rPr lang="en-US" smtClean="0"/>
              <a:pPr/>
              <a:t>13</a:t>
            </a:fld>
            <a:endParaRPr lang="en-US" smtClean="0"/>
          </a:p>
        </p:txBody>
      </p:sp>
      <p:pic>
        <p:nvPicPr>
          <p:cNvPr id="89274" name="Picture 35" descr="mundo-righ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900000">
            <a:off x="609600" y="4495800"/>
            <a:ext cx="1828800" cy="1820863"/>
          </a:xfrm>
          <a:prstGeom prst="rect">
            <a:avLst/>
          </a:prstGeom>
          <a:noFill/>
          <a:ln w="9525">
            <a:noFill/>
            <a:miter lim="800000"/>
            <a:headEnd/>
            <a:tailEnd/>
          </a:ln>
        </p:spPr>
      </p:pic>
      <p:sp>
        <p:nvSpPr>
          <p:cNvPr id="89119" name="AutoShape 31"/>
          <p:cNvSpPr>
            <a:spLocks noChangeArrowheads="1"/>
          </p:cNvSpPr>
          <p:nvPr/>
        </p:nvSpPr>
        <p:spPr bwMode="auto">
          <a:xfrm>
            <a:off x="381000" y="1447800"/>
            <a:ext cx="4335463" cy="2692400"/>
          </a:xfrm>
          <a:prstGeom prst="wedgeEllipseCallout">
            <a:avLst>
              <a:gd name="adj1" fmla="val -24148"/>
              <a:gd name="adj2" fmla="val 73764"/>
            </a:avLst>
          </a:prstGeom>
          <a:solidFill>
            <a:schemeClr val="bg1"/>
          </a:solidFill>
          <a:ln w="12700">
            <a:solidFill>
              <a:srgbClr val="0A56A4"/>
            </a:solidFill>
            <a:miter lim="800000"/>
            <a:headEnd/>
            <a:tailEnd/>
          </a:ln>
          <a:effectLst/>
        </p:spPr>
        <p:txBody>
          <a:bodyPr>
            <a:spAutoFit/>
          </a:bodyPr>
          <a:lstStyle/>
          <a:p>
            <a:pPr algn="ctr">
              <a:defRPr/>
            </a:pPr>
            <a:r>
              <a:rPr lang="en-US" sz="2000" b="1">
                <a:solidFill>
                  <a:srgbClr val="336699"/>
                </a:solidFill>
                <a:effectLst>
                  <a:outerShdw blurRad="38100" dist="38100" dir="2700000" algn="tl">
                    <a:srgbClr val="C0C0C0"/>
                  </a:outerShdw>
                </a:effectLst>
                <a:latin typeface="Verdana" pitchFamily="34" charset="0"/>
              </a:rPr>
              <a:t>From 1400 to 1800 the rate of change accelerated more rapidly in many areas of human activity.</a:t>
            </a:r>
          </a:p>
        </p:txBody>
      </p:sp>
      <p:sp>
        <p:nvSpPr>
          <p:cNvPr id="89228" name="Text Box 140"/>
          <p:cNvSpPr txBox="1">
            <a:spLocks noChangeArrowheads="1"/>
          </p:cNvSpPr>
          <p:nvPr/>
        </p:nvSpPr>
        <p:spPr bwMode="auto">
          <a:xfrm>
            <a:off x="6934200" y="3200400"/>
            <a:ext cx="1600200" cy="381000"/>
          </a:xfrm>
          <a:prstGeom prst="rect">
            <a:avLst/>
          </a:prstGeom>
          <a:noFill/>
          <a:ln w="9525">
            <a:noFill/>
            <a:miter lim="800000"/>
            <a:headEnd/>
            <a:tailEnd/>
          </a:ln>
          <a:effectLst/>
        </p:spPr>
        <p:txBody>
          <a:bodyPr/>
          <a:lstStyle/>
          <a:p>
            <a:pPr algn="ctr">
              <a:spcBef>
                <a:spcPct val="50000"/>
              </a:spcBef>
              <a:defRPr/>
            </a:pPr>
            <a:r>
              <a:rPr lang="en-US" b="1">
                <a:solidFill>
                  <a:srgbClr val="CB7D10"/>
                </a:solidFill>
                <a:effectLst>
                  <a:outerShdw blurRad="38100" dist="38100" dir="2700000" algn="tl">
                    <a:srgbClr val="C0C0C0"/>
                  </a:outerShdw>
                </a:effectLst>
                <a:latin typeface="Verdana" pitchFamily="34" charset="0"/>
              </a:rPr>
              <a:t>Ideas &amp; Inventions</a:t>
            </a:r>
          </a:p>
        </p:txBody>
      </p:sp>
      <p:grpSp>
        <p:nvGrpSpPr>
          <p:cNvPr id="89277" name="Group 189"/>
          <p:cNvGrpSpPr>
            <a:grpSpLocks/>
          </p:cNvGrpSpPr>
          <p:nvPr/>
        </p:nvGrpSpPr>
        <p:grpSpPr bwMode="auto">
          <a:xfrm>
            <a:off x="6934200" y="1600200"/>
            <a:ext cx="1600200" cy="1600200"/>
            <a:chOff x="3024" y="624"/>
            <a:chExt cx="1008" cy="1008"/>
          </a:xfrm>
        </p:grpSpPr>
        <p:sp>
          <p:nvSpPr>
            <p:cNvPr id="89293" name="Rectangle 135"/>
            <p:cNvSpPr>
              <a:spLocks noChangeArrowheads="1"/>
            </p:cNvSpPr>
            <p:nvPr/>
          </p:nvSpPr>
          <p:spPr bwMode="auto">
            <a:xfrm>
              <a:off x="302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89294" name="Picture 178" descr="gutenberg press"/>
            <p:cNvPicPr>
              <a:picLocks noChangeAspect="1" noChangeArrowheads="1"/>
            </p:cNvPicPr>
            <p:nvPr/>
          </p:nvPicPr>
          <p:blipFill>
            <a:blip r:embed="rId5"/>
            <a:srcRect/>
            <a:stretch>
              <a:fillRect/>
            </a:stretch>
          </p:blipFill>
          <p:spPr bwMode="auto">
            <a:xfrm>
              <a:off x="3168" y="720"/>
              <a:ext cx="717" cy="864"/>
            </a:xfrm>
            <a:prstGeom prst="rect">
              <a:avLst/>
            </a:prstGeom>
            <a:noFill/>
            <a:ln w="9525">
              <a:noFill/>
              <a:miter lim="800000"/>
              <a:headEnd/>
              <a:tailEnd/>
            </a:ln>
          </p:spPr>
        </p:pic>
      </p:grpSp>
      <p:sp>
        <p:nvSpPr>
          <p:cNvPr id="89227" name="Text Box 139"/>
          <p:cNvSpPr txBox="1">
            <a:spLocks noChangeArrowheads="1"/>
          </p:cNvSpPr>
          <p:nvPr/>
        </p:nvSpPr>
        <p:spPr bwMode="auto">
          <a:xfrm>
            <a:off x="6934200" y="5715000"/>
            <a:ext cx="1600200" cy="381000"/>
          </a:xfrm>
          <a:prstGeom prst="rect">
            <a:avLst/>
          </a:prstGeom>
          <a:noFill/>
          <a:ln w="9525">
            <a:noFill/>
            <a:miter lim="800000"/>
            <a:headEnd/>
            <a:tailEnd/>
          </a:ln>
          <a:effectLst/>
        </p:spPr>
        <p:txBody>
          <a:bodyPr/>
          <a:lstStyle/>
          <a:p>
            <a:pPr algn="ctr">
              <a:spcBef>
                <a:spcPct val="50000"/>
              </a:spcBef>
              <a:defRPr/>
            </a:pPr>
            <a:r>
              <a:rPr lang="en-US" b="1">
                <a:solidFill>
                  <a:srgbClr val="CB7D10"/>
                </a:solidFill>
                <a:effectLst>
                  <a:outerShdw blurRad="38100" dist="38100" dir="2700000" algn="tl">
                    <a:srgbClr val="C0C0C0"/>
                  </a:outerShdw>
                </a:effectLst>
                <a:latin typeface="Verdana" pitchFamily="34" charset="0"/>
              </a:rPr>
              <a:t>States &amp; Empires</a:t>
            </a:r>
          </a:p>
        </p:txBody>
      </p:sp>
      <p:grpSp>
        <p:nvGrpSpPr>
          <p:cNvPr id="89278" name="Group 190"/>
          <p:cNvGrpSpPr>
            <a:grpSpLocks/>
          </p:cNvGrpSpPr>
          <p:nvPr/>
        </p:nvGrpSpPr>
        <p:grpSpPr bwMode="auto">
          <a:xfrm>
            <a:off x="6934200" y="4114800"/>
            <a:ext cx="1600200" cy="1600200"/>
            <a:chOff x="4464" y="624"/>
            <a:chExt cx="1008" cy="1008"/>
          </a:xfrm>
        </p:grpSpPr>
        <p:sp>
          <p:nvSpPr>
            <p:cNvPr id="89291" name="Rectangle 134"/>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89292" name="Picture 179" descr="Cannon"/>
            <p:cNvPicPr>
              <a:picLocks noChangeAspect="1" noChangeArrowheads="1"/>
            </p:cNvPicPr>
            <p:nvPr/>
          </p:nvPicPr>
          <p:blipFill>
            <a:blip r:embed="rId6"/>
            <a:srcRect/>
            <a:stretch>
              <a:fillRect/>
            </a:stretch>
          </p:blipFill>
          <p:spPr bwMode="auto">
            <a:xfrm>
              <a:off x="4512" y="816"/>
              <a:ext cx="912" cy="684"/>
            </a:xfrm>
            <a:prstGeom prst="rect">
              <a:avLst/>
            </a:prstGeom>
            <a:noFill/>
            <a:ln w="9525">
              <a:noFill/>
              <a:miter lim="800000"/>
              <a:headEnd/>
              <a:tailEnd/>
            </a:ln>
          </p:spPr>
        </p:pic>
      </p:grpSp>
      <p:pic>
        <p:nvPicPr>
          <p:cNvPr id="89268" name="Picture 180" descr="amsterdam1663"/>
          <p:cNvPicPr>
            <a:picLocks noChangeAspect="1" noChangeArrowheads="1"/>
          </p:cNvPicPr>
          <p:nvPr/>
        </p:nvPicPr>
        <p:blipFill>
          <a:blip r:embed="rId7"/>
          <a:srcRect/>
          <a:stretch>
            <a:fillRect/>
          </a:stretch>
        </p:blipFill>
        <p:spPr bwMode="auto">
          <a:xfrm>
            <a:off x="4876800" y="4114800"/>
            <a:ext cx="1524000" cy="1524000"/>
          </a:xfrm>
          <a:prstGeom prst="rect">
            <a:avLst/>
          </a:prstGeom>
          <a:noFill/>
          <a:ln w="9525">
            <a:solidFill>
              <a:schemeClr val="tx1"/>
            </a:solidFill>
            <a:miter lim="800000"/>
            <a:headEnd/>
            <a:tailEnd/>
          </a:ln>
        </p:spPr>
      </p:pic>
      <p:sp>
        <p:nvSpPr>
          <p:cNvPr id="89270" name="Text Box 182"/>
          <p:cNvSpPr txBox="1">
            <a:spLocks noChangeArrowheads="1"/>
          </p:cNvSpPr>
          <p:nvPr/>
        </p:nvSpPr>
        <p:spPr bwMode="auto">
          <a:xfrm>
            <a:off x="4495800" y="5715000"/>
            <a:ext cx="2057400" cy="609600"/>
          </a:xfrm>
          <a:prstGeom prst="rect">
            <a:avLst/>
          </a:prstGeom>
          <a:noFill/>
          <a:ln w="9525">
            <a:noFill/>
            <a:miter lim="800000"/>
            <a:headEnd/>
            <a:tailEnd/>
          </a:ln>
          <a:effectLst/>
        </p:spPr>
        <p:txBody>
          <a:bodyPr/>
          <a:lstStyle/>
          <a:p>
            <a:pPr algn="ctr">
              <a:spcBef>
                <a:spcPct val="50000"/>
              </a:spcBef>
              <a:defRPr/>
            </a:pPr>
            <a:r>
              <a:rPr lang="en-US" b="1">
                <a:solidFill>
                  <a:srgbClr val="CB7D10"/>
                </a:solidFill>
                <a:effectLst>
                  <a:outerShdw blurRad="38100" dist="38100" dir="2700000" algn="tl">
                    <a:srgbClr val="C0C0C0"/>
                  </a:outerShdw>
                </a:effectLst>
              </a:rPr>
              <a:t>Trade &amp; </a:t>
            </a:r>
            <a:r>
              <a:rPr lang="en-US" b="1">
                <a:solidFill>
                  <a:srgbClr val="CB7D10"/>
                </a:solidFill>
                <a:effectLst>
                  <a:outerShdw blurRad="38100" dist="38100" dir="2700000" algn="tl">
                    <a:srgbClr val="C0C0C0"/>
                  </a:outerShdw>
                </a:effectLst>
                <a:latin typeface="Verdana" pitchFamily="34" charset="0"/>
              </a:rPr>
              <a:t>Manufacturing</a:t>
            </a:r>
          </a:p>
        </p:txBody>
      </p:sp>
      <p:sp>
        <p:nvSpPr>
          <p:cNvPr id="89095" name="Text Box 7"/>
          <p:cNvSpPr txBox="1">
            <a:spLocks noChangeArrowheads="1"/>
          </p:cNvSpPr>
          <p:nvPr/>
        </p:nvSpPr>
        <p:spPr bwMode="auto">
          <a:xfrm>
            <a:off x="4648200" y="3200400"/>
            <a:ext cx="2133600" cy="609600"/>
          </a:xfrm>
          <a:prstGeom prst="rect">
            <a:avLst/>
          </a:prstGeom>
          <a:noFill/>
          <a:ln w="9525">
            <a:noFill/>
            <a:miter lim="800000"/>
            <a:headEnd/>
            <a:tailEnd/>
          </a:ln>
          <a:effectLst/>
        </p:spPr>
        <p:txBody>
          <a:bodyPr/>
          <a:lstStyle/>
          <a:p>
            <a:pPr algn="ctr">
              <a:spcBef>
                <a:spcPct val="50000"/>
              </a:spcBef>
              <a:defRPr/>
            </a:pPr>
            <a:r>
              <a:rPr lang="en-US" b="1">
                <a:solidFill>
                  <a:srgbClr val="CB7D10"/>
                </a:solidFill>
                <a:effectLst>
                  <a:outerShdw blurRad="38100" dist="38100" dir="2700000" algn="tl">
                    <a:srgbClr val="C0C0C0"/>
                  </a:outerShdw>
                </a:effectLst>
                <a:latin typeface="Verdana" pitchFamily="34" charset="0"/>
              </a:rPr>
              <a:t>Population &amp; Environment</a:t>
            </a:r>
          </a:p>
        </p:txBody>
      </p:sp>
      <p:grpSp>
        <p:nvGrpSpPr>
          <p:cNvPr id="89279" name="Group 191"/>
          <p:cNvGrpSpPr>
            <a:grpSpLocks/>
          </p:cNvGrpSpPr>
          <p:nvPr/>
        </p:nvGrpSpPr>
        <p:grpSpPr bwMode="auto">
          <a:xfrm>
            <a:off x="4876800" y="1600200"/>
            <a:ext cx="1600200" cy="1600200"/>
            <a:chOff x="4464" y="2352"/>
            <a:chExt cx="1008" cy="1008"/>
          </a:xfrm>
        </p:grpSpPr>
        <p:sp>
          <p:nvSpPr>
            <p:cNvPr id="2" name="Rectangle 132"/>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89272" name="Object 184"/>
            <p:cNvGraphicFramePr>
              <a:graphicFrameLocks noChangeAspect="1"/>
            </p:cNvGraphicFramePr>
            <p:nvPr/>
          </p:nvGraphicFramePr>
          <p:xfrm>
            <a:off x="4608" y="2400"/>
            <a:ext cx="821" cy="912"/>
          </p:xfrm>
          <a:graphic>
            <a:graphicData uri="http://schemas.openxmlformats.org/presentationml/2006/ole">
              <p:oleObj spid="_x0000_s89272" name="Image" r:id="rId8" imgW="1448641" imgH="1779033" progId="">
                <p:embed/>
              </p:oleObj>
            </a:graphicData>
          </a:graphic>
        </p:graphicFrame>
        <p:grpSp>
          <p:nvGrpSpPr>
            <p:cNvPr id="89287" name="Group 104"/>
            <p:cNvGrpSpPr>
              <a:grpSpLocks/>
            </p:cNvGrpSpPr>
            <p:nvPr/>
          </p:nvGrpSpPr>
          <p:grpSpPr bwMode="auto">
            <a:xfrm>
              <a:off x="4464" y="3024"/>
              <a:ext cx="362" cy="290"/>
              <a:chOff x="4936" y="1159"/>
              <a:chExt cx="329" cy="263"/>
            </a:xfrm>
          </p:grpSpPr>
          <p:sp>
            <p:nvSpPr>
              <p:cNvPr id="89288" name="Freeform 105"/>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89289" name="Freeform 106"/>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89290" name="Freeform 107"/>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sp>
        <p:nvSpPr>
          <p:cNvPr id="89284" name="Rectangle 196"/>
          <p:cNvSpPr>
            <a:spLocks noChangeArrowheads="1"/>
          </p:cNvSpPr>
          <p:nvPr/>
        </p:nvSpPr>
        <p:spPr bwMode="auto">
          <a:xfrm>
            <a:off x="0" y="0"/>
            <a:ext cx="9144000" cy="1219200"/>
          </a:xfrm>
          <a:prstGeom prst="rect">
            <a:avLst/>
          </a:prstGeom>
          <a:noFill/>
          <a:ln w="9525">
            <a:noFill/>
            <a:miter lim="800000"/>
            <a:headEnd/>
            <a:tailEnd/>
          </a:ln>
          <a:effectLst/>
        </p:spPr>
        <p:txBody>
          <a:bodyPr anchor="ctr"/>
          <a:lstStyle/>
          <a:p>
            <a:pPr algn="ctr">
              <a:defRPr/>
            </a:pPr>
            <a:r>
              <a:rPr lang="en-US" sz="3600" b="1">
                <a:solidFill>
                  <a:srgbClr val="CB7D10"/>
                </a:solidFill>
                <a:effectLst>
                  <a:outerShdw blurRad="38100" dist="38100" dir="2700000" algn="tl">
                    <a:srgbClr val="C0C0C0"/>
                  </a:outerShdw>
                </a:effectLst>
                <a:latin typeface="Verdana" pitchFamily="34" charset="0"/>
              </a:rPr>
              <a:t>Global convergence sped up the dynamic of world change.</a:t>
            </a:r>
          </a:p>
        </p:txBody>
      </p:sp>
      <p:sp>
        <p:nvSpPr>
          <p:cNvPr id="89286" name="Rectangle 198"/>
          <p:cNvSpPr>
            <a:spLocks noGrp="1" noChangeArrowheads="1"/>
          </p:cNvSpPr>
          <p:nvPr>
            <p:ph type="ctrTitle"/>
          </p:nvPr>
        </p:nvSpPr>
        <p:spPr>
          <a:xfrm>
            <a:off x="685800" y="-1752600"/>
            <a:ext cx="7772400" cy="1470025"/>
          </a:xfrm>
          <a:noFill/>
        </p:spPr>
        <p:txBody>
          <a:bodyPr/>
          <a:lstStyle/>
          <a:p>
            <a:pPr eaLnBrk="1" hangingPunct="1">
              <a:defRPr/>
            </a:pPr>
            <a:r>
              <a:rPr lang="en-US"/>
              <a:t>Slide 13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9279"/>
                                        </p:tgtEl>
                                        <p:attrNameLst>
                                          <p:attrName>style.visibility</p:attrName>
                                        </p:attrNameLst>
                                      </p:cBhvr>
                                      <p:to>
                                        <p:strVal val="visible"/>
                                      </p:to>
                                    </p:set>
                                    <p:animEffect transition="in" filter="dissolve">
                                      <p:cBhvr>
                                        <p:cTn id="7" dur="500"/>
                                        <p:tgtEl>
                                          <p:spTgt spid="8927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dissolve">
                                      <p:cBhvr>
                                        <p:cTn id="11" dur="1000"/>
                                        <p:tgtEl>
                                          <p:spTgt spid="89095"/>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89277"/>
                                        </p:tgtEl>
                                        <p:attrNameLst>
                                          <p:attrName>style.visibility</p:attrName>
                                        </p:attrNameLst>
                                      </p:cBhvr>
                                      <p:to>
                                        <p:strVal val="visible"/>
                                      </p:to>
                                    </p:set>
                                    <p:animEffect transition="in" filter="dissolve">
                                      <p:cBhvr>
                                        <p:cTn id="15" dur="1000"/>
                                        <p:tgtEl>
                                          <p:spTgt spid="89277"/>
                                        </p:tgtEl>
                                      </p:cBhvr>
                                    </p:animEffect>
                                  </p:childTnLst>
                                </p:cTn>
                              </p:par>
                            </p:childTnLst>
                          </p:cTn>
                        </p:par>
                        <p:par>
                          <p:cTn id="16" fill="hold">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89228"/>
                                        </p:tgtEl>
                                        <p:attrNameLst>
                                          <p:attrName>style.visibility</p:attrName>
                                        </p:attrNameLst>
                                      </p:cBhvr>
                                      <p:to>
                                        <p:strVal val="visible"/>
                                      </p:to>
                                    </p:set>
                                    <p:animEffect transition="in" filter="dissolve">
                                      <p:cBhvr>
                                        <p:cTn id="19" dur="1000"/>
                                        <p:tgtEl>
                                          <p:spTgt spid="89228"/>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89268"/>
                                        </p:tgtEl>
                                        <p:attrNameLst>
                                          <p:attrName>style.visibility</p:attrName>
                                        </p:attrNameLst>
                                      </p:cBhvr>
                                      <p:to>
                                        <p:strVal val="visible"/>
                                      </p:to>
                                    </p:set>
                                    <p:animEffect transition="in" filter="dissolve">
                                      <p:cBhvr>
                                        <p:cTn id="23" dur="1000"/>
                                        <p:tgtEl>
                                          <p:spTgt spid="89268"/>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89270"/>
                                        </p:tgtEl>
                                        <p:attrNameLst>
                                          <p:attrName>style.visibility</p:attrName>
                                        </p:attrNameLst>
                                      </p:cBhvr>
                                      <p:to>
                                        <p:strVal val="visible"/>
                                      </p:to>
                                    </p:set>
                                    <p:animEffect transition="in" filter="dissolve">
                                      <p:cBhvr>
                                        <p:cTn id="27" dur="1000"/>
                                        <p:tgtEl>
                                          <p:spTgt spid="89270"/>
                                        </p:tgtEl>
                                      </p:cBhvr>
                                    </p:animEffect>
                                  </p:childTnLst>
                                </p:cTn>
                              </p:par>
                            </p:childTnLst>
                          </p:cTn>
                        </p:par>
                        <p:par>
                          <p:cTn id="28" fill="hold">
                            <p:stCondLst>
                              <p:cond delay="5500"/>
                            </p:stCondLst>
                            <p:childTnLst>
                              <p:par>
                                <p:cTn id="29" presetID="9" presetClass="entr" presetSubtype="0" fill="hold" nodeType="afterEffect">
                                  <p:stCondLst>
                                    <p:cond delay="0"/>
                                  </p:stCondLst>
                                  <p:childTnLst>
                                    <p:set>
                                      <p:cBhvr>
                                        <p:cTn id="30" dur="1" fill="hold">
                                          <p:stCondLst>
                                            <p:cond delay="0"/>
                                          </p:stCondLst>
                                        </p:cTn>
                                        <p:tgtEl>
                                          <p:spTgt spid="89278"/>
                                        </p:tgtEl>
                                        <p:attrNameLst>
                                          <p:attrName>style.visibility</p:attrName>
                                        </p:attrNameLst>
                                      </p:cBhvr>
                                      <p:to>
                                        <p:strVal val="visible"/>
                                      </p:to>
                                    </p:set>
                                    <p:animEffect transition="in" filter="dissolve">
                                      <p:cBhvr>
                                        <p:cTn id="31" dur="1000"/>
                                        <p:tgtEl>
                                          <p:spTgt spid="89278"/>
                                        </p:tgtEl>
                                      </p:cBhvr>
                                    </p:animEffect>
                                  </p:childTnLst>
                                </p:cTn>
                              </p:par>
                            </p:childTnLst>
                          </p:cTn>
                        </p:par>
                        <p:par>
                          <p:cTn id="32" fill="hold">
                            <p:stCondLst>
                              <p:cond delay="6500"/>
                            </p:stCondLst>
                            <p:childTnLst>
                              <p:par>
                                <p:cTn id="33" presetID="9" presetClass="entr" presetSubtype="0" fill="hold" grpId="0" nodeType="afterEffect">
                                  <p:stCondLst>
                                    <p:cond delay="0"/>
                                  </p:stCondLst>
                                  <p:childTnLst>
                                    <p:set>
                                      <p:cBhvr>
                                        <p:cTn id="34" dur="1" fill="hold">
                                          <p:stCondLst>
                                            <p:cond delay="0"/>
                                          </p:stCondLst>
                                        </p:cTn>
                                        <p:tgtEl>
                                          <p:spTgt spid="89227"/>
                                        </p:tgtEl>
                                        <p:attrNameLst>
                                          <p:attrName>style.visibility</p:attrName>
                                        </p:attrNameLst>
                                      </p:cBhvr>
                                      <p:to>
                                        <p:strVal val="visible"/>
                                      </p:to>
                                    </p:set>
                                    <p:animEffect transition="in" filter="dissolve">
                                      <p:cBhvr>
                                        <p:cTn id="35" dur="1000"/>
                                        <p:tgtEl>
                                          <p:spTgt spid="8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28" grpId="0"/>
      <p:bldP spid="89227" grpId="0"/>
      <p:bldP spid="89270" grpId="0"/>
      <p:bldP spid="890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30" name="Slide Number Placeholder 6"/>
          <p:cNvSpPr>
            <a:spLocks noGrp="1"/>
          </p:cNvSpPr>
          <p:nvPr>
            <p:ph type="sldNum" sz="quarter" idx="12"/>
          </p:nvPr>
        </p:nvSpPr>
        <p:spPr>
          <a:noFill/>
        </p:spPr>
        <p:txBody>
          <a:bodyPr/>
          <a:lstStyle/>
          <a:p>
            <a:fld id="{AA64C2BD-F9FE-4E06-B74C-016EB9BE2EED}" type="slidenum">
              <a:rPr lang="en-US" smtClean="0"/>
              <a:pPr/>
              <a:t>14</a:t>
            </a:fld>
            <a:endParaRPr lang="en-US" smtClean="0"/>
          </a:p>
        </p:txBody>
      </p:sp>
      <p:pic>
        <p:nvPicPr>
          <p:cNvPr id="166931" name="Picture 9" descr="Great Dying graph"/>
          <p:cNvPicPr>
            <a:picLocks noChangeAspect="1" noChangeArrowheads="1"/>
          </p:cNvPicPr>
          <p:nvPr/>
        </p:nvPicPr>
        <p:blipFill>
          <a:blip r:embed="rId4">
            <a:lum bright="-10000"/>
          </a:blip>
          <a:srcRect/>
          <a:stretch>
            <a:fillRect/>
          </a:stretch>
        </p:blipFill>
        <p:spPr bwMode="auto">
          <a:xfrm>
            <a:off x="228600" y="1676400"/>
            <a:ext cx="7772400" cy="5033963"/>
          </a:xfrm>
          <a:prstGeom prst="rect">
            <a:avLst/>
          </a:prstGeom>
          <a:noFill/>
          <a:ln w="9525">
            <a:noFill/>
            <a:miter lim="800000"/>
            <a:headEnd/>
            <a:tailEnd/>
          </a:ln>
        </p:spPr>
      </p:pic>
      <p:sp>
        <p:nvSpPr>
          <p:cNvPr id="166920" name="Rectangle 8"/>
          <p:cNvSpPr>
            <a:spLocks noGrp="1" noChangeArrowheads="1"/>
          </p:cNvSpPr>
          <p:nvPr>
            <p:ph type="title"/>
          </p:nvPr>
        </p:nvSpPr>
        <p:spPr>
          <a:xfrm>
            <a:off x="1981200" y="304800"/>
            <a:ext cx="3657600" cy="1143000"/>
          </a:xfrm>
          <a:noFill/>
        </p:spPr>
        <p:txBody>
          <a:bodyPr/>
          <a:lstStyle/>
          <a:p>
            <a:pPr eaLnBrk="1" hangingPunct="1">
              <a:defRPr/>
            </a:pPr>
            <a:r>
              <a:rPr lang="en-US" sz="4000" b="1"/>
              <a:t>The Great </a:t>
            </a:r>
            <a:br>
              <a:rPr lang="en-US" sz="4000" b="1"/>
            </a:br>
            <a:r>
              <a:rPr lang="en-US" sz="4000" b="1"/>
              <a:t>Dying</a:t>
            </a:r>
          </a:p>
        </p:txBody>
      </p:sp>
      <p:sp>
        <p:nvSpPr>
          <p:cNvPr id="166917" name="Rectangle 5"/>
          <p:cNvSpPr>
            <a:spLocks noGrp="1" noChangeArrowheads="1"/>
          </p:cNvSpPr>
          <p:nvPr>
            <p:ph type="body" sz="half" idx="1"/>
          </p:nvPr>
        </p:nvSpPr>
        <p:spPr>
          <a:xfrm>
            <a:off x="2133600" y="2743200"/>
            <a:ext cx="5638800" cy="2743200"/>
          </a:xfrm>
          <a:solidFill>
            <a:srgbClr val="EAEAEA"/>
          </a:solidFill>
        </p:spPr>
        <p:txBody>
          <a:bodyPr/>
          <a:lstStyle/>
          <a:p>
            <a:pPr indent="-1588" eaLnBrk="1" hangingPunct="1">
              <a:lnSpc>
                <a:spcPct val="90000"/>
              </a:lnSpc>
              <a:spcBef>
                <a:spcPct val="125000"/>
              </a:spcBef>
              <a:buFontTx/>
              <a:buNone/>
              <a:defRPr/>
            </a:pPr>
            <a:r>
              <a:rPr lang="en-US" sz="1800" b="1">
                <a:solidFill>
                  <a:srgbClr val="336699"/>
                </a:solidFill>
                <a:effectLst/>
              </a:rPr>
              <a:t>The Great Dying was caused by smallpox and other disease germs carried by the conquerors. Native Americans had no immunity to these diseases. </a:t>
            </a:r>
          </a:p>
          <a:p>
            <a:pPr indent="-1588" eaLnBrk="1" hangingPunct="1">
              <a:lnSpc>
                <a:spcPct val="90000"/>
              </a:lnSpc>
              <a:spcBef>
                <a:spcPct val="125000"/>
              </a:spcBef>
              <a:buFontTx/>
              <a:buNone/>
              <a:defRPr/>
            </a:pPr>
            <a:r>
              <a:rPr lang="en-US" sz="1800" b="1">
                <a:solidFill>
                  <a:srgbClr val="336699"/>
                </a:solidFill>
                <a:effectLst/>
              </a:rPr>
              <a:t>By some accounts, the population of the Americas fell from 22 million in 1500 to less than 1 million in 1640.</a:t>
            </a:r>
          </a:p>
          <a:p>
            <a:pPr indent="-1588" eaLnBrk="1" hangingPunct="1">
              <a:lnSpc>
                <a:spcPct val="90000"/>
              </a:lnSpc>
              <a:spcBef>
                <a:spcPct val="0"/>
              </a:spcBef>
              <a:buFontTx/>
              <a:buNone/>
              <a:defRPr/>
            </a:pPr>
            <a:r>
              <a:rPr lang="en-US" sz="1800" b="1">
                <a:solidFill>
                  <a:srgbClr val="336699"/>
                </a:solidFill>
                <a:effectLst/>
              </a:rPr>
              <a:t>	</a:t>
            </a:r>
            <a:endParaRPr lang="en-US" sz="2400">
              <a:effectLst>
                <a:outerShdw blurRad="38100" dist="38100" dir="2700000" algn="tl">
                  <a:srgbClr val="000000"/>
                </a:outerShdw>
              </a:effectLst>
            </a:endParaRPr>
          </a:p>
        </p:txBody>
      </p:sp>
      <p:pic>
        <p:nvPicPr>
          <p:cNvPr id="166934" name="Picture 11" descr="smallpox"/>
          <p:cNvPicPr>
            <a:picLocks noChangeAspect="1" noChangeArrowheads="1"/>
          </p:cNvPicPr>
          <p:nvPr/>
        </p:nvPicPr>
        <p:blipFill>
          <a:blip r:embed="rId5"/>
          <a:srcRect/>
          <a:stretch>
            <a:fillRect/>
          </a:stretch>
        </p:blipFill>
        <p:spPr bwMode="auto">
          <a:xfrm>
            <a:off x="6324600" y="228600"/>
            <a:ext cx="2600325" cy="1762125"/>
          </a:xfrm>
          <a:prstGeom prst="rect">
            <a:avLst/>
          </a:prstGeom>
          <a:noFill/>
          <a:ln w="9525">
            <a:noFill/>
            <a:miter lim="800000"/>
            <a:headEnd/>
            <a:tailEnd/>
          </a:ln>
        </p:spPr>
      </p:pic>
      <p:grpSp>
        <p:nvGrpSpPr>
          <p:cNvPr id="166935" name="Group 24"/>
          <p:cNvGrpSpPr>
            <a:grpSpLocks/>
          </p:cNvGrpSpPr>
          <p:nvPr/>
        </p:nvGrpSpPr>
        <p:grpSpPr bwMode="auto">
          <a:xfrm>
            <a:off x="152400" y="152400"/>
            <a:ext cx="1371600" cy="1447800"/>
            <a:chOff x="96" y="96"/>
            <a:chExt cx="864" cy="912"/>
          </a:xfrm>
        </p:grpSpPr>
        <p:sp>
          <p:nvSpPr>
            <p:cNvPr id="166926" name="Text Box 14"/>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166938" name="Group 15"/>
            <p:cNvGrpSpPr>
              <a:grpSpLocks/>
            </p:cNvGrpSpPr>
            <p:nvPr/>
          </p:nvGrpSpPr>
          <p:grpSpPr bwMode="auto">
            <a:xfrm>
              <a:off x="192" y="96"/>
              <a:ext cx="720" cy="659"/>
              <a:chOff x="4464" y="2352"/>
              <a:chExt cx="1008" cy="1008"/>
            </a:xfrm>
          </p:grpSpPr>
          <p:sp>
            <p:nvSpPr>
              <p:cNvPr id="166939" name="Rectangle 16"/>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166929" name="Object 17"/>
              <p:cNvGraphicFramePr>
                <a:graphicFrameLocks noChangeAspect="1"/>
              </p:cNvGraphicFramePr>
              <p:nvPr/>
            </p:nvGraphicFramePr>
            <p:xfrm>
              <a:off x="4608" y="2400"/>
              <a:ext cx="821" cy="912"/>
            </p:xfrm>
            <a:graphic>
              <a:graphicData uri="http://schemas.openxmlformats.org/presentationml/2006/ole">
                <p:oleObj spid="_x0000_s166929" name="Image" r:id="rId6" imgW="1448641" imgH="1779033" progId="">
                  <p:embed/>
                </p:oleObj>
              </a:graphicData>
            </a:graphic>
          </p:graphicFrame>
          <p:grpSp>
            <p:nvGrpSpPr>
              <p:cNvPr id="166940" name="Group 18"/>
              <p:cNvGrpSpPr>
                <a:grpSpLocks/>
              </p:cNvGrpSpPr>
              <p:nvPr/>
            </p:nvGrpSpPr>
            <p:grpSpPr bwMode="auto">
              <a:xfrm>
                <a:off x="4464" y="3024"/>
                <a:ext cx="362" cy="290"/>
                <a:chOff x="4936" y="1159"/>
                <a:chExt cx="329" cy="263"/>
              </a:xfrm>
            </p:grpSpPr>
            <p:sp>
              <p:nvSpPr>
                <p:cNvPr id="166941" name="Freeform 19"/>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166942" name="Freeform 20"/>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166943" name="Freeform 21"/>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pic>
        <p:nvPicPr>
          <p:cNvPr id="2" name="Picture 22" descr="mundo_sad"/>
          <p:cNvPicPr>
            <a:picLocks noChangeAspect="1" noChangeArrowheads="1"/>
          </p:cNvPicPr>
          <p:nvPr>
            <p:ph sz="half" idx="2"/>
          </p:nvPr>
        </p:nvPicPr>
        <p:blipFill>
          <a:blip r:embed="rId7"/>
          <a:srcRect/>
          <a:stretch>
            <a:fillRect/>
          </a:stretch>
        </p:blipFill>
        <p:spPr>
          <a:xfrm>
            <a:off x="8077200" y="4800600"/>
            <a:ext cx="1066800" cy="1062038"/>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917"/>
                                        </p:tgtEl>
                                        <p:attrNameLst>
                                          <p:attrName>style.visibility</p:attrName>
                                        </p:attrNameLst>
                                      </p:cBhvr>
                                      <p:to>
                                        <p:strVal val="visible"/>
                                      </p:to>
                                    </p:set>
                                    <p:animEffect transition="in" filter="blinds(horizontal)">
                                      <p:cBhvr>
                                        <p:cTn id="7" dur="500"/>
                                        <p:tgtEl>
                                          <p:spTgt spid="1669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9" name="Slide Number Placeholder 3"/>
          <p:cNvSpPr>
            <a:spLocks noGrp="1"/>
          </p:cNvSpPr>
          <p:nvPr>
            <p:ph type="sldNum" sz="quarter" idx="12"/>
          </p:nvPr>
        </p:nvSpPr>
        <p:spPr>
          <a:noFill/>
        </p:spPr>
        <p:txBody>
          <a:bodyPr/>
          <a:lstStyle/>
          <a:p>
            <a:fld id="{4B453F68-CBEE-496E-8146-658708FDB009}" type="slidenum">
              <a:rPr lang="en-US" smtClean="0"/>
              <a:pPr/>
              <a:t>15</a:t>
            </a:fld>
            <a:endParaRPr lang="en-US" smtClean="0"/>
          </a:p>
        </p:txBody>
      </p:sp>
      <p:pic>
        <p:nvPicPr>
          <p:cNvPr id="321550"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321543" name="Rectangle 7"/>
          <p:cNvSpPr>
            <a:spLocks noChangeArrowheads="1"/>
          </p:cNvSpPr>
          <p:nvPr/>
        </p:nvSpPr>
        <p:spPr bwMode="auto">
          <a:xfrm>
            <a:off x="1219200" y="533400"/>
            <a:ext cx="4648200" cy="3505200"/>
          </a:xfrm>
          <a:prstGeom prst="rect">
            <a:avLst/>
          </a:prstGeom>
          <a:noFill/>
          <a:ln w="9525">
            <a:noFill/>
            <a:miter lim="800000"/>
            <a:headEnd/>
            <a:tailEnd/>
          </a:ln>
          <a:effectLst/>
        </p:spPr>
        <p:txBody>
          <a:bodyPr anchor="ctr"/>
          <a:lstStyle/>
          <a:p>
            <a:pPr algn="ctr">
              <a:defRPr/>
            </a:pPr>
            <a:r>
              <a:rPr lang="en-US" sz="2400" b="1">
                <a:solidFill>
                  <a:schemeClr val="bg1"/>
                </a:solidFill>
                <a:effectLst>
                  <a:outerShdw blurRad="38100" dist="38100" dir="2700000" algn="tl">
                    <a:srgbClr val="C0C0C0"/>
                  </a:outerShdw>
                </a:effectLst>
                <a:latin typeface="Verdana" pitchFamily="34" charset="0"/>
              </a:rPr>
              <a:t>Europeans brought African slaves across the South Atlantic to labor in the colonies. The Atlantic slave trade grew from about 1,000 per year in the early 1500s to nearly 80,000 per year at the end of the 1700s.</a:t>
            </a:r>
            <a:br>
              <a:rPr lang="en-US" sz="2400" b="1">
                <a:solidFill>
                  <a:schemeClr val="bg1"/>
                </a:solidFill>
                <a:effectLst>
                  <a:outerShdw blurRad="38100" dist="38100" dir="2700000" algn="tl">
                    <a:srgbClr val="C0C0C0"/>
                  </a:outerShdw>
                </a:effectLst>
                <a:latin typeface="Verdana" pitchFamily="34" charset="0"/>
              </a:rPr>
            </a:br>
            <a:endParaRPr lang="en-US" sz="2400" b="1">
              <a:solidFill>
                <a:schemeClr val="bg1"/>
              </a:solidFill>
              <a:effectLst>
                <a:outerShdw blurRad="38100" dist="38100" dir="2700000" algn="tl">
                  <a:srgbClr val="C0C0C0"/>
                </a:outerShdw>
              </a:effectLst>
              <a:latin typeface="Verdana" pitchFamily="34" charset="0"/>
            </a:endParaRPr>
          </a:p>
        </p:txBody>
      </p:sp>
      <p:grpSp>
        <p:nvGrpSpPr>
          <p:cNvPr id="321552" name="Group 8"/>
          <p:cNvGrpSpPr>
            <a:grpSpLocks/>
          </p:cNvGrpSpPr>
          <p:nvPr/>
        </p:nvGrpSpPr>
        <p:grpSpPr bwMode="auto">
          <a:xfrm>
            <a:off x="0" y="5257800"/>
            <a:ext cx="1371600" cy="1447800"/>
            <a:chOff x="96" y="96"/>
            <a:chExt cx="864" cy="912"/>
          </a:xfrm>
        </p:grpSpPr>
        <p:sp>
          <p:nvSpPr>
            <p:cNvPr id="321545" name="Text Box 9"/>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321555" name="Group 10"/>
            <p:cNvGrpSpPr>
              <a:grpSpLocks/>
            </p:cNvGrpSpPr>
            <p:nvPr/>
          </p:nvGrpSpPr>
          <p:grpSpPr bwMode="auto">
            <a:xfrm>
              <a:off x="192" y="96"/>
              <a:ext cx="720" cy="659"/>
              <a:chOff x="4464" y="2352"/>
              <a:chExt cx="1008" cy="1008"/>
            </a:xfrm>
          </p:grpSpPr>
          <p:sp>
            <p:nvSpPr>
              <p:cNvPr id="321556" name="Rectangle 11"/>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321548" name="Object 12"/>
              <p:cNvGraphicFramePr>
                <a:graphicFrameLocks noChangeAspect="1"/>
              </p:cNvGraphicFramePr>
              <p:nvPr/>
            </p:nvGraphicFramePr>
            <p:xfrm>
              <a:off x="4608" y="2400"/>
              <a:ext cx="821" cy="912"/>
            </p:xfrm>
            <a:graphic>
              <a:graphicData uri="http://schemas.openxmlformats.org/presentationml/2006/ole">
                <p:oleObj spid="_x0000_s321548" name="Image" r:id="rId5" imgW="1448641" imgH="1779033" progId="">
                  <p:embed/>
                </p:oleObj>
              </a:graphicData>
            </a:graphic>
          </p:graphicFrame>
          <p:grpSp>
            <p:nvGrpSpPr>
              <p:cNvPr id="321557" name="Group 13"/>
              <p:cNvGrpSpPr>
                <a:grpSpLocks/>
              </p:cNvGrpSpPr>
              <p:nvPr/>
            </p:nvGrpSpPr>
            <p:grpSpPr bwMode="auto">
              <a:xfrm>
                <a:off x="4464" y="3024"/>
                <a:ext cx="362" cy="290"/>
                <a:chOff x="4936" y="1159"/>
                <a:chExt cx="329" cy="263"/>
              </a:xfrm>
            </p:grpSpPr>
            <p:sp>
              <p:nvSpPr>
                <p:cNvPr id="321558" name="Freeform 14"/>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321559" name="Freeform 15"/>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321560" name="Freeform 16"/>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sp>
        <p:nvSpPr>
          <p:cNvPr id="321553" name="Rectangle 17"/>
          <p:cNvSpPr>
            <a:spLocks noGrp="1" noChangeArrowheads="1"/>
          </p:cNvSpPr>
          <p:nvPr>
            <p:ph type="title" idx="4294967295"/>
          </p:nvPr>
        </p:nvSpPr>
        <p:spPr>
          <a:xfrm>
            <a:off x="457200" y="-1371600"/>
            <a:ext cx="8229600" cy="1143000"/>
          </a:xfrm>
          <a:noFill/>
        </p:spPr>
        <p:txBody>
          <a:bodyPr/>
          <a:lstStyle/>
          <a:p>
            <a:pPr eaLnBrk="1" hangingPunct="1">
              <a:defRPr/>
            </a:pPr>
            <a:r>
              <a:rPr lang="en-US"/>
              <a:t>Slide 15</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Number Placeholder 5"/>
          <p:cNvSpPr>
            <a:spLocks noGrp="1"/>
          </p:cNvSpPr>
          <p:nvPr>
            <p:ph type="sldNum" sz="quarter" idx="12"/>
          </p:nvPr>
        </p:nvSpPr>
        <p:spPr>
          <a:noFill/>
        </p:spPr>
        <p:txBody>
          <a:bodyPr/>
          <a:lstStyle/>
          <a:p>
            <a:fld id="{0B25B1FA-58B9-4496-9A17-B8779A954E61}" type="slidenum">
              <a:rPr lang="en-US" smtClean="0"/>
              <a:pPr/>
              <a:t>16</a:t>
            </a:fld>
            <a:endParaRPr lang="en-US" smtClean="0"/>
          </a:p>
        </p:txBody>
      </p:sp>
      <p:pic>
        <p:nvPicPr>
          <p:cNvPr id="323586" name="Picture 9" descr="slaveorigin"/>
          <p:cNvPicPr>
            <a:picLocks noChangeAspect="1" noChangeArrowheads="1"/>
          </p:cNvPicPr>
          <p:nvPr>
            <p:ph idx="1"/>
          </p:nvPr>
        </p:nvPicPr>
        <p:blipFill>
          <a:blip r:embed="rId3"/>
          <a:srcRect/>
          <a:stretch>
            <a:fillRect/>
          </a:stretch>
        </p:blipFill>
        <p:spPr>
          <a:xfrm>
            <a:off x="0" y="9525"/>
            <a:ext cx="9144000" cy="6848475"/>
          </a:xfrm>
          <a:ln>
            <a:solidFill>
              <a:schemeClr val="tx1"/>
            </a:solidFill>
          </a:ln>
        </p:spPr>
      </p:pic>
      <p:sp>
        <p:nvSpPr>
          <p:cNvPr id="323594" name="Rectangle 10"/>
          <p:cNvSpPr>
            <a:spLocks noGrp="1" noChangeArrowheads="1"/>
          </p:cNvSpPr>
          <p:nvPr>
            <p:ph type="title"/>
          </p:nvPr>
        </p:nvSpPr>
        <p:spPr>
          <a:xfrm>
            <a:off x="457200" y="-1371600"/>
            <a:ext cx="8229600" cy="1143000"/>
          </a:xfrm>
          <a:noFill/>
        </p:spPr>
        <p:txBody>
          <a:bodyPr/>
          <a:lstStyle/>
          <a:p>
            <a:pPr eaLnBrk="1" hangingPunct="1">
              <a:defRPr/>
            </a:pPr>
            <a:r>
              <a:rPr lang="en-US"/>
              <a:t>Slide 16</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817" name="Slide Number Placeholder 3"/>
          <p:cNvSpPr>
            <a:spLocks noGrp="1"/>
          </p:cNvSpPr>
          <p:nvPr>
            <p:ph type="sldNum" sz="quarter" idx="12"/>
          </p:nvPr>
        </p:nvSpPr>
        <p:spPr>
          <a:noFill/>
        </p:spPr>
        <p:txBody>
          <a:bodyPr/>
          <a:lstStyle/>
          <a:p>
            <a:fld id="{2A57A99B-0E05-4791-86C2-E29389F08BC8}" type="slidenum">
              <a:rPr lang="en-US" smtClean="0"/>
              <a:pPr/>
              <a:t>17</a:t>
            </a:fld>
            <a:endParaRPr lang="en-US" smtClean="0"/>
          </a:p>
        </p:txBody>
      </p:sp>
      <p:grpSp>
        <p:nvGrpSpPr>
          <p:cNvPr id="287818" name="Group 2"/>
          <p:cNvGrpSpPr>
            <a:grpSpLocks/>
          </p:cNvGrpSpPr>
          <p:nvPr/>
        </p:nvGrpSpPr>
        <p:grpSpPr bwMode="auto">
          <a:xfrm>
            <a:off x="152400" y="0"/>
            <a:ext cx="8839200" cy="5838825"/>
            <a:chOff x="96" y="144"/>
            <a:chExt cx="5568" cy="3678"/>
          </a:xfrm>
        </p:grpSpPr>
        <p:sp>
          <p:nvSpPr>
            <p:cNvPr id="287747" name="Rectangle 3"/>
            <p:cNvSpPr>
              <a:spLocks noChangeArrowheads="1"/>
            </p:cNvSpPr>
            <p:nvPr/>
          </p:nvSpPr>
          <p:spPr bwMode="auto">
            <a:xfrm>
              <a:off x="288" y="144"/>
              <a:ext cx="5328" cy="404"/>
            </a:xfrm>
            <a:prstGeom prst="rect">
              <a:avLst/>
            </a:prstGeom>
            <a:noFill/>
            <a:ln w="9525">
              <a:noFill/>
              <a:miter lim="800000"/>
              <a:headEnd/>
              <a:tailEnd/>
            </a:ln>
            <a:effectLst/>
          </p:spPr>
          <p:txBody>
            <a:bodyPr>
              <a:spAutoFit/>
            </a:bodyPr>
            <a:lstStyle/>
            <a:p>
              <a:pPr algn="ctr">
                <a:defRPr/>
              </a:pPr>
              <a:r>
                <a:rPr lang="en-US" sz="3600" b="1">
                  <a:solidFill>
                    <a:srgbClr val="CB7D10"/>
                  </a:solidFill>
                  <a:effectLst>
                    <a:outerShdw blurRad="38100" dist="38100" dir="2700000" algn="tl">
                      <a:srgbClr val="C0C0C0"/>
                    </a:outerShdw>
                  </a:effectLst>
                  <a:latin typeface="Verdana" pitchFamily="34" charset="0"/>
                </a:rPr>
                <a:t>The Columbian Exchange</a:t>
              </a:r>
            </a:p>
          </p:txBody>
        </p:sp>
        <p:pic>
          <p:nvPicPr>
            <p:cNvPr id="287861" name="Picture 4" descr="phys map world copy"/>
            <p:cNvPicPr>
              <a:picLocks noChangeAspect="1" noChangeArrowheads="1"/>
            </p:cNvPicPr>
            <p:nvPr/>
          </p:nvPicPr>
          <p:blipFill>
            <a:blip r:embed="rId4"/>
            <a:srcRect/>
            <a:stretch>
              <a:fillRect/>
            </a:stretch>
          </p:blipFill>
          <p:spPr bwMode="auto">
            <a:xfrm>
              <a:off x="96" y="528"/>
              <a:ext cx="5568" cy="3294"/>
            </a:xfrm>
            <a:prstGeom prst="rect">
              <a:avLst/>
            </a:prstGeom>
            <a:noFill/>
            <a:ln w="9525">
              <a:noFill/>
              <a:miter lim="800000"/>
              <a:headEnd/>
              <a:tailEnd/>
            </a:ln>
          </p:spPr>
        </p:pic>
      </p:grpSp>
      <p:sp>
        <p:nvSpPr>
          <p:cNvPr id="287749" name="Text Box 5"/>
          <p:cNvSpPr txBox="1">
            <a:spLocks noChangeArrowheads="1"/>
          </p:cNvSpPr>
          <p:nvPr/>
        </p:nvSpPr>
        <p:spPr bwMode="auto">
          <a:xfrm>
            <a:off x="228600" y="5867400"/>
            <a:ext cx="8763000" cy="7016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CB7D10"/>
                </a:solidFill>
                <a:effectLst>
                  <a:outerShdw blurRad="38100" dist="38100" dir="2700000" algn="tl">
                    <a:srgbClr val="C0C0C0"/>
                  </a:outerShdw>
                </a:effectLst>
                <a:latin typeface="Verdana" pitchFamily="34" charset="0"/>
              </a:rPr>
              <a:t>Plants, animals, and micro-organisms of Afroeurasia were exchanged with those of the Americas across the oceans.</a:t>
            </a:r>
            <a:r>
              <a:rPr lang="en-US" sz="2000">
                <a:solidFill>
                  <a:srgbClr val="CC9900"/>
                </a:solidFill>
                <a:effectLst>
                  <a:outerShdw blurRad="38100" dist="38100" dir="2700000" algn="tl">
                    <a:srgbClr val="C0C0C0"/>
                  </a:outerShdw>
                </a:effectLst>
              </a:rPr>
              <a:t> </a:t>
            </a:r>
          </a:p>
        </p:txBody>
      </p:sp>
      <p:grpSp>
        <p:nvGrpSpPr>
          <p:cNvPr id="287750" name="Group 6"/>
          <p:cNvGrpSpPr>
            <a:grpSpLocks/>
          </p:cNvGrpSpPr>
          <p:nvPr/>
        </p:nvGrpSpPr>
        <p:grpSpPr bwMode="auto">
          <a:xfrm>
            <a:off x="685800" y="685800"/>
            <a:ext cx="1752600" cy="5072063"/>
            <a:chOff x="432" y="432"/>
            <a:chExt cx="1104" cy="3195"/>
          </a:xfrm>
        </p:grpSpPr>
        <p:grpSp>
          <p:nvGrpSpPr>
            <p:cNvPr id="287848" name="Group 7"/>
            <p:cNvGrpSpPr>
              <a:grpSpLocks/>
            </p:cNvGrpSpPr>
            <p:nvPr/>
          </p:nvGrpSpPr>
          <p:grpSpPr bwMode="auto">
            <a:xfrm>
              <a:off x="576" y="432"/>
              <a:ext cx="960" cy="3195"/>
              <a:chOff x="576" y="432"/>
              <a:chExt cx="960" cy="3195"/>
            </a:xfrm>
          </p:grpSpPr>
          <p:pic>
            <p:nvPicPr>
              <p:cNvPr id="287851" name="Picture 8" descr="chocolate"/>
              <p:cNvPicPr>
                <a:picLocks noChangeAspect="1" noChangeArrowheads="1"/>
              </p:cNvPicPr>
              <p:nvPr/>
            </p:nvPicPr>
            <p:blipFill>
              <a:blip r:embed="rId5"/>
              <a:srcRect/>
              <a:stretch>
                <a:fillRect/>
              </a:stretch>
            </p:blipFill>
            <p:spPr bwMode="auto">
              <a:xfrm>
                <a:off x="960" y="1680"/>
                <a:ext cx="480" cy="303"/>
              </a:xfrm>
              <a:prstGeom prst="rect">
                <a:avLst/>
              </a:prstGeom>
              <a:noFill/>
              <a:ln w="9525">
                <a:noFill/>
                <a:miter lim="800000"/>
                <a:headEnd/>
                <a:tailEnd/>
              </a:ln>
            </p:spPr>
          </p:pic>
          <p:pic>
            <p:nvPicPr>
              <p:cNvPr id="287852" name="Picture 9" descr="corn"/>
              <p:cNvPicPr>
                <a:picLocks noChangeAspect="1" noChangeArrowheads="1"/>
              </p:cNvPicPr>
              <p:nvPr/>
            </p:nvPicPr>
            <p:blipFill>
              <a:blip r:embed="rId6">
                <a:clrChange>
                  <a:clrFrom>
                    <a:srgbClr val="FEFEFE"/>
                  </a:clrFrom>
                  <a:clrTo>
                    <a:srgbClr val="FEFEFE">
                      <a:alpha val="0"/>
                    </a:srgbClr>
                  </a:clrTo>
                </a:clrChange>
              </a:blip>
              <a:srcRect/>
              <a:stretch>
                <a:fillRect/>
              </a:stretch>
            </p:blipFill>
            <p:spPr bwMode="auto">
              <a:xfrm rot="1808453">
                <a:off x="960" y="1248"/>
                <a:ext cx="509" cy="576"/>
              </a:xfrm>
              <a:prstGeom prst="rect">
                <a:avLst/>
              </a:prstGeom>
              <a:noFill/>
              <a:ln w="9525">
                <a:noFill/>
                <a:miter lim="800000"/>
                <a:headEnd/>
                <a:tailEnd/>
              </a:ln>
            </p:spPr>
          </p:pic>
          <p:pic>
            <p:nvPicPr>
              <p:cNvPr id="287853" name="Picture 10" descr="pumpkin"/>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912" y="864"/>
                <a:ext cx="495" cy="528"/>
              </a:xfrm>
              <a:prstGeom prst="rect">
                <a:avLst/>
              </a:prstGeom>
              <a:noFill/>
              <a:ln w="9525">
                <a:noFill/>
                <a:miter lim="800000"/>
                <a:headEnd/>
                <a:tailEnd/>
              </a:ln>
            </p:spPr>
          </p:pic>
          <p:pic>
            <p:nvPicPr>
              <p:cNvPr id="287854" name="Picture 11" descr="tomato"/>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08" y="1968"/>
                <a:ext cx="372" cy="384"/>
              </a:xfrm>
              <a:prstGeom prst="rect">
                <a:avLst/>
              </a:prstGeom>
              <a:noFill/>
              <a:ln w="9525">
                <a:noFill/>
                <a:miter lim="800000"/>
                <a:headEnd/>
                <a:tailEnd/>
              </a:ln>
            </p:spPr>
          </p:pic>
          <p:pic>
            <p:nvPicPr>
              <p:cNvPr id="287855" name="Picture 12" descr="tobacco"/>
              <p:cNvPicPr>
                <a:picLocks noChangeAspect="1" noChangeArrowheads="1"/>
              </p:cNvPicPr>
              <p:nvPr/>
            </p:nvPicPr>
            <p:blipFill>
              <a:blip r:embed="rId9"/>
              <a:srcRect b="42345"/>
              <a:stretch>
                <a:fillRect/>
              </a:stretch>
            </p:blipFill>
            <p:spPr bwMode="auto">
              <a:xfrm>
                <a:off x="1056" y="2400"/>
                <a:ext cx="398" cy="480"/>
              </a:xfrm>
              <a:prstGeom prst="rect">
                <a:avLst/>
              </a:prstGeom>
              <a:noFill/>
              <a:ln w="9525">
                <a:noFill/>
                <a:miter lim="800000"/>
                <a:headEnd/>
                <a:tailEnd/>
              </a:ln>
            </p:spPr>
          </p:pic>
          <p:pic>
            <p:nvPicPr>
              <p:cNvPr id="287856" name="Picture 13" descr="turkey"/>
              <p:cNvPicPr>
                <a:picLocks noChangeAspect="1" noChangeArrowheads="1"/>
              </p:cNvPicPr>
              <p:nvPr/>
            </p:nvPicPr>
            <p:blipFill>
              <a:blip r:embed="rId10"/>
              <a:srcRect/>
              <a:stretch>
                <a:fillRect/>
              </a:stretch>
            </p:blipFill>
            <p:spPr bwMode="auto">
              <a:xfrm>
                <a:off x="912" y="432"/>
                <a:ext cx="528" cy="479"/>
              </a:xfrm>
              <a:prstGeom prst="rect">
                <a:avLst/>
              </a:prstGeom>
              <a:noFill/>
              <a:ln w="9525">
                <a:noFill/>
                <a:miter lim="800000"/>
                <a:headEnd/>
                <a:tailEnd/>
              </a:ln>
            </p:spPr>
          </p:pic>
          <p:pic>
            <p:nvPicPr>
              <p:cNvPr id="287857" name="Picture 14" descr="potato"/>
              <p:cNvPicPr>
                <a:picLocks noChangeAspect="1" noChangeArrowheads="1"/>
              </p:cNvPicPr>
              <p:nvPr/>
            </p:nvPicPr>
            <p:blipFill>
              <a:blip r:embed="rId11"/>
              <a:srcRect/>
              <a:stretch>
                <a:fillRect/>
              </a:stretch>
            </p:blipFill>
            <p:spPr bwMode="auto">
              <a:xfrm>
                <a:off x="1056" y="2928"/>
                <a:ext cx="432" cy="395"/>
              </a:xfrm>
              <a:prstGeom prst="rect">
                <a:avLst/>
              </a:prstGeom>
              <a:noFill/>
              <a:ln w="9525">
                <a:noFill/>
                <a:miter lim="800000"/>
                <a:headEnd/>
                <a:tailEnd/>
              </a:ln>
            </p:spPr>
          </p:pic>
          <p:pic>
            <p:nvPicPr>
              <p:cNvPr id="287858" name="Picture 15" descr="peanut"/>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008" y="3264"/>
                <a:ext cx="528" cy="363"/>
              </a:xfrm>
              <a:prstGeom prst="rect">
                <a:avLst/>
              </a:prstGeom>
              <a:noFill/>
              <a:ln w="9525">
                <a:noFill/>
                <a:miter lim="800000"/>
                <a:headEnd/>
                <a:tailEnd/>
              </a:ln>
            </p:spPr>
          </p:pic>
          <p:pic>
            <p:nvPicPr>
              <p:cNvPr id="287859" name="Picture 16" descr="chilli pepper"/>
              <p:cNvPicPr>
                <a:picLocks noChangeAspect="1" noChangeArrowheads="1"/>
              </p:cNvPicPr>
              <p:nvPr/>
            </p:nvPicPr>
            <p:blipFill>
              <a:blip r:embed="rId13"/>
              <a:srcRect/>
              <a:stretch>
                <a:fillRect/>
              </a:stretch>
            </p:blipFill>
            <p:spPr bwMode="auto">
              <a:xfrm rot="-2540962">
                <a:off x="576" y="2688"/>
                <a:ext cx="588" cy="359"/>
              </a:xfrm>
              <a:prstGeom prst="rect">
                <a:avLst/>
              </a:prstGeom>
              <a:noFill/>
              <a:ln w="9525">
                <a:noFill/>
                <a:miter lim="800000"/>
                <a:headEnd/>
                <a:tailEnd/>
              </a:ln>
            </p:spPr>
          </p:pic>
        </p:grpSp>
        <p:pic>
          <p:nvPicPr>
            <p:cNvPr id="287849" name="Picture 17" descr="pineapple"/>
            <p:cNvPicPr>
              <a:picLocks noChangeAspect="1" noChangeArrowheads="1"/>
            </p:cNvPicPr>
            <p:nvPr/>
          </p:nvPicPr>
          <p:blipFill>
            <a:blip r:embed="rId14"/>
            <a:srcRect/>
            <a:stretch>
              <a:fillRect/>
            </a:stretch>
          </p:blipFill>
          <p:spPr bwMode="auto">
            <a:xfrm>
              <a:off x="480" y="1920"/>
              <a:ext cx="561" cy="690"/>
            </a:xfrm>
            <a:prstGeom prst="rect">
              <a:avLst/>
            </a:prstGeom>
            <a:noFill/>
            <a:ln w="9525">
              <a:noFill/>
              <a:miter lim="800000"/>
              <a:headEnd/>
              <a:tailEnd/>
            </a:ln>
          </p:spPr>
        </p:pic>
        <p:pic>
          <p:nvPicPr>
            <p:cNvPr id="287850" name="Picture 18" descr="beans"/>
            <p:cNvPicPr>
              <a:picLocks noChangeAspect="1" noChangeArrowheads="1"/>
            </p:cNvPicPr>
            <p:nvPr/>
          </p:nvPicPr>
          <p:blipFill>
            <a:blip r:embed="rId15"/>
            <a:srcRect/>
            <a:stretch>
              <a:fillRect/>
            </a:stretch>
          </p:blipFill>
          <p:spPr bwMode="auto">
            <a:xfrm rot="611963">
              <a:off x="432" y="912"/>
              <a:ext cx="651" cy="564"/>
            </a:xfrm>
            <a:prstGeom prst="rect">
              <a:avLst/>
            </a:prstGeom>
            <a:noFill/>
            <a:ln w="9525">
              <a:noFill/>
              <a:miter lim="800000"/>
              <a:headEnd/>
              <a:tailEnd/>
            </a:ln>
          </p:spPr>
        </p:pic>
      </p:grpSp>
      <p:grpSp>
        <p:nvGrpSpPr>
          <p:cNvPr id="287763" name="Group 19"/>
          <p:cNvGrpSpPr>
            <a:grpSpLocks/>
          </p:cNvGrpSpPr>
          <p:nvPr/>
        </p:nvGrpSpPr>
        <p:grpSpPr bwMode="auto">
          <a:xfrm>
            <a:off x="4800600" y="838200"/>
            <a:ext cx="2928938" cy="5043488"/>
            <a:chOff x="3024" y="528"/>
            <a:chExt cx="1845" cy="3177"/>
          </a:xfrm>
        </p:grpSpPr>
        <p:pic>
          <p:nvPicPr>
            <p:cNvPr id="287833" name="Picture 20" descr="0range"/>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3264" y="528"/>
              <a:ext cx="359" cy="384"/>
            </a:xfrm>
            <a:prstGeom prst="rect">
              <a:avLst/>
            </a:prstGeom>
            <a:noFill/>
            <a:ln w="9525">
              <a:noFill/>
              <a:miter lim="800000"/>
              <a:headEnd/>
              <a:tailEnd/>
            </a:ln>
          </p:spPr>
        </p:pic>
        <p:pic>
          <p:nvPicPr>
            <p:cNvPr id="287834" name="Picture 21" descr="cotton boll"/>
            <p:cNvPicPr>
              <a:picLocks noChangeAspect="1" noChangeArrowheads="1"/>
            </p:cNvPicPr>
            <p:nvPr/>
          </p:nvPicPr>
          <p:blipFill>
            <a:blip r:embed="rId17"/>
            <a:srcRect/>
            <a:stretch>
              <a:fillRect/>
            </a:stretch>
          </p:blipFill>
          <p:spPr bwMode="auto">
            <a:xfrm>
              <a:off x="3360" y="912"/>
              <a:ext cx="432" cy="388"/>
            </a:xfrm>
            <a:prstGeom prst="rect">
              <a:avLst/>
            </a:prstGeom>
            <a:noFill/>
            <a:ln w="9525">
              <a:noFill/>
              <a:miter lim="800000"/>
              <a:headEnd/>
              <a:tailEnd/>
            </a:ln>
          </p:spPr>
        </p:pic>
        <p:grpSp>
          <p:nvGrpSpPr>
            <p:cNvPr id="287835" name="Group 22"/>
            <p:cNvGrpSpPr>
              <a:grpSpLocks/>
            </p:cNvGrpSpPr>
            <p:nvPr/>
          </p:nvGrpSpPr>
          <p:grpSpPr bwMode="auto">
            <a:xfrm>
              <a:off x="3264" y="1344"/>
              <a:ext cx="768" cy="464"/>
              <a:chOff x="3888" y="1531"/>
              <a:chExt cx="768" cy="464"/>
            </a:xfrm>
          </p:grpSpPr>
          <p:pic>
            <p:nvPicPr>
              <p:cNvPr id="287846" name="Picture 23" descr="coffee"/>
              <p:cNvPicPr>
                <a:picLocks noChangeAspect="1" noChangeArrowheads="1"/>
              </p:cNvPicPr>
              <p:nvPr/>
            </p:nvPicPr>
            <p:blipFill>
              <a:blip r:embed="rId18"/>
              <a:srcRect/>
              <a:stretch>
                <a:fillRect/>
              </a:stretch>
            </p:blipFill>
            <p:spPr bwMode="auto">
              <a:xfrm>
                <a:off x="3888" y="1531"/>
                <a:ext cx="495" cy="447"/>
              </a:xfrm>
              <a:prstGeom prst="rect">
                <a:avLst/>
              </a:prstGeom>
              <a:noFill/>
              <a:ln w="9525">
                <a:noFill/>
                <a:miter lim="800000"/>
                <a:headEnd/>
                <a:tailEnd/>
              </a:ln>
            </p:spPr>
          </p:pic>
          <p:pic>
            <p:nvPicPr>
              <p:cNvPr id="287847" name="Picture 24" descr="cappucino"/>
              <p:cNvPicPr>
                <a:picLocks noChangeAspect="1" noChangeArrowheads="1"/>
              </p:cNvPicPr>
              <p:nvPr/>
            </p:nvPicPr>
            <p:blipFill>
              <a:blip r:embed="rId19"/>
              <a:srcRect/>
              <a:stretch>
                <a:fillRect/>
              </a:stretch>
            </p:blipFill>
            <p:spPr bwMode="auto">
              <a:xfrm>
                <a:off x="4224" y="1584"/>
                <a:ext cx="432" cy="411"/>
              </a:xfrm>
              <a:prstGeom prst="rect">
                <a:avLst/>
              </a:prstGeom>
              <a:noFill/>
              <a:ln w="9525">
                <a:noFill/>
                <a:miter lim="800000"/>
                <a:headEnd/>
                <a:tailEnd/>
              </a:ln>
            </p:spPr>
          </p:pic>
        </p:grpSp>
        <p:pic>
          <p:nvPicPr>
            <p:cNvPr id="287836" name="Picture 25" descr="TEACUP"/>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3312" y="2256"/>
              <a:ext cx="504" cy="420"/>
            </a:xfrm>
            <a:prstGeom prst="rect">
              <a:avLst/>
            </a:prstGeom>
            <a:noFill/>
            <a:ln w="9525">
              <a:noFill/>
              <a:miter lim="800000"/>
              <a:headEnd/>
              <a:tailEnd/>
            </a:ln>
          </p:spPr>
        </p:pic>
        <p:pic>
          <p:nvPicPr>
            <p:cNvPr id="287837" name="Picture 26" descr="sugar bowl"/>
            <p:cNvPicPr>
              <a:picLocks noChangeAspect="1" noChangeArrowheads="1"/>
            </p:cNvPicPr>
            <p:nvPr/>
          </p:nvPicPr>
          <p:blipFill>
            <a:blip r:embed="rId21"/>
            <a:srcRect/>
            <a:stretch>
              <a:fillRect/>
            </a:stretch>
          </p:blipFill>
          <p:spPr bwMode="auto">
            <a:xfrm>
              <a:off x="3312" y="1824"/>
              <a:ext cx="654" cy="369"/>
            </a:xfrm>
            <a:prstGeom prst="rect">
              <a:avLst/>
            </a:prstGeom>
            <a:noFill/>
            <a:ln w="9525">
              <a:noFill/>
              <a:miter lim="800000"/>
              <a:headEnd/>
              <a:tailEnd/>
            </a:ln>
          </p:spPr>
        </p:pic>
        <p:pic>
          <p:nvPicPr>
            <p:cNvPr id="287838" name="Picture 27" descr="yams"/>
            <p:cNvPicPr>
              <a:picLocks noChangeAspect="1" noChangeArrowheads="1"/>
            </p:cNvPicPr>
            <p:nvPr/>
          </p:nvPicPr>
          <p:blipFill>
            <a:blip r:embed="rId22"/>
            <a:srcRect/>
            <a:stretch>
              <a:fillRect/>
            </a:stretch>
          </p:blipFill>
          <p:spPr bwMode="auto">
            <a:xfrm>
              <a:off x="3120" y="2832"/>
              <a:ext cx="711" cy="449"/>
            </a:xfrm>
            <a:prstGeom prst="rect">
              <a:avLst/>
            </a:prstGeom>
            <a:noFill/>
            <a:ln w="9525">
              <a:noFill/>
              <a:miter lim="800000"/>
              <a:headEnd/>
              <a:tailEnd/>
            </a:ln>
          </p:spPr>
        </p:pic>
        <p:pic>
          <p:nvPicPr>
            <p:cNvPr id="287839" name="Picture 28" descr="banana"/>
            <p:cNvPicPr>
              <a:picLocks noChangeAspect="1" noChangeArrowheads="1"/>
            </p:cNvPicPr>
            <p:nvPr/>
          </p:nvPicPr>
          <p:blipFill>
            <a:blip r:embed="rId23">
              <a:clrChange>
                <a:clrFrom>
                  <a:srgbClr val="FFFFFF"/>
                </a:clrFrom>
                <a:clrTo>
                  <a:srgbClr val="FFFFFF">
                    <a:alpha val="0"/>
                  </a:srgbClr>
                </a:clrTo>
              </a:clrChange>
            </a:blip>
            <a:srcRect/>
            <a:stretch>
              <a:fillRect/>
            </a:stretch>
          </p:blipFill>
          <p:spPr bwMode="auto">
            <a:xfrm>
              <a:off x="3888" y="2064"/>
              <a:ext cx="450" cy="477"/>
            </a:xfrm>
            <a:prstGeom prst="rect">
              <a:avLst/>
            </a:prstGeom>
            <a:noFill/>
            <a:ln w="9525">
              <a:noFill/>
              <a:miter lim="800000"/>
              <a:headEnd/>
              <a:tailEnd/>
            </a:ln>
          </p:spPr>
        </p:pic>
        <p:pic>
          <p:nvPicPr>
            <p:cNvPr id="287840" name="Picture 29" descr="rice bowl"/>
            <p:cNvPicPr>
              <a:picLocks noChangeAspect="1" noChangeArrowheads="1"/>
            </p:cNvPicPr>
            <p:nvPr/>
          </p:nvPicPr>
          <p:blipFill>
            <a:blip r:embed="rId24"/>
            <a:srcRect/>
            <a:stretch>
              <a:fillRect/>
            </a:stretch>
          </p:blipFill>
          <p:spPr bwMode="auto">
            <a:xfrm>
              <a:off x="4080" y="1632"/>
              <a:ext cx="651" cy="411"/>
            </a:xfrm>
            <a:prstGeom prst="rect">
              <a:avLst/>
            </a:prstGeom>
            <a:noFill/>
            <a:ln w="9525">
              <a:noFill/>
              <a:miter lim="800000"/>
              <a:headEnd/>
              <a:tailEnd/>
            </a:ln>
          </p:spPr>
        </p:pic>
        <p:grpSp>
          <p:nvGrpSpPr>
            <p:cNvPr id="287841" name="Group 30"/>
            <p:cNvGrpSpPr>
              <a:grpSpLocks/>
            </p:cNvGrpSpPr>
            <p:nvPr/>
          </p:nvGrpSpPr>
          <p:grpSpPr bwMode="auto">
            <a:xfrm>
              <a:off x="3936" y="2400"/>
              <a:ext cx="933" cy="1305"/>
              <a:chOff x="3996" y="2400"/>
              <a:chExt cx="933" cy="1305"/>
            </a:xfrm>
          </p:grpSpPr>
          <p:pic>
            <p:nvPicPr>
              <p:cNvPr id="287843" name="Picture 31" descr="wheat4"/>
              <p:cNvPicPr>
                <a:picLocks noChangeAspect="1" noChangeArrowheads="1"/>
              </p:cNvPicPr>
              <p:nvPr/>
            </p:nvPicPr>
            <p:blipFill>
              <a:blip r:embed="rId25">
                <a:clrChange>
                  <a:clrFrom>
                    <a:srgbClr val="FFFFFF"/>
                  </a:clrFrom>
                  <a:clrTo>
                    <a:srgbClr val="FFFFFF">
                      <a:alpha val="0"/>
                    </a:srgbClr>
                  </a:clrTo>
                </a:clrChange>
              </a:blip>
              <a:srcRect/>
              <a:stretch>
                <a:fillRect/>
              </a:stretch>
            </p:blipFill>
            <p:spPr bwMode="auto">
              <a:xfrm rot="16884506" flipH="1">
                <a:off x="4164" y="2940"/>
                <a:ext cx="1017" cy="513"/>
              </a:xfrm>
              <a:prstGeom prst="rect">
                <a:avLst/>
              </a:prstGeom>
              <a:noFill/>
              <a:ln w="9525">
                <a:noFill/>
                <a:miter lim="800000"/>
                <a:headEnd/>
                <a:tailEnd/>
              </a:ln>
            </p:spPr>
          </p:pic>
          <p:pic>
            <p:nvPicPr>
              <p:cNvPr id="287844" name="Picture 32" descr="millet"/>
              <p:cNvPicPr>
                <a:picLocks noChangeAspect="1" noChangeArrowheads="1"/>
              </p:cNvPicPr>
              <p:nvPr/>
            </p:nvPicPr>
            <p:blipFill>
              <a:blip r:embed="rId26"/>
              <a:srcRect/>
              <a:stretch>
                <a:fillRect/>
              </a:stretch>
            </p:blipFill>
            <p:spPr bwMode="auto">
              <a:xfrm>
                <a:off x="3996" y="2736"/>
                <a:ext cx="319" cy="768"/>
              </a:xfrm>
              <a:prstGeom prst="rect">
                <a:avLst/>
              </a:prstGeom>
              <a:noFill/>
              <a:ln w="9525">
                <a:noFill/>
                <a:miter lim="800000"/>
                <a:headEnd/>
                <a:tailEnd/>
              </a:ln>
            </p:spPr>
          </p:pic>
          <p:pic>
            <p:nvPicPr>
              <p:cNvPr id="287845" name="Picture 33" descr="millet2"/>
              <p:cNvPicPr>
                <a:picLocks noChangeAspect="1" noChangeArrowheads="1"/>
              </p:cNvPicPr>
              <p:nvPr/>
            </p:nvPicPr>
            <p:blipFill>
              <a:blip r:embed="rId27">
                <a:clrChange>
                  <a:clrFrom>
                    <a:srgbClr val="FFFFFF"/>
                  </a:clrFrom>
                  <a:clrTo>
                    <a:srgbClr val="FFFFFF">
                      <a:alpha val="0"/>
                    </a:srgbClr>
                  </a:clrTo>
                </a:clrChange>
              </a:blip>
              <a:srcRect/>
              <a:stretch>
                <a:fillRect/>
              </a:stretch>
            </p:blipFill>
            <p:spPr bwMode="auto">
              <a:xfrm rot="-2909867">
                <a:off x="4132" y="2492"/>
                <a:ext cx="681" cy="498"/>
              </a:xfrm>
              <a:prstGeom prst="rect">
                <a:avLst/>
              </a:prstGeom>
              <a:noFill/>
              <a:ln w="9525">
                <a:noFill/>
                <a:miter lim="800000"/>
                <a:headEnd/>
                <a:tailEnd/>
              </a:ln>
            </p:spPr>
          </p:pic>
        </p:grpSp>
        <p:pic>
          <p:nvPicPr>
            <p:cNvPr id="287842" name="Picture 34" descr="lemon"/>
            <p:cNvPicPr>
              <a:picLocks noChangeAspect="1" noChangeArrowheads="1"/>
            </p:cNvPicPr>
            <p:nvPr/>
          </p:nvPicPr>
          <p:blipFill>
            <a:blip r:embed="rId28"/>
            <a:srcRect/>
            <a:stretch>
              <a:fillRect/>
            </a:stretch>
          </p:blipFill>
          <p:spPr bwMode="auto">
            <a:xfrm rot="886249">
              <a:off x="3024" y="624"/>
              <a:ext cx="510" cy="326"/>
            </a:xfrm>
            <a:prstGeom prst="rect">
              <a:avLst/>
            </a:prstGeom>
            <a:noFill/>
            <a:ln w="9525">
              <a:noFill/>
              <a:miter lim="800000"/>
              <a:headEnd/>
              <a:tailEnd/>
            </a:ln>
          </p:spPr>
        </p:pic>
      </p:grpSp>
      <p:sp>
        <p:nvSpPr>
          <p:cNvPr id="287780" name="Text Box 36"/>
          <p:cNvSpPr txBox="1">
            <a:spLocks noChangeArrowheads="1"/>
          </p:cNvSpPr>
          <p:nvPr/>
        </p:nvSpPr>
        <p:spPr bwMode="auto">
          <a:xfrm>
            <a:off x="152400" y="738188"/>
            <a:ext cx="914400" cy="176212"/>
          </a:xfrm>
          <a:prstGeom prst="rect">
            <a:avLst/>
          </a:prstGeom>
          <a:noFill/>
          <a:ln w="9525">
            <a:noFill/>
            <a:miter lim="800000"/>
            <a:headEnd/>
            <a:tailEnd/>
          </a:ln>
          <a:effectLst/>
        </p:spPr>
        <p:txBody>
          <a:bodyPr/>
          <a:lstStyle/>
          <a:p>
            <a:pPr algn="ctr">
              <a:spcBef>
                <a:spcPct val="50000"/>
              </a:spcBef>
              <a:defRPr/>
            </a:pPr>
            <a:endParaRPr lang="es-ES" sz="1200" b="1">
              <a:solidFill>
                <a:srgbClr val="CD7C11"/>
              </a:solidFill>
              <a:effectLst>
                <a:outerShdw blurRad="38100" dist="38100" dir="2700000" algn="tl">
                  <a:srgbClr val="C0C0C0"/>
                </a:outerShdw>
              </a:effectLst>
            </a:endParaRPr>
          </a:p>
        </p:txBody>
      </p:sp>
      <p:grpSp>
        <p:nvGrpSpPr>
          <p:cNvPr id="287805" name="Group 61"/>
          <p:cNvGrpSpPr>
            <a:grpSpLocks/>
          </p:cNvGrpSpPr>
          <p:nvPr/>
        </p:nvGrpSpPr>
        <p:grpSpPr bwMode="auto">
          <a:xfrm>
            <a:off x="6629400" y="838200"/>
            <a:ext cx="1905000" cy="1676400"/>
            <a:chOff x="1440" y="1104"/>
            <a:chExt cx="2016" cy="1521"/>
          </a:xfrm>
        </p:grpSpPr>
        <p:graphicFrame>
          <p:nvGraphicFramePr>
            <p:cNvPr id="287806" name="Object 62"/>
            <p:cNvGraphicFramePr>
              <a:graphicFrameLocks noChangeAspect="1"/>
            </p:cNvGraphicFramePr>
            <p:nvPr/>
          </p:nvGraphicFramePr>
          <p:xfrm>
            <a:off x="1920" y="1104"/>
            <a:ext cx="1008" cy="604"/>
          </p:xfrm>
          <a:graphic>
            <a:graphicData uri="http://schemas.openxmlformats.org/presentationml/2006/ole">
              <p:oleObj spid="_x0000_s287806" name="Image" r:id="rId29" imgW="4917755" imgH="2948112" progId="">
                <p:embed/>
              </p:oleObj>
            </a:graphicData>
          </a:graphic>
        </p:graphicFrame>
        <p:graphicFrame>
          <p:nvGraphicFramePr>
            <p:cNvPr id="287807" name="Object 63"/>
            <p:cNvGraphicFramePr>
              <a:graphicFrameLocks noChangeAspect="1"/>
            </p:cNvGraphicFramePr>
            <p:nvPr/>
          </p:nvGraphicFramePr>
          <p:xfrm>
            <a:off x="2256" y="2208"/>
            <a:ext cx="624" cy="417"/>
          </p:xfrm>
          <a:graphic>
            <a:graphicData uri="http://schemas.openxmlformats.org/presentationml/2006/ole">
              <p:oleObj spid="_x0000_s287807" name="Image" r:id="rId30" imgW="4981292" imgH="3329333" progId="">
                <p:embed/>
              </p:oleObj>
            </a:graphicData>
          </a:graphic>
        </p:graphicFrame>
        <p:graphicFrame>
          <p:nvGraphicFramePr>
            <p:cNvPr id="287808" name="Object 64"/>
            <p:cNvGraphicFramePr>
              <a:graphicFrameLocks noChangeAspect="1"/>
            </p:cNvGraphicFramePr>
            <p:nvPr/>
          </p:nvGraphicFramePr>
          <p:xfrm>
            <a:off x="1440" y="1584"/>
            <a:ext cx="768" cy="726"/>
          </p:xfrm>
          <a:graphic>
            <a:graphicData uri="http://schemas.openxmlformats.org/presentationml/2006/ole">
              <p:oleObj spid="_x0000_s287808" name="Image" r:id="rId31" imgW="4663607" imgH="4409460" progId="">
                <p:embed/>
              </p:oleObj>
            </a:graphicData>
          </a:graphic>
        </p:graphicFrame>
        <p:graphicFrame>
          <p:nvGraphicFramePr>
            <p:cNvPr id="287809" name="Object 65"/>
            <p:cNvGraphicFramePr>
              <a:graphicFrameLocks noChangeAspect="1"/>
            </p:cNvGraphicFramePr>
            <p:nvPr/>
          </p:nvGraphicFramePr>
          <p:xfrm>
            <a:off x="2304" y="1728"/>
            <a:ext cx="576" cy="458"/>
          </p:xfrm>
          <a:graphic>
            <a:graphicData uri="http://schemas.openxmlformats.org/presentationml/2006/ole">
              <p:oleObj spid="_x0000_s287809" name="Image" r:id="rId32" imgW="4955877" imgH="3939287" progId="">
                <p:embed/>
              </p:oleObj>
            </a:graphicData>
          </a:graphic>
        </p:graphicFrame>
        <p:graphicFrame>
          <p:nvGraphicFramePr>
            <p:cNvPr id="287810" name="Object 66"/>
            <p:cNvGraphicFramePr>
              <a:graphicFrameLocks noChangeAspect="1"/>
            </p:cNvGraphicFramePr>
            <p:nvPr/>
          </p:nvGraphicFramePr>
          <p:xfrm>
            <a:off x="2880" y="1488"/>
            <a:ext cx="370" cy="381"/>
          </p:xfrm>
          <a:graphic>
            <a:graphicData uri="http://schemas.openxmlformats.org/presentationml/2006/ole">
              <p:oleObj spid="_x0000_s287810" name="Image" r:id="rId33" imgW="3990116" imgH="4104483" progId="">
                <p:embed/>
              </p:oleObj>
            </a:graphicData>
          </a:graphic>
        </p:graphicFrame>
        <p:graphicFrame>
          <p:nvGraphicFramePr>
            <p:cNvPr id="287811" name="Object 67"/>
            <p:cNvGraphicFramePr>
              <a:graphicFrameLocks noChangeAspect="1"/>
            </p:cNvGraphicFramePr>
            <p:nvPr/>
          </p:nvGraphicFramePr>
          <p:xfrm>
            <a:off x="2976" y="1872"/>
            <a:ext cx="480" cy="294"/>
          </p:xfrm>
          <a:graphic>
            <a:graphicData uri="http://schemas.openxmlformats.org/presentationml/2006/ole">
              <p:oleObj spid="_x0000_s287811" name="Image" r:id="rId34" imgW="2452524" imgH="1499471" progId="">
                <p:embed/>
              </p:oleObj>
            </a:graphicData>
          </a:graphic>
        </p:graphicFrame>
      </p:grpSp>
      <p:grpSp>
        <p:nvGrpSpPr>
          <p:cNvPr id="287824" name="Group 68"/>
          <p:cNvGrpSpPr>
            <a:grpSpLocks/>
          </p:cNvGrpSpPr>
          <p:nvPr/>
        </p:nvGrpSpPr>
        <p:grpSpPr bwMode="auto">
          <a:xfrm>
            <a:off x="0" y="152400"/>
            <a:ext cx="1371600" cy="1447800"/>
            <a:chOff x="96" y="96"/>
            <a:chExt cx="864" cy="912"/>
          </a:xfrm>
        </p:grpSpPr>
        <p:sp>
          <p:nvSpPr>
            <p:cNvPr id="287813" name="Text Box 69"/>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287827" name="Group 70"/>
            <p:cNvGrpSpPr>
              <a:grpSpLocks/>
            </p:cNvGrpSpPr>
            <p:nvPr/>
          </p:nvGrpSpPr>
          <p:grpSpPr bwMode="auto">
            <a:xfrm>
              <a:off x="192" y="96"/>
              <a:ext cx="720" cy="659"/>
              <a:chOff x="4464" y="2352"/>
              <a:chExt cx="1008" cy="1008"/>
            </a:xfrm>
          </p:grpSpPr>
          <p:sp>
            <p:nvSpPr>
              <p:cNvPr id="287828" name="Rectangle 71"/>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287816" name="Object 72"/>
              <p:cNvGraphicFramePr>
                <a:graphicFrameLocks noChangeAspect="1"/>
              </p:cNvGraphicFramePr>
              <p:nvPr/>
            </p:nvGraphicFramePr>
            <p:xfrm>
              <a:off x="4608" y="2400"/>
              <a:ext cx="821" cy="912"/>
            </p:xfrm>
            <a:graphic>
              <a:graphicData uri="http://schemas.openxmlformats.org/presentationml/2006/ole">
                <p:oleObj spid="_x0000_s287816" name="Image" r:id="rId35" imgW="1448641" imgH="1779033" progId="">
                  <p:embed/>
                </p:oleObj>
              </a:graphicData>
            </a:graphic>
          </p:graphicFrame>
          <p:grpSp>
            <p:nvGrpSpPr>
              <p:cNvPr id="287829" name="Group 73"/>
              <p:cNvGrpSpPr>
                <a:grpSpLocks/>
              </p:cNvGrpSpPr>
              <p:nvPr/>
            </p:nvGrpSpPr>
            <p:grpSpPr bwMode="auto">
              <a:xfrm>
                <a:off x="4464" y="3024"/>
                <a:ext cx="362" cy="290"/>
                <a:chOff x="4936" y="1159"/>
                <a:chExt cx="329" cy="263"/>
              </a:xfrm>
            </p:grpSpPr>
            <p:sp>
              <p:nvSpPr>
                <p:cNvPr id="287830" name="Freeform 74"/>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287831" name="Freeform 75"/>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287832" name="Freeform 76"/>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sp>
        <p:nvSpPr>
          <p:cNvPr id="287821" name="Rectangle 77"/>
          <p:cNvSpPr>
            <a:spLocks noGrp="1" noChangeArrowheads="1"/>
          </p:cNvSpPr>
          <p:nvPr>
            <p:ph type="title" idx="4294967295"/>
          </p:nvPr>
        </p:nvSpPr>
        <p:spPr>
          <a:xfrm>
            <a:off x="457200" y="-1447800"/>
            <a:ext cx="8229600" cy="1143000"/>
          </a:xfrm>
          <a:noFill/>
        </p:spPr>
        <p:txBody>
          <a:bodyPr/>
          <a:lstStyle/>
          <a:p>
            <a:pPr eaLnBrk="1" hangingPunct="1">
              <a:defRPr/>
            </a:pPr>
            <a:r>
              <a:rPr lang="en-US"/>
              <a:t>Slide 17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763"/>
                                        </p:tgtEl>
                                        <p:attrNameLst>
                                          <p:attrName>style.visibility</p:attrName>
                                        </p:attrNameLst>
                                      </p:cBhvr>
                                      <p:to>
                                        <p:strVal val="visible"/>
                                      </p:to>
                                    </p:set>
                                    <p:animEffect transition="in" filter="fade">
                                      <p:cBhvr>
                                        <p:cTn id="7" dur="1000"/>
                                        <p:tgtEl>
                                          <p:spTgt spid="287763"/>
                                        </p:tgtEl>
                                      </p:cBhvr>
                                    </p:animEffect>
                                  </p:childTnLst>
                                </p:cTn>
                              </p:par>
                            </p:childTnLst>
                          </p:cTn>
                        </p:par>
                        <p:par>
                          <p:cTn id="8" fill="hold">
                            <p:stCondLst>
                              <p:cond delay="1000"/>
                            </p:stCondLst>
                            <p:childTnLst>
                              <p:par>
                                <p:cTn id="9" presetID="10" presetClass="entr" presetSubtype="0" fill="hold" nodeType="afterEffect">
                                  <p:stCondLst>
                                    <p:cond delay="1500"/>
                                  </p:stCondLst>
                                  <p:childTnLst>
                                    <p:set>
                                      <p:cBhvr>
                                        <p:cTn id="10" dur="1" fill="hold">
                                          <p:stCondLst>
                                            <p:cond delay="0"/>
                                          </p:stCondLst>
                                        </p:cTn>
                                        <p:tgtEl>
                                          <p:spTgt spid="287750"/>
                                        </p:tgtEl>
                                        <p:attrNameLst>
                                          <p:attrName>style.visibility</p:attrName>
                                        </p:attrNameLst>
                                      </p:cBhvr>
                                      <p:to>
                                        <p:strVal val="visible"/>
                                      </p:to>
                                    </p:set>
                                    <p:animEffect transition="in" filter="fade">
                                      <p:cBhvr>
                                        <p:cTn id="11" dur="1000"/>
                                        <p:tgtEl>
                                          <p:spTgt spid="287750"/>
                                        </p:tgtEl>
                                      </p:cBhvr>
                                    </p:animEffect>
                                  </p:childTnLst>
                                </p:cTn>
                              </p:par>
                            </p:childTnLst>
                          </p:cTn>
                        </p:par>
                        <p:par>
                          <p:cTn id="12" fill="hold">
                            <p:stCondLst>
                              <p:cond delay="3500"/>
                            </p:stCondLst>
                            <p:childTnLst>
                              <p:par>
                                <p:cTn id="13" presetID="35" presetClass="path" presetSubtype="0" accel="50000" decel="50000" fill="hold" nodeType="afterEffect">
                                  <p:stCondLst>
                                    <p:cond delay="1000"/>
                                  </p:stCondLst>
                                  <p:childTnLst>
                                    <p:animMotion origin="layout" path="M -0.00174 -0.01205 L -0.44757 -0.00394 " pathEditMode="relative" rAng="0" ptsTypes="AA">
                                      <p:cBhvr>
                                        <p:cTn id="14" dur="1000" fill="hold"/>
                                        <p:tgtEl>
                                          <p:spTgt spid="287763"/>
                                        </p:tgtEl>
                                        <p:attrNameLst>
                                          <p:attrName>ppt_x</p:attrName>
                                          <p:attrName>ppt_y</p:attrName>
                                        </p:attrNameLst>
                                      </p:cBhvr>
                                      <p:rCtr x="-223" y="4"/>
                                    </p:animMotion>
                                  </p:childTnLst>
                                </p:cTn>
                              </p:par>
                            </p:childTnLst>
                          </p:cTn>
                        </p:par>
                        <p:par>
                          <p:cTn id="15" fill="hold">
                            <p:stCondLst>
                              <p:cond delay="5500"/>
                            </p:stCondLst>
                            <p:childTnLst>
                              <p:par>
                                <p:cTn id="16" presetID="63" presetClass="path" presetSubtype="0" accel="50000" decel="50000" fill="hold" nodeType="afterEffect">
                                  <p:stCondLst>
                                    <p:cond delay="1000"/>
                                  </p:stCondLst>
                                  <p:childTnLst>
                                    <p:animMotion origin="layout" path="M -3.33333E-6 -1.21409E-6 L 0.44584 -0.00301 " pathEditMode="relative" rAng="0" ptsTypes="AA">
                                      <p:cBhvr>
                                        <p:cTn id="17" dur="1000" fill="hold"/>
                                        <p:tgtEl>
                                          <p:spTgt spid="287750"/>
                                        </p:tgtEl>
                                        <p:attrNameLst>
                                          <p:attrName>ppt_x</p:attrName>
                                          <p:attrName>ppt_y</p:attrName>
                                        </p:attrNameLst>
                                      </p:cBhvr>
                                      <p:rCtr x="223" y="-2"/>
                                    </p:animMotion>
                                  </p:childTnLst>
                                </p:cTn>
                              </p:par>
                            </p:childTnLst>
                          </p:cTn>
                        </p:par>
                        <p:par>
                          <p:cTn id="18" fill="hold">
                            <p:stCondLst>
                              <p:cond delay="7500"/>
                            </p:stCondLst>
                            <p:childTnLst>
                              <p:par>
                                <p:cTn id="19" presetID="10" presetClass="entr" presetSubtype="0" fill="hold" nodeType="afterEffect">
                                  <p:stCondLst>
                                    <p:cond delay="1500"/>
                                  </p:stCondLst>
                                  <p:childTnLst>
                                    <p:set>
                                      <p:cBhvr>
                                        <p:cTn id="20" dur="1" fill="hold">
                                          <p:stCondLst>
                                            <p:cond delay="0"/>
                                          </p:stCondLst>
                                        </p:cTn>
                                        <p:tgtEl>
                                          <p:spTgt spid="287805"/>
                                        </p:tgtEl>
                                        <p:attrNameLst>
                                          <p:attrName>style.visibility</p:attrName>
                                        </p:attrNameLst>
                                      </p:cBhvr>
                                      <p:to>
                                        <p:strVal val="visible"/>
                                      </p:to>
                                    </p:set>
                                    <p:animEffect transition="in" filter="fade">
                                      <p:cBhvr>
                                        <p:cTn id="21" dur="1000"/>
                                        <p:tgtEl>
                                          <p:spTgt spid="287805"/>
                                        </p:tgtEl>
                                      </p:cBhvr>
                                    </p:animEffect>
                                  </p:childTnLst>
                                </p:cTn>
                              </p:par>
                            </p:childTnLst>
                          </p:cTn>
                        </p:par>
                        <p:par>
                          <p:cTn id="22" fill="hold">
                            <p:stCondLst>
                              <p:cond delay="10000"/>
                            </p:stCondLst>
                            <p:childTnLst>
                              <p:par>
                                <p:cTn id="23" presetID="41" presetClass="path" presetSubtype="0" accel="50000" decel="50000" fill="hold" nodeType="afterEffect">
                                  <p:stCondLst>
                                    <p:cond delay="1000"/>
                                  </p:stCondLst>
                                  <p:childTnLst>
                                    <p:animMotion origin="layout" path="M 0.05417 -0.03473 C 0.04323 -0.03635 0.00712 -0.03704 -0.00555 -0.03704 C -0.08576 -0.03704 -0.1677 -0.01412 -0.1677 0.01064 C -0.1677 -0.00209 -0.20902 -0.01412 -0.24791 -0.01412 C -0.28906 -0.01412 -0.32795 -0.00139 -0.32795 0.01064 C -0.32795 0.00416 -0.34878 -0.00209 -0.36927 -0.00209 C -0.38993 -0.00209 -0.41041 0.00416 -0.41041 0.01064 C -0.41041 0.0074 -0.42083 0.00416 -0.43107 0.00416 C -0.44149 0.00416 -0.45156 0.0074 -0.45156 0.01064 C -0.45156 0.00902 -0.45694 0.0074 -0.46198 0.0074 C -0.46458 0.0074 -0.47222 0.00902 -0.47222 0.01064 C -0.47222 0.00902 -0.475 0.00902 -0.4776 0.00902 C -0.4776 0.0081 -0.48281 0.00902 -0.48281 0.01064 C -0.48281 0.00972 -0.48281 0.00902 -0.48576 0.00902 C -0.48576 0.00972 -0.48819 0.00972 -0.48819 0.01064 C -0.48819 0.00972 -0.48819 0.01064 -0.48819 0.00972 C -0.49114 0.00972 -0.49114 0.01064 -0.49114 0.00972 C -0.49357 0.00972 -0.49357 0.01064 -0.49357 0.00972 C -0.49583 0.00972 -0.49583 0.01064 -0.49583 0.00972 " pathEditMode="relative" rAng="0" ptsTypes="fffffffffffffffffff">
                                      <p:cBhvr>
                                        <p:cTn id="24" dur="1000" fill="hold"/>
                                        <p:tgtEl>
                                          <p:spTgt spid="287805"/>
                                        </p:tgtEl>
                                        <p:attrNameLst>
                                          <p:attrName>ppt_x</p:attrName>
                                          <p:attrName>ppt_y</p:attrName>
                                        </p:attrNameLst>
                                      </p:cBhvr>
                                      <p:rCtr x="-275"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8" name="Slide Number Placeholder 6"/>
          <p:cNvSpPr>
            <a:spLocks noGrp="1"/>
          </p:cNvSpPr>
          <p:nvPr>
            <p:ph type="sldNum" sz="quarter" idx="12"/>
          </p:nvPr>
        </p:nvSpPr>
        <p:spPr>
          <a:noFill/>
        </p:spPr>
        <p:txBody>
          <a:bodyPr/>
          <a:lstStyle/>
          <a:p>
            <a:fld id="{60A0670B-9974-49F7-B2E6-54217D0BF6CA}" type="slidenum">
              <a:rPr lang="en-US" smtClean="0"/>
              <a:pPr/>
              <a:t>18</a:t>
            </a:fld>
            <a:endParaRPr lang="en-US" smtClean="0"/>
          </a:p>
        </p:txBody>
      </p:sp>
      <p:sp>
        <p:nvSpPr>
          <p:cNvPr id="169986" name="Rectangle 2"/>
          <p:cNvSpPr>
            <a:spLocks noGrp="1" noChangeArrowheads="1"/>
          </p:cNvSpPr>
          <p:nvPr>
            <p:ph type="title"/>
          </p:nvPr>
        </p:nvSpPr>
        <p:spPr>
          <a:xfrm>
            <a:off x="914400" y="152400"/>
            <a:ext cx="7924800" cy="1143000"/>
          </a:xfrm>
          <a:noFill/>
        </p:spPr>
        <p:txBody>
          <a:bodyPr/>
          <a:lstStyle/>
          <a:p>
            <a:pPr eaLnBrk="1" hangingPunct="1">
              <a:defRPr/>
            </a:pPr>
            <a:r>
              <a:rPr lang="en-US" sz="4000" b="1"/>
              <a:t>The Columbian Exchange</a:t>
            </a:r>
          </a:p>
        </p:txBody>
      </p:sp>
      <p:sp>
        <p:nvSpPr>
          <p:cNvPr id="169987" name="Rectangle 3"/>
          <p:cNvSpPr>
            <a:spLocks noGrp="1" noChangeArrowheads="1"/>
          </p:cNvSpPr>
          <p:nvPr>
            <p:ph type="body" sz="half" idx="1"/>
          </p:nvPr>
        </p:nvSpPr>
        <p:spPr>
          <a:xfrm>
            <a:off x="1600200" y="1371600"/>
            <a:ext cx="3962400" cy="1676400"/>
          </a:xfrm>
        </p:spPr>
        <p:txBody>
          <a:bodyPr/>
          <a:lstStyle/>
          <a:p>
            <a:pPr eaLnBrk="1" hangingPunct="1">
              <a:lnSpc>
                <a:spcPct val="80000"/>
              </a:lnSpc>
              <a:buFontTx/>
              <a:buNone/>
              <a:defRPr/>
            </a:pPr>
            <a:r>
              <a:rPr lang="en-US" sz="3200"/>
              <a:t>  </a:t>
            </a:r>
            <a:r>
              <a:rPr lang="en-US" sz="2400" b="1">
                <a:solidFill>
                  <a:srgbClr val="336699"/>
                </a:solidFill>
              </a:rPr>
              <a:t>New crops like potatoes and beans spread and improved nutrition worldwide.</a:t>
            </a:r>
          </a:p>
          <a:p>
            <a:pPr eaLnBrk="1" hangingPunct="1">
              <a:lnSpc>
                <a:spcPct val="80000"/>
              </a:lnSpc>
              <a:buFontTx/>
              <a:buNone/>
              <a:defRPr/>
            </a:pPr>
            <a:endParaRPr lang="en-US" sz="2400" b="1">
              <a:solidFill>
                <a:srgbClr val="336699"/>
              </a:solidFill>
            </a:endParaRPr>
          </a:p>
        </p:txBody>
      </p:sp>
      <p:sp>
        <p:nvSpPr>
          <p:cNvPr id="169990" name="Rectangle 6"/>
          <p:cNvSpPr>
            <a:spLocks noGrp="1" noChangeArrowheads="1"/>
          </p:cNvSpPr>
          <p:nvPr>
            <p:ph type="body" sz="half" idx="2"/>
          </p:nvPr>
        </p:nvSpPr>
        <p:spPr>
          <a:xfrm>
            <a:off x="3886200" y="3810000"/>
            <a:ext cx="4038600" cy="2819400"/>
          </a:xfrm>
        </p:spPr>
        <p:txBody>
          <a:bodyPr/>
          <a:lstStyle/>
          <a:p>
            <a:pPr eaLnBrk="1" hangingPunct="1">
              <a:lnSpc>
                <a:spcPct val="80000"/>
              </a:lnSpc>
              <a:buFontTx/>
              <a:buNone/>
              <a:defRPr/>
            </a:pPr>
            <a:r>
              <a:rPr lang="en-US" sz="2000"/>
              <a:t>   </a:t>
            </a:r>
            <a:r>
              <a:rPr lang="en-US" sz="2400" b="1">
                <a:solidFill>
                  <a:srgbClr val="336699"/>
                </a:solidFill>
              </a:rPr>
              <a:t>Luxury products like coffee, chocolate, tea, tobacco, and spices meant new cultural habits for those with money to spend</a:t>
            </a:r>
            <a:r>
              <a:rPr lang="en-US" sz="2400"/>
              <a:t>.</a:t>
            </a:r>
          </a:p>
        </p:txBody>
      </p:sp>
      <p:pic>
        <p:nvPicPr>
          <p:cNvPr id="169992" name="Picture 8" descr="tater chinese"/>
          <p:cNvPicPr>
            <a:picLocks noChangeAspect="1" noChangeArrowheads="1"/>
          </p:cNvPicPr>
          <p:nvPr/>
        </p:nvPicPr>
        <p:blipFill>
          <a:blip r:embed="rId4"/>
          <a:srcRect/>
          <a:stretch>
            <a:fillRect/>
          </a:stretch>
        </p:blipFill>
        <p:spPr bwMode="auto">
          <a:xfrm>
            <a:off x="5791200" y="1524000"/>
            <a:ext cx="1484313" cy="2233613"/>
          </a:xfrm>
          <a:prstGeom prst="rect">
            <a:avLst/>
          </a:prstGeom>
          <a:noFill/>
          <a:ln w="9525">
            <a:noFill/>
            <a:miter lim="800000"/>
            <a:headEnd/>
            <a:tailEnd/>
          </a:ln>
        </p:spPr>
      </p:pic>
      <p:grpSp>
        <p:nvGrpSpPr>
          <p:cNvPr id="170003" name="Group 9"/>
          <p:cNvGrpSpPr>
            <a:grpSpLocks/>
          </p:cNvGrpSpPr>
          <p:nvPr/>
        </p:nvGrpSpPr>
        <p:grpSpPr bwMode="auto">
          <a:xfrm>
            <a:off x="152400" y="152400"/>
            <a:ext cx="1143000" cy="1295400"/>
            <a:chOff x="4464" y="2352"/>
            <a:chExt cx="1008" cy="1248"/>
          </a:xfrm>
        </p:grpSpPr>
        <p:sp>
          <p:nvSpPr>
            <p:cNvPr id="169994" name="Text Box 10"/>
            <p:cNvSpPr txBox="1">
              <a:spLocks noChangeArrowheads="1"/>
            </p:cNvSpPr>
            <p:nvPr/>
          </p:nvSpPr>
          <p:spPr bwMode="auto">
            <a:xfrm>
              <a:off x="4464" y="3360"/>
              <a:ext cx="1008" cy="240"/>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rPr>
                <a:t>Population &amp; Environment</a:t>
              </a:r>
            </a:p>
          </p:txBody>
        </p:sp>
        <p:grpSp>
          <p:nvGrpSpPr>
            <p:cNvPr id="170006" name="Group 11"/>
            <p:cNvGrpSpPr>
              <a:grpSpLocks/>
            </p:cNvGrpSpPr>
            <p:nvPr/>
          </p:nvGrpSpPr>
          <p:grpSpPr bwMode="auto">
            <a:xfrm>
              <a:off x="4464" y="2352"/>
              <a:ext cx="1008" cy="1008"/>
              <a:chOff x="4464" y="2352"/>
              <a:chExt cx="1008" cy="1008"/>
            </a:xfrm>
          </p:grpSpPr>
          <p:sp>
            <p:nvSpPr>
              <p:cNvPr id="170007" name="Rectangle 12"/>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169997" name="Object 13"/>
              <p:cNvGraphicFramePr>
                <a:graphicFrameLocks noChangeAspect="1"/>
              </p:cNvGraphicFramePr>
              <p:nvPr/>
            </p:nvGraphicFramePr>
            <p:xfrm>
              <a:off x="4608" y="2400"/>
              <a:ext cx="821" cy="912"/>
            </p:xfrm>
            <a:graphic>
              <a:graphicData uri="http://schemas.openxmlformats.org/presentationml/2006/ole">
                <p:oleObj spid="_x0000_s169997" name="Image" r:id="rId5" imgW="1448641" imgH="1779033" progId="">
                  <p:embed/>
                </p:oleObj>
              </a:graphicData>
            </a:graphic>
          </p:graphicFrame>
          <p:grpSp>
            <p:nvGrpSpPr>
              <p:cNvPr id="170008" name="Group 14"/>
              <p:cNvGrpSpPr>
                <a:grpSpLocks/>
              </p:cNvGrpSpPr>
              <p:nvPr/>
            </p:nvGrpSpPr>
            <p:grpSpPr bwMode="auto">
              <a:xfrm>
                <a:off x="4464" y="3024"/>
                <a:ext cx="362" cy="290"/>
                <a:chOff x="4936" y="1159"/>
                <a:chExt cx="329" cy="263"/>
              </a:xfrm>
            </p:grpSpPr>
            <p:sp>
              <p:nvSpPr>
                <p:cNvPr id="170009" name="Freeform 15"/>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170010" name="Freeform 16"/>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170011" name="Freeform 17"/>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pic>
        <p:nvPicPr>
          <p:cNvPr id="170012" name="Picture 28" descr="Ottoman coffeehouse, 19th century European engraving. Click for larger image.">
            <a:hlinkClick r:id="rId6"/>
          </p:cNvPr>
          <p:cNvPicPr>
            <a:picLocks noChangeAspect="1" noChangeArrowheads="1"/>
          </p:cNvPicPr>
          <p:nvPr/>
        </p:nvPicPr>
        <p:blipFill>
          <a:blip r:embed="rId7"/>
          <a:srcRect/>
          <a:stretch>
            <a:fillRect/>
          </a:stretch>
        </p:blipFill>
        <p:spPr bwMode="auto">
          <a:xfrm>
            <a:off x="228600" y="3505200"/>
            <a:ext cx="3810000" cy="2955925"/>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9992"/>
                                        </p:tgtEl>
                                        <p:attrNameLst>
                                          <p:attrName>style.visibility</p:attrName>
                                        </p:attrNameLst>
                                      </p:cBhvr>
                                      <p:to>
                                        <p:strVal val="visible"/>
                                      </p:to>
                                    </p:set>
                                    <p:animEffect transition="in" filter="fade">
                                      <p:cBhvr>
                                        <p:cTn id="7" dur="1000"/>
                                        <p:tgtEl>
                                          <p:spTgt spid="16999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9987">
                                            <p:txEl>
                                              <p:pRg st="0" end="0"/>
                                            </p:txEl>
                                          </p:spTgt>
                                        </p:tgtEl>
                                        <p:attrNameLst>
                                          <p:attrName>style.visibility</p:attrName>
                                        </p:attrNameLst>
                                      </p:cBhvr>
                                      <p:to>
                                        <p:strVal val="visible"/>
                                      </p:to>
                                    </p:set>
                                    <p:animEffect transition="in" filter="fade">
                                      <p:cBhvr>
                                        <p:cTn id="11" dur="1000"/>
                                        <p:tgtEl>
                                          <p:spTgt spid="169987">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0012"/>
                                        </p:tgtEl>
                                        <p:attrNameLst>
                                          <p:attrName>style.visibility</p:attrName>
                                        </p:attrNameLst>
                                      </p:cBhvr>
                                      <p:to>
                                        <p:strVal val="visible"/>
                                      </p:to>
                                    </p:set>
                                    <p:animEffect transition="in" filter="fade">
                                      <p:cBhvr>
                                        <p:cTn id="15" dur="1000"/>
                                        <p:tgtEl>
                                          <p:spTgt spid="1700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9990">
                                            <p:txEl>
                                              <p:pRg st="0" end="0"/>
                                            </p:txEl>
                                          </p:spTgt>
                                        </p:tgtEl>
                                        <p:attrNameLst>
                                          <p:attrName>style.visibility</p:attrName>
                                        </p:attrNameLst>
                                      </p:cBhvr>
                                      <p:to>
                                        <p:strVal val="visible"/>
                                      </p:to>
                                    </p:set>
                                    <p:animEffect transition="in" filter="fade">
                                      <p:cBhvr>
                                        <p:cTn id="19" dur="1000"/>
                                        <p:tgtEl>
                                          <p:spTgt spid="1699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P spid="16999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44" name="Slide Number Placeholder 5"/>
          <p:cNvSpPr>
            <a:spLocks noGrp="1"/>
          </p:cNvSpPr>
          <p:nvPr>
            <p:ph type="sldNum" sz="quarter" idx="12"/>
          </p:nvPr>
        </p:nvSpPr>
        <p:spPr>
          <a:noFill/>
        </p:spPr>
        <p:txBody>
          <a:bodyPr/>
          <a:lstStyle/>
          <a:p>
            <a:fld id="{821C5AB9-D020-41B2-876A-7AFBC44B1AB5}" type="slidenum">
              <a:rPr lang="en-US" smtClean="0"/>
              <a:pPr/>
              <a:t>19</a:t>
            </a:fld>
            <a:endParaRPr lang="en-US" smtClean="0"/>
          </a:p>
        </p:txBody>
      </p:sp>
      <p:sp>
        <p:nvSpPr>
          <p:cNvPr id="290819" name="Rectangle 3"/>
          <p:cNvSpPr>
            <a:spLocks noGrp="1" noChangeArrowheads="1"/>
          </p:cNvSpPr>
          <p:nvPr>
            <p:ph type="body" idx="1"/>
          </p:nvPr>
        </p:nvSpPr>
        <p:spPr>
          <a:xfrm>
            <a:off x="914400" y="1676400"/>
            <a:ext cx="3657600" cy="1447800"/>
          </a:xfrm>
        </p:spPr>
        <p:txBody>
          <a:bodyPr/>
          <a:lstStyle/>
          <a:p>
            <a:pPr eaLnBrk="1" hangingPunct="1">
              <a:lnSpc>
                <a:spcPct val="80000"/>
              </a:lnSpc>
              <a:spcBef>
                <a:spcPct val="50000"/>
              </a:spcBef>
              <a:buFontTx/>
              <a:buNone/>
              <a:defRPr/>
            </a:pPr>
            <a:r>
              <a:rPr lang="en-US" sz="1800"/>
              <a:t>   </a:t>
            </a:r>
            <a:r>
              <a:rPr lang="en-US" sz="2400" b="1">
                <a:solidFill>
                  <a:srgbClr val="336699"/>
                </a:solidFill>
              </a:rPr>
              <a:t>Global cash crops were grown on large plantations with slave labor.</a:t>
            </a:r>
          </a:p>
          <a:p>
            <a:pPr eaLnBrk="1" hangingPunct="1">
              <a:lnSpc>
                <a:spcPct val="80000"/>
              </a:lnSpc>
              <a:spcBef>
                <a:spcPct val="50000"/>
              </a:spcBef>
              <a:defRPr/>
            </a:pPr>
            <a:endParaRPr lang="en-US" sz="2000"/>
          </a:p>
        </p:txBody>
      </p:sp>
      <p:pic>
        <p:nvPicPr>
          <p:cNvPr id="290846" name="Picture 4" descr="sugar plantation"/>
          <p:cNvPicPr preferRelativeResize="0">
            <a:picLocks noChangeAspect="1" noChangeArrowheads="1"/>
          </p:cNvPicPr>
          <p:nvPr/>
        </p:nvPicPr>
        <p:blipFill>
          <a:blip r:embed="rId4"/>
          <a:srcRect/>
          <a:stretch>
            <a:fillRect/>
          </a:stretch>
        </p:blipFill>
        <p:spPr bwMode="auto">
          <a:xfrm>
            <a:off x="4800600" y="1219200"/>
            <a:ext cx="4006850" cy="2292350"/>
          </a:xfrm>
          <a:prstGeom prst="rect">
            <a:avLst/>
          </a:prstGeom>
          <a:noFill/>
          <a:ln w="9525">
            <a:noFill/>
            <a:miter lim="800000"/>
            <a:headEnd/>
            <a:tailEnd/>
          </a:ln>
        </p:spPr>
      </p:pic>
      <p:sp>
        <p:nvSpPr>
          <p:cNvPr id="290847" name="Text Box 5"/>
          <p:cNvSpPr txBox="1">
            <a:spLocks noChangeArrowheads="1"/>
          </p:cNvSpPr>
          <p:nvPr/>
        </p:nvSpPr>
        <p:spPr bwMode="auto">
          <a:xfrm>
            <a:off x="4724400" y="3505200"/>
            <a:ext cx="4114800" cy="581025"/>
          </a:xfrm>
          <a:prstGeom prst="rect">
            <a:avLst/>
          </a:prstGeom>
          <a:noFill/>
          <a:ln w="9525">
            <a:noFill/>
            <a:miter lim="800000"/>
            <a:headEnd/>
            <a:tailEnd/>
          </a:ln>
        </p:spPr>
        <p:txBody>
          <a:bodyPr>
            <a:spAutoFit/>
          </a:bodyPr>
          <a:lstStyle/>
          <a:p>
            <a:pPr algn="ctr"/>
            <a:r>
              <a:rPr lang="en-US" sz="1600" b="1">
                <a:solidFill>
                  <a:srgbClr val="CB7D10"/>
                </a:solidFill>
                <a:latin typeface="Verdana" pitchFamily="34" charset="0"/>
              </a:rPr>
              <a:t>Caribbean sugar plantation</a:t>
            </a:r>
          </a:p>
          <a:p>
            <a:pPr algn="ctr"/>
            <a:r>
              <a:rPr lang="en-US" sz="1600" b="1">
                <a:solidFill>
                  <a:srgbClr val="CB7D10"/>
                </a:solidFill>
                <a:latin typeface="Verdana" pitchFamily="34" charset="0"/>
              </a:rPr>
              <a:t> 1600s</a:t>
            </a:r>
          </a:p>
        </p:txBody>
      </p:sp>
      <p:sp>
        <p:nvSpPr>
          <p:cNvPr id="290824" name="Rectangle 8"/>
          <p:cNvSpPr>
            <a:spLocks noChangeArrowheads="1"/>
          </p:cNvSpPr>
          <p:nvPr/>
        </p:nvSpPr>
        <p:spPr bwMode="auto">
          <a:xfrm>
            <a:off x="1371600" y="0"/>
            <a:ext cx="7772400" cy="1066800"/>
          </a:xfrm>
          <a:prstGeom prst="rect">
            <a:avLst/>
          </a:prstGeom>
          <a:noFill/>
          <a:ln w="9525">
            <a:noFill/>
            <a:miter lim="800000"/>
            <a:headEnd/>
            <a:tailEnd/>
          </a:ln>
          <a:effectLst/>
        </p:spPr>
        <p:txBody>
          <a:bodyPr>
            <a:spAutoFit/>
          </a:bodyPr>
          <a:lstStyle/>
          <a:p>
            <a:pPr algn="ctr">
              <a:defRPr/>
            </a:pPr>
            <a:r>
              <a:rPr lang="en-US" sz="3200" b="1">
                <a:solidFill>
                  <a:srgbClr val="CB7D10"/>
                </a:solidFill>
                <a:effectLst>
                  <a:outerShdw blurRad="38100" dist="38100" dir="2700000" algn="tl">
                    <a:srgbClr val="C0C0C0"/>
                  </a:outerShdw>
                </a:effectLst>
                <a:latin typeface="Verdana" pitchFamily="34" charset="0"/>
              </a:rPr>
              <a:t>Environmental changes resulted from introducing new species</a:t>
            </a:r>
          </a:p>
        </p:txBody>
      </p:sp>
      <p:sp>
        <p:nvSpPr>
          <p:cNvPr id="290825" name="Rectangle 9"/>
          <p:cNvSpPr>
            <a:spLocks noChangeArrowheads="1"/>
          </p:cNvSpPr>
          <p:nvPr/>
        </p:nvSpPr>
        <p:spPr bwMode="auto">
          <a:xfrm>
            <a:off x="5029200" y="4343400"/>
            <a:ext cx="3657600" cy="1552575"/>
          </a:xfrm>
          <a:prstGeom prst="rect">
            <a:avLst/>
          </a:prstGeom>
          <a:noFill/>
          <a:ln w="9525">
            <a:noFill/>
            <a:miter lim="800000"/>
            <a:headEnd/>
            <a:tailEnd/>
          </a:ln>
          <a:effectLst/>
        </p:spPr>
        <p:txBody>
          <a:bodyPr>
            <a:spAutoFit/>
          </a:bodyPr>
          <a:lstStyle/>
          <a:p>
            <a:pPr>
              <a:lnSpc>
                <a:spcPct val="80000"/>
              </a:lnSpc>
              <a:spcBef>
                <a:spcPct val="50000"/>
              </a:spcBef>
              <a:defRPr/>
            </a:pPr>
            <a:r>
              <a:rPr lang="en-US" sz="2400" b="1">
                <a:solidFill>
                  <a:srgbClr val="336699"/>
                </a:solidFill>
                <a:effectLst>
                  <a:outerShdw blurRad="38100" dist="38100" dir="2700000" algn="tl">
                    <a:srgbClr val="C0C0C0"/>
                  </a:outerShdw>
                </a:effectLst>
                <a:latin typeface="Verdana" pitchFamily="34" charset="0"/>
              </a:rPr>
              <a:t>Livestock introduced to the Americas changed indigenous groups’ ways of life.</a:t>
            </a:r>
            <a:endParaRPr lang="en-US" sz="2400">
              <a:solidFill>
                <a:srgbClr val="CC9900"/>
              </a:solidFill>
              <a:effectLst>
                <a:outerShdw blurRad="38100" dist="38100" dir="2700000" algn="tl">
                  <a:srgbClr val="C0C0C0"/>
                </a:outerShdw>
              </a:effectLst>
            </a:endParaRPr>
          </a:p>
        </p:txBody>
      </p:sp>
      <p:grpSp>
        <p:nvGrpSpPr>
          <p:cNvPr id="290850" name="Group 13"/>
          <p:cNvGrpSpPr>
            <a:grpSpLocks/>
          </p:cNvGrpSpPr>
          <p:nvPr/>
        </p:nvGrpSpPr>
        <p:grpSpPr bwMode="auto">
          <a:xfrm>
            <a:off x="381000" y="3810000"/>
            <a:ext cx="4343400" cy="3079750"/>
            <a:chOff x="240" y="2400"/>
            <a:chExt cx="2736" cy="1940"/>
          </a:xfrm>
        </p:grpSpPr>
        <p:pic>
          <p:nvPicPr>
            <p:cNvPr id="290859" name="Picture 10" descr="woman buffalo hunter"/>
            <p:cNvPicPr preferRelativeResize="0">
              <a:picLocks noChangeAspect="1" noChangeArrowheads="1"/>
            </p:cNvPicPr>
            <p:nvPr/>
          </p:nvPicPr>
          <p:blipFill>
            <a:blip r:embed="rId5"/>
            <a:srcRect/>
            <a:stretch>
              <a:fillRect/>
            </a:stretch>
          </p:blipFill>
          <p:spPr bwMode="auto">
            <a:xfrm>
              <a:off x="240" y="2400"/>
              <a:ext cx="2736" cy="1598"/>
            </a:xfrm>
            <a:prstGeom prst="rect">
              <a:avLst/>
            </a:prstGeom>
            <a:noFill/>
            <a:ln w="9525">
              <a:noFill/>
              <a:miter lim="800000"/>
              <a:headEnd/>
              <a:tailEnd/>
            </a:ln>
          </p:spPr>
        </p:pic>
        <p:sp>
          <p:nvSpPr>
            <p:cNvPr id="290860" name="Text Box 11"/>
            <p:cNvSpPr txBox="1">
              <a:spLocks noChangeArrowheads="1"/>
            </p:cNvSpPr>
            <p:nvPr/>
          </p:nvSpPr>
          <p:spPr bwMode="auto">
            <a:xfrm>
              <a:off x="336" y="3974"/>
              <a:ext cx="2544" cy="366"/>
            </a:xfrm>
            <a:prstGeom prst="rect">
              <a:avLst/>
            </a:prstGeom>
            <a:noFill/>
            <a:ln w="9525">
              <a:noFill/>
              <a:miter lim="800000"/>
              <a:headEnd/>
              <a:tailEnd/>
            </a:ln>
          </p:spPr>
          <p:txBody>
            <a:bodyPr>
              <a:spAutoFit/>
            </a:bodyPr>
            <a:lstStyle/>
            <a:p>
              <a:pPr algn="ctr">
                <a:spcBef>
                  <a:spcPct val="50000"/>
                </a:spcBef>
              </a:pPr>
              <a:r>
                <a:rPr lang="en-US" sz="1600" b="1">
                  <a:solidFill>
                    <a:srgbClr val="CB7D10"/>
                  </a:solidFill>
                  <a:latin typeface="Verdana" pitchFamily="34" charset="0"/>
                </a:rPr>
                <a:t>Plains woman hunting buffalo 1800s</a:t>
              </a:r>
            </a:p>
          </p:txBody>
        </p:sp>
      </p:grpSp>
      <p:grpSp>
        <p:nvGrpSpPr>
          <p:cNvPr id="290851" name="Group 23"/>
          <p:cNvGrpSpPr>
            <a:grpSpLocks/>
          </p:cNvGrpSpPr>
          <p:nvPr/>
        </p:nvGrpSpPr>
        <p:grpSpPr bwMode="auto">
          <a:xfrm>
            <a:off x="0" y="152400"/>
            <a:ext cx="1371600" cy="1447800"/>
            <a:chOff x="96" y="96"/>
            <a:chExt cx="864" cy="912"/>
          </a:xfrm>
        </p:grpSpPr>
        <p:sp>
          <p:nvSpPr>
            <p:cNvPr id="290840" name="Text Box 24"/>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290853" name="Group 25"/>
            <p:cNvGrpSpPr>
              <a:grpSpLocks/>
            </p:cNvGrpSpPr>
            <p:nvPr/>
          </p:nvGrpSpPr>
          <p:grpSpPr bwMode="auto">
            <a:xfrm>
              <a:off x="192" y="96"/>
              <a:ext cx="720" cy="659"/>
              <a:chOff x="4464" y="2352"/>
              <a:chExt cx="1008" cy="1008"/>
            </a:xfrm>
          </p:grpSpPr>
          <p:sp>
            <p:nvSpPr>
              <p:cNvPr id="290854" name="Rectangle 26"/>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290843" name="Object 27"/>
              <p:cNvGraphicFramePr>
                <a:graphicFrameLocks noChangeAspect="1"/>
              </p:cNvGraphicFramePr>
              <p:nvPr/>
            </p:nvGraphicFramePr>
            <p:xfrm>
              <a:off x="4608" y="2400"/>
              <a:ext cx="821" cy="912"/>
            </p:xfrm>
            <a:graphic>
              <a:graphicData uri="http://schemas.openxmlformats.org/presentationml/2006/ole">
                <p:oleObj spid="_x0000_s290843" name="Image" r:id="rId6" imgW="1448641" imgH="1779033" progId="">
                  <p:embed/>
                </p:oleObj>
              </a:graphicData>
            </a:graphic>
          </p:graphicFrame>
          <p:grpSp>
            <p:nvGrpSpPr>
              <p:cNvPr id="290855" name="Group 28"/>
              <p:cNvGrpSpPr>
                <a:grpSpLocks/>
              </p:cNvGrpSpPr>
              <p:nvPr/>
            </p:nvGrpSpPr>
            <p:grpSpPr bwMode="auto">
              <a:xfrm>
                <a:off x="4464" y="3024"/>
                <a:ext cx="362" cy="290"/>
                <a:chOff x="4936" y="1159"/>
                <a:chExt cx="329" cy="263"/>
              </a:xfrm>
            </p:grpSpPr>
            <p:sp>
              <p:nvSpPr>
                <p:cNvPr id="290856" name="Freeform 29"/>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290857" name="Freeform 30"/>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290858" name="Freeform 31"/>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fade">
                                      <p:cBhvr>
                                        <p:cTn id="7" dur="2000"/>
                                        <p:tgtEl>
                                          <p:spTgt spid="2908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0825"/>
                                        </p:tgtEl>
                                        <p:attrNameLst>
                                          <p:attrName>style.visibility</p:attrName>
                                        </p:attrNameLst>
                                      </p:cBhvr>
                                      <p:to>
                                        <p:strVal val="visible"/>
                                      </p:to>
                                    </p:set>
                                    <p:animEffect transition="in" filter="fade">
                                      <p:cBhvr>
                                        <p:cTn id="10" dur="2000"/>
                                        <p:tgtEl>
                                          <p:spTgt spid="29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P spid="2908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2"/>
          </p:nvPr>
        </p:nvSpPr>
        <p:spPr>
          <a:noFill/>
        </p:spPr>
        <p:txBody>
          <a:bodyPr/>
          <a:lstStyle/>
          <a:p>
            <a:fld id="{04D6CC55-CD92-461F-AF73-B16FF0F6E93A}" type="slidenum">
              <a:rPr lang="en-US" smtClean="0"/>
              <a:pPr/>
              <a:t>2</a:t>
            </a:fld>
            <a:endParaRPr lang="en-US" smtClean="0"/>
          </a:p>
        </p:txBody>
      </p:sp>
      <p:sp>
        <p:nvSpPr>
          <p:cNvPr id="316434" name="AutoShape 18"/>
          <p:cNvSpPr>
            <a:spLocks/>
          </p:cNvSpPr>
          <p:nvPr/>
        </p:nvSpPr>
        <p:spPr bwMode="auto">
          <a:xfrm rot="5400000">
            <a:off x="4305300" y="3771900"/>
            <a:ext cx="2667000" cy="1219200"/>
          </a:xfrm>
          <a:prstGeom prst="leftBrace">
            <a:avLst>
              <a:gd name="adj1" fmla="val 8333"/>
              <a:gd name="adj2" fmla="val 49995"/>
            </a:avLst>
          </a:prstGeom>
          <a:noFill/>
          <a:ln w="38100">
            <a:solidFill>
              <a:srgbClr val="336699"/>
            </a:solidFill>
            <a:round/>
            <a:headEnd type="triangle" w="med" len="med"/>
            <a:tailEnd type="triangle" w="med" len="med"/>
          </a:ln>
        </p:spPr>
        <p:txBody>
          <a:bodyPr rot="10800000" vert="eaVert" wrap="none" anchor="ctr"/>
          <a:lstStyle/>
          <a:p>
            <a:pPr algn="ctr"/>
            <a:endParaRPr lang="en-US">
              <a:solidFill>
                <a:srgbClr val="336699"/>
              </a:solidFill>
            </a:endParaRPr>
          </a:p>
        </p:txBody>
      </p:sp>
      <p:sp>
        <p:nvSpPr>
          <p:cNvPr id="19459" name="Rectangle 2"/>
          <p:cNvSpPr>
            <a:spLocks noChangeArrowheads="1"/>
          </p:cNvSpPr>
          <p:nvPr/>
        </p:nvSpPr>
        <p:spPr bwMode="auto">
          <a:xfrm>
            <a:off x="4454525" y="3260725"/>
            <a:ext cx="285750" cy="336550"/>
          </a:xfrm>
          <a:prstGeom prst="rect">
            <a:avLst/>
          </a:prstGeom>
          <a:noFill/>
          <a:ln w="9525">
            <a:noFill/>
            <a:miter lim="800000"/>
            <a:headEnd/>
            <a:tailEnd/>
          </a:ln>
        </p:spPr>
        <p:txBody>
          <a:bodyPr wrap="none">
            <a:spAutoFit/>
          </a:bodyPr>
          <a:lstStyle/>
          <a:p>
            <a:r>
              <a:rPr lang="en-US" sz="1600">
                <a:latin typeface="Times New Roman" pitchFamily="18" charset="0"/>
              </a:rPr>
              <a:t>  </a:t>
            </a:r>
          </a:p>
        </p:txBody>
      </p:sp>
      <p:sp>
        <p:nvSpPr>
          <p:cNvPr id="316419" name="Text Box 3"/>
          <p:cNvSpPr txBox="1">
            <a:spLocks noChangeArrowheads="1"/>
          </p:cNvSpPr>
          <p:nvPr/>
        </p:nvSpPr>
        <p:spPr bwMode="auto">
          <a:xfrm>
            <a:off x="457200" y="4572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CB7D10"/>
                </a:solidFill>
                <a:effectLst>
                  <a:outerShdw blurRad="38100" dist="38100" dir="2700000" algn="tl">
                    <a:srgbClr val="C0C0C0"/>
                  </a:outerShdw>
                </a:effectLst>
                <a:latin typeface="Verdana" pitchFamily="34" charset="0"/>
              </a:rPr>
              <a:t>The Great Global Convergence</a:t>
            </a:r>
          </a:p>
        </p:txBody>
      </p:sp>
      <p:pic>
        <p:nvPicPr>
          <p:cNvPr id="316420" name="Picture 4" descr="earth_anim"/>
          <p:cNvPicPr>
            <a:picLocks noChangeAspect="1" noChangeArrowheads="1" noCrop="1"/>
          </p:cNvPicPr>
          <p:nvPr/>
        </p:nvPicPr>
        <p:blipFill>
          <a:blip r:embed="rId3"/>
          <a:srcRect/>
          <a:stretch>
            <a:fillRect/>
          </a:stretch>
        </p:blipFill>
        <p:spPr bwMode="auto">
          <a:xfrm>
            <a:off x="2057400" y="3048000"/>
            <a:ext cx="1828800" cy="1828800"/>
          </a:xfrm>
          <a:prstGeom prst="rect">
            <a:avLst/>
          </a:prstGeom>
          <a:noFill/>
          <a:ln w="9525">
            <a:noFill/>
            <a:miter lim="800000"/>
            <a:headEnd/>
            <a:tailEnd/>
          </a:ln>
        </p:spPr>
      </p:pic>
      <p:pic>
        <p:nvPicPr>
          <p:cNvPr id="316421" name="Picture 5" descr="mundo-front"/>
          <p:cNvPicPr>
            <a:picLocks noChangeAspect="1" noChangeArrowheads="1"/>
          </p:cNvPicPr>
          <p:nvPr/>
        </p:nvPicPr>
        <p:blipFill>
          <a:blip r:embed="rId4"/>
          <a:srcRect/>
          <a:stretch>
            <a:fillRect/>
          </a:stretch>
        </p:blipFill>
        <p:spPr bwMode="auto">
          <a:xfrm>
            <a:off x="2057400" y="3048000"/>
            <a:ext cx="1828800" cy="1820863"/>
          </a:xfrm>
          <a:prstGeom prst="rect">
            <a:avLst/>
          </a:prstGeom>
          <a:noFill/>
          <a:ln w="9525">
            <a:noFill/>
            <a:miter lim="800000"/>
            <a:headEnd/>
            <a:tailEnd/>
          </a:ln>
        </p:spPr>
      </p:pic>
      <p:sp>
        <p:nvSpPr>
          <p:cNvPr id="316422" name="AutoShape 6"/>
          <p:cNvSpPr>
            <a:spLocks noChangeArrowheads="1"/>
          </p:cNvSpPr>
          <p:nvPr/>
        </p:nvSpPr>
        <p:spPr bwMode="auto">
          <a:xfrm>
            <a:off x="152400" y="1143000"/>
            <a:ext cx="2894013" cy="1687513"/>
          </a:xfrm>
          <a:prstGeom prst="wedgeEllipseCallout">
            <a:avLst>
              <a:gd name="adj1" fmla="val 29157"/>
              <a:gd name="adj2" fmla="val 90718"/>
            </a:avLst>
          </a:prstGeom>
          <a:solidFill>
            <a:schemeClr val="bg1"/>
          </a:solidFill>
          <a:ln w="12700">
            <a:solidFill>
              <a:srgbClr val="0A56A4"/>
            </a:solidFill>
            <a:miter lim="800000"/>
            <a:headEnd/>
            <a:tailEnd/>
          </a:ln>
        </p:spPr>
        <p:txBody>
          <a:bodyPr>
            <a:spAutoFit/>
          </a:bodyPr>
          <a:lstStyle/>
          <a:p>
            <a:pPr algn="ctr"/>
            <a:r>
              <a:rPr lang="en-US" sz="2400" b="1">
                <a:solidFill>
                  <a:srgbClr val="336699"/>
                </a:solidFill>
                <a:latin typeface="Verdana" pitchFamily="34" charset="0"/>
              </a:rPr>
              <a:t>Welcome to </a:t>
            </a:r>
            <a:br>
              <a:rPr lang="en-US" sz="2400" b="1">
                <a:solidFill>
                  <a:srgbClr val="336699"/>
                </a:solidFill>
                <a:latin typeface="Verdana" pitchFamily="34" charset="0"/>
              </a:rPr>
            </a:br>
            <a:r>
              <a:rPr lang="en-US" sz="2400" b="1">
                <a:solidFill>
                  <a:srgbClr val="336699"/>
                </a:solidFill>
                <a:latin typeface="Verdana" pitchFamily="34" charset="0"/>
              </a:rPr>
              <a:t>Unit 3!</a:t>
            </a:r>
          </a:p>
        </p:txBody>
      </p:sp>
      <p:sp>
        <p:nvSpPr>
          <p:cNvPr id="316423" name="AutoShape 7"/>
          <p:cNvSpPr>
            <a:spLocks noChangeArrowheads="1"/>
          </p:cNvSpPr>
          <p:nvPr/>
        </p:nvSpPr>
        <p:spPr bwMode="auto">
          <a:xfrm>
            <a:off x="4800600" y="1295400"/>
            <a:ext cx="3578225" cy="2206625"/>
          </a:xfrm>
          <a:prstGeom prst="wedgeEllipseCallout">
            <a:avLst>
              <a:gd name="adj1" fmla="val -83583"/>
              <a:gd name="adj2" fmla="val 79824"/>
            </a:avLst>
          </a:prstGeom>
          <a:solidFill>
            <a:schemeClr val="bg1"/>
          </a:solidFill>
          <a:ln w="12700">
            <a:solidFill>
              <a:srgbClr val="0A56A4"/>
            </a:solidFill>
            <a:miter lim="800000"/>
            <a:headEnd/>
            <a:tailEnd/>
          </a:ln>
        </p:spPr>
        <p:txBody>
          <a:bodyPr>
            <a:spAutoFit/>
          </a:bodyPr>
          <a:lstStyle/>
          <a:p>
            <a:pPr algn="ctr"/>
            <a:r>
              <a:rPr lang="en-US" sz="2400" b="1">
                <a:solidFill>
                  <a:srgbClr val="336699"/>
                </a:solidFill>
                <a:latin typeface="Verdana" pitchFamily="34" charset="0"/>
              </a:rPr>
              <a:t>Big Era 5 lasted from 1400 to 1800 CE.</a:t>
            </a:r>
          </a:p>
        </p:txBody>
      </p:sp>
      <p:sp>
        <p:nvSpPr>
          <p:cNvPr id="19465" name="AutoShape 9"/>
          <p:cNvSpPr>
            <a:spLocks noChangeArrowheads="1"/>
          </p:cNvSpPr>
          <p:nvPr/>
        </p:nvSpPr>
        <p:spPr bwMode="auto">
          <a:xfrm rot="2674958">
            <a:off x="228600" y="5638800"/>
            <a:ext cx="528638" cy="541338"/>
          </a:xfrm>
          <a:prstGeom prst="rtTriangle">
            <a:avLst/>
          </a:prstGeom>
          <a:solidFill>
            <a:srgbClr val="CB7D10"/>
          </a:solidFill>
          <a:ln w="9525">
            <a:noFill/>
            <a:miter lim="800000"/>
            <a:headEnd/>
            <a:tailEnd/>
          </a:ln>
        </p:spPr>
        <p:txBody>
          <a:bodyPr wrap="none" anchor="ctr"/>
          <a:lstStyle/>
          <a:p>
            <a:pPr algn="ctr"/>
            <a:endParaRPr lang="en-US"/>
          </a:p>
        </p:txBody>
      </p:sp>
      <p:sp>
        <p:nvSpPr>
          <p:cNvPr id="19466" name="Rectangle 12"/>
          <p:cNvSpPr>
            <a:spLocks noChangeArrowheads="1"/>
          </p:cNvSpPr>
          <p:nvPr/>
        </p:nvSpPr>
        <p:spPr bwMode="auto">
          <a:xfrm>
            <a:off x="7620000" y="5715000"/>
            <a:ext cx="228600" cy="381000"/>
          </a:xfrm>
          <a:prstGeom prst="rect">
            <a:avLst/>
          </a:prstGeom>
          <a:solidFill>
            <a:srgbClr val="808040"/>
          </a:solidFill>
          <a:ln w="9525">
            <a:noFill/>
            <a:miter lim="800000"/>
            <a:headEnd/>
            <a:tailEnd/>
          </a:ln>
        </p:spPr>
        <p:txBody>
          <a:bodyPr wrap="none" anchor="ctr"/>
          <a:lstStyle/>
          <a:p>
            <a:pPr algn="ctr"/>
            <a:r>
              <a:rPr lang="en-US" b="1">
                <a:solidFill>
                  <a:schemeClr val="bg1"/>
                </a:solidFill>
                <a:latin typeface="Verdana" pitchFamily="34" charset="0"/>
              </a:rPr>
              <a:t>9</a:t>
            </a:r>
          </a:p>
        </p:txBody>
      </p:sp>
      <p:sp>
        <p:nvSpPr>
          <p:cNvPr id="19467" name="Text Box 13"/>
          <p:cNvSpPr txBox="1">
            <a:spLocks noChangeArrowheads="1"/>
          </p:cNvSpPr>
          <p:nvPr/>
        </p:nvSpPr>
        <p:spPr bwMode="auto">
          <a:xfrm flipH="1">
            <a:off x="6934200" y="5715000"/>
            <a:ext cx="457200" cy="381000"/>
          </a:xfrm>
          <a:prstGeom prst="rect">
            <a:avLst/>
          </a:prstGeom>
          <a:solidFill>
            <a:srgbClr val="CB7D10"/>
          </a:solidFill>
          <a:ln w="9525">
            <a:noFill/>
            <a:miter lim="800000"/>
            <a:headEnd/>
            <a:tailEnd/>
          </a:ln>
        </p:spPr>
        <p:txBody>
          <a:bodyPr wrap="none"/>
          <a:lstStyle/>
          <a:p>
            <a:pPr algn="ctr"/>
            <a:r>
              <a:rPr lang="en-US" b="1">
                <a:solidFill>
                  <a:schemeClr val="bg1"/>
                </a:solidFill>
                <a:latin typeface="Verdana" pitchFamily="34" charset="0"/>
              </a:rPr>
              <a:t>7</a:t>
            </a:r>
          </a:p>
        </p:txBody>
      </p:sp>
      <p:sp>
        <p:nvSpPr>
          <p:cNvPr id="19468" name="Rectangle 19"/>
          <p:cNvSpPr>
            <a:spLocks noChangeArrowheads="1"/>
          </p:cNvSpPr>
          <p:nvPr/>
        </p:nvSpPr>
        <p:spPr bwMode="auto">
          <a:xfrm>
            <a:off x="6324600" y="5715000"/>
            <a:ext cx="685800" cy="381000"/>
          </a:xfrm>
          <a:prstGeom prst="rect">
            <a:avLst/>
          </a:prstGeom>
          <a:solidFill>
            <a:srgbClr val="A5BE2E"/>
          </a:solidFill>
          <a:ln w="9525">
            <a:noFill/>
            <a:prstDash val="sysDot"/>
            <a:miter lim="800000"/>
            <a:headEnd/>
            <a:tailEnd/>
          </a:ln>
        </p:spPr>
        <p:txBody>
          <a:bodyPr wrap="none" anchor="ctr"/>
          <a:lstStyle/>
          <a:p>
            <a:pPr algn="ctr"/>
            <a:r>
              <a:rPr lang="en-US" b="1">
                <a:solidFill>
                  <a:schemeClr val="bg1"/>
                </a:solidFill>
                <a:latin typeface="Verdana" pitchFamily="34" charset="0"/>
              </a:rPr>
              <a:t>Era 6</a:t>
            </a:r>
            <a:endParaRPr lang="en-US">
              <a:solidFill>
                <a:schemeClr val="bg1"/>
              </a:solidFill>
              <a:latin typeface="Verdana" pitchFamily="34" charset="0"/>
            </a:endParaRPr>
          </a:p>
        </p:txBody>
      </p:sp>
      <p:sp>
        <p:nvSpPr>
          <p:cNvPr id="19469" name="Text Box 20"/>
          <p:cNvSpPr txBox="1">
            <a:spLocks noChangeArrowheads="1"/>
          </p:cNvSpPr>
          <p:nvPr/>
        </p:nvSpPr>
        <p:spPr bwMode="auto">
          <a:xfrm>
            <a:off x="457200" y="5715000"/>
            <a:ext cx="3657600" cy="381000"/>
          </a:xfrm>
          <a:prstGeom prst="rect">
            <a:avLst/>
          </a:prstGeom>
          <a:solidFill>
            <a:srgbClr val="CB7D10"/>
          </a:solidFill>
          <a:ln w="9525">
            <a:noFill/>
            <a:miter lim="800000"/>
            <a:headEnd/>
            <a:tailEnd/>
          </a:ln>
        </p:spPr>
        <p:txBody>
          <a:bodyPr wrap="none"/>
          <a:lstStyle/>
          <a:p>
            <a:pPr algn="ctr"/>
            <a:r>
              <a:rPr lang="en-US" b="1">
                <a:solidFill>
                  <a:schemeClr val="bg1"/>
                </a:solidFill>
                <a:latin typeface="Verdana" pitchFamily="34" charset="0"/>
              </a:rPr>
              <a:t>Era 3</a:t>
            </a:r>
          </a:p>
        </p:txBody>
      </p:sp>
      <p:sp>
        <p:nvSpPr>
          <p:cNvPr id="19470" name="Text Box 21"/>
          <p:cNvSpPr txBox="1">
            <a:spLocks noChangeArrowheads="1"/>
          </p:cNvSpPr>
          <p:nvPr/>
        </p:nvSpPr>
        <p:spPr bwMode="auto">
          <a:xfrm flipH="1">
            <a:off x="5029200" y="5715000"/>
            <a:ext cx="1295400" cy="381000"/>
          </a:xfrm>
          <a:prstGeom prst="rect">
            <a:avLst/>
          </a:prstGeom>
          <a:solidFill>
            <a:srgbClr val="808040"/>
          </a:solidFill>
          <a:ln w="9525">
            <a:noFill/>
            <a:miter lim="800000"/>
            <a:headEnd/>
            <a:tailEnd/>
          </a:ln>
        </p:spPr>
        <p:txBody>
          <a:bodyPr wrap="none"/>
          <a:lstStyle/>
          <a:p>
            <a:pPr algn="ctr"/>
            <a:r>
              <a:rPr lang="en-US" b="1">
                <a:solidFill>
                  <a:schemeClr val="bg1"/>
                </a:solidFill>
                <a:latin typeface="Verdana" pitchFamily="34" charset="0"/>
              </a:rPr>
              <a:t>Era 5</a:t>
            </a:r>
            <a:endParaRPr lang="en-US">
              <a:solidFill>
                <a:schemeClr val="bg1"/>
              </a:solidFill>
              <a:latin typeface="Verdana" pitchFamily="34" charset="0"/>
            </a:endParaRPr>
          </a:p>
        </p:txBody>
      </p:sp>
      <p:sp>
        <p:nvSpPr>
          <p:cNvPr id="19471" name="Text Box 22"/>
          <p:cNvSpPr txBox="1">
            <a:spLocks noChangeArrowheads="1"/>
          </p:cNvSpPr>
          <p:nvPr/>
        </p:nvSpPr>
        <p:spPr bwMode="auto">
          <a:xfrm>
            <a:off x="4114800" y="5715000"/>
            <a:ext cx="914400" cy="381000"/>
          </a:xfrm>
          <a:prstGeom prst="rect">
            <a:avLst/>
          </a:prstGeom>
          <a:solidFill>
            <a:srgbClr val="336699"/>
          </a:solidFill>
          <a:ln w="9525">
            <a:noFill/>
            <a:miter lim="800000"/>
            <a:headEnd/>
            <a:tailEnd/>
          </a:ln>
        </p:spPr>
        <p:txBody>
          <a:bodyPr wrap="none"/>
          <a:lstStyle/>
          <a:p>
            <a:pPr algn="ctr"/>
            <a:r>
              <a:rPr lang="en-US" b="1">
                <a:solidFill>
                  <a:schemeClr val="bg1"/>
                </a:solidFill>
                <a:latin typeface="Verdana" pitchFamily="34" charset="0"/>
              </a:rPr>
              <a:t>Era 4</a:t>
            </a:r>
            <a:endParaRPr lang="en-US">
              <a:solidFill>
                <a:schemeClr val="bg1"/>
              </a:solidFill>
              <a:latin typeface="Verdana" pitchFamily="34" charset="0"/>
            </a:endParaRPr>
          </a:p>
          <a:p>
            <a:pPr algn="ctr"/>
            <a:endParaRPr lang="en-US" sz="1600">
              <a:solidFill>
                <a:schemeClr val="bg1"/>
              </a:solidFill>
              <a:latin typeface="Verdana" pitchFamily="34" charset="0"/>
            </a:endParaRPr>
          </a:p>
        </p:txBody>
      </p:sp>
      <p:sp>
        <p:nvSpPr>
          <p:cNvPr id="19472" name="Rectangle 23"/>
          <p:cNvSpPr>
            <a:spLocks noChangeArrowheads="1"/>
          </p:cNvSpPr>
          <p:nvPr/>
        </p:nvSpPr>
        <p:spPr bwMode="auto">
          <a:xfrm>
            <a:off x="7391400" y="5715000"/>
            <a:ext cx="228600" cy="381000"/>
          </a:xfrm>
          <a:prstGeom prst="rect">
            <a:avLst/>
          </a:prstGeom>
          <a:solidFill>
            <a:srgbClr val="336699"/>
          </a:solidFill>
          <a:ln w="9525">
            <a:noFill/>
            <a:prstDash val="sysDot"/>
            <a:miter lim="800000"/>
            <a:headEnd/>
            <a:tailEnd/>
          </a:ln>
        </p:spPr>
        <p:txBody>
          <a:bodyPr wrap="none" anchor="ctr"/>
          <a:lstStyle/>
          <a:p>
            <a:pPr algn="ctr"/>
            <a:r>
              <a:rPr lang="en-US" b="1">
                <a:solidFill>
                  <a:schemeClr val="bg1"/>
                </a:solidFill>
                <a:latin typeface="Verdana" pitchFamily="34" charset="0"/>
              </a:rPr>
              <a:t>8</a:t>
            </a:r>
          </a:p>
        </p:txBody>
      </p:sp>
      <p:sp>
        <p:nvSpPr>
          <p:cNvPr id="19473" name="Text Box 25"/>
          <p:cNvSpPr txBox="1">
            <a:spLocks noChangeArrowheads="1"/>
          </p:cNvSpPr>
          <p:nvPr/>
        </p:nvSpPr>
        <p:spPr bwMode="auto">
          <a:xfrm>
            <a:off x="7696200" y="4648200"/>
            <a:ext cx="1219200" cy="457200"/>
          </a:xfrm>
          <a:prstGeom prst="rect">
            <a:avLst/>
          </a:prstGeom>
          <a:noFill/>
          <a:ln w="57150">
            <a:noFill/>
            <a:miter lim="800000"/>
            <a:headEnd/>
            <a:tailEnd/>
          </a:ln>
        </p:spPr>
        <p:txBody>
          <a:bodyPr>
            <a:spAutoFit/>
          </a:bodyPr>
          <a:lstStyle/>
          <a:p>
            <a:pPr algn="r">
              <a:spcBef>
                <a:spcPct val="50000"/>
              </a:spcBef>
            </a:pPr>
            <a:r>
              <a:rPr lang="en-US" sz="2400" b="1">
                <a:solidFill>
                  <a:srgbClr val="CB7D10"/>
                </a:solidFill>
                <a:latin typeface="Verdana" pitchFamily="34" charset="0"/>
              </a:rPr>
              <a:t>Today</a:t>
            </a:r>
          </a:p>
        </p:txBody>
      </p:sp>
      <p:sp>
        <p:nvSpPr>
          <p:cNvPr id="19474" name="Line 26"/>
          <p:cNvSpPr>
            <a:spLocks noChangeShapeType="1"/>
          </p:cNvSpPr>
          <p:nvPr/>
        </p:nvSpPr>
        <p:spPr bwMode="auto">
          <a:xfrm flipH="1">
            <a:off x="7848600" y="5105400"/>
            <a:ext cx="304800" cy="609600"/>
          </a:xfrm>
          <a:prstGeom prst="line">
            <a:avLst/>
          </a:prstGeom>
          <a:noFill/>
          <a:ln w="38100">
            <a:solidFill>
              <a:srgbClr val="336699"/>
            </a:solidFill>
            <a:round/>
            <a:headEnd/>
            <a:tailEnd type="triangle" w="med" len="med"/>
          </a:ln>
        </p:spPr>
        <p:txBody>
          <a:bodyPr/>
          <a:lstStyle/>
          <a:p>
            <a:endParaRPr lang="en-US"/>
          </a:p>
        </p:txBody>
      </p:sp>
      <p:sp>
        <p:nvSpPr>
          <p:cNvPr id="316446" name="Rectangle 30"/>
          <p:cNvSpPr>
            <a:spLocks noGrp="1" noChangeArrowheads="1"/>
          </p:cNvSpPr>
          <p:nvPr>
            <p:ph type="title" idx="4294967295"/>
          </p:nvPr>
        </p:nvSpPr>
        <p:spPr>
          <a:xfrm>
            <a:off x="228600" y="-1371600"/>
            <a:ext cx="8915400" cy="1143000"/>
          </a:xfrm>
          <a:noFill/>
        </p:spPr>
        <p:txBody>
          <a:bodyPr/>
          <a:lstStyle/>
          <a:p>
            <a:pPr eaLnBrk="1" hangingPunct="1">
              <a:defRPr/>
            </a:pPr>
            <a:r>
              <a:rPr lang="en-US" sz="4000" b="1"/>
              <a:t>The Great Global Convergence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6420"/>
                                        </p:tgtEl>
                                        <p:attrNameLst>
                                          <p:attrName>style.visibility</p:attrName>
                                        </p:attrNameLst>
                                      </p:cBhvr>
                                      <p:to>
                                        <p:strVal val="visible"/>
                                      </p:to>
                                    </p:set>
                                    <p:animEffect transition="in" filter="fade">
                                      <p:cBhvr>
                                        <p:cTn id="7" dur="2000"/>
                                        <p:tgtEl>
                                          <p:spTgt spid="316420"/>
                                        </p:tgtEl>
                                      </p:cBhvr>
                                    </p:animEffect>
                                  </p:childTnLst>
                                </p:cTn>
                              </p:par>
                              <p:par>
                                <p:cTn id="8" presetID="10" presetClass="entr" presetSubtype="0" fill="hold" nodeType="withEffect">
                                  <p:stCondLst>
                                    <p:cond delay="0"/>
                                  </p:stCondLst>
                                  <p:childTnLst>
                                    <p:set>
                                      <p:cBhvr>
                                        <p:cTn id="9" dur="1" fill="hold">
                                          <p:stCondLst>
                                            <p:cond delay="0"/>
                                          </p:stCondLst>
                                        </p:cTn>
                                        <p:tgtEl>
                                          <p:spTgt spid="316421"/>
                                        </p:tgtEl>
                                        <p:attrNameLst>
                                          <p:attrName>style.visibility</p:attrName>
                                        </p:attrNameLst>
                                      </p:cBhvr>
                                      <p:to>
                                        <p:strVal val="visible"/>
                                      </p:to>
                                    </p:set>
                                    <p:animEffect transition="in" filter="fade">
                                      <p:cBhvr>
                                        <p:cTn id="10" dur="2000"/>
                                        <p:tgtEl>
                                          <p:spTgt spid="316421"/>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16422"/>
                                        </p:tgtEl>
                                        <p:attrNameLst>
                                          <p:attrName>style.visibility</p:attrName>
                                        </p:attrNameLst>
                                      </p:cBhvr>
                                      <p:to>
                                        <p:strVal val="visible"/>
                                      </p:to>
                                    </p:set>
                                    <p:animEffect transition="in" filter="fade">
                                      <p:cBhvr>
                                        <p:cTn id="14" dur="1000"/>
                                        <p:tgtEl>
                                          <p:spTgt spid="316422"/>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316423"/>
                                        </p:tgtEl>
                                        <p:attrNameLst>
                                          <p:attrName>style.visibility</p:attrName>
                                        </p:attrNameLst>
                                      </p:cBhvr>
                                      <p:to>
                                        <p:strVal val="visible"/>
                                      </p:to>
                                    </p:set>
                                    <p:animEffect transition="in" filter="fade">
                                      <p:cBhvr>
                                        <p:cTn id="18" dur="1000"/>
                                        <p:tgtEl>
                                          <p:spTgt spid="316423"/>
                                        </p:tgtEl>
                                      </p:cBhvr>
                                    </p:animEffect>
                                  </p:childTnLst>
                                </p:cTn>
                              </p:par>
                            </p:childTnLst>
                          </p:cTn>
                        </p:par>
                        <p:par>
                          <p:cTn id="19" fill="hold">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316434"/>
                                        </p:tgtEl>
                                        <p:attrNameLst>
                                          <p:attrName>style.visibility</p:attrName>
                                        </p:attrNameLst>
                                      </p:cBhvr>
                                      <p:to>
                                        <p:strVal val="visible"/>
                                      </p:to>
                                    </p:set>
                                    <p:animEffect transition="in" filter="wipe(up)">
                                      <p:cBhvr>
                                        <p:cTn id="22" dur="3000"/>
                                        <p:tgtEl>
                                          <p:spTgt spid="31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34" grpId="0" animBg="1"/>
      <p:bldP spid="316422" grpId="0" animBg="1" autoUpdateAnimBg="0"/>
      <p:bldP spid="31642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70" name="Slide Number Placeholder 3"/>
          <p:cNvSpPr>
            <a:spLocks noGrp="1"/>
          </p:cNvSpPr>
          <p:nvPr>
            <p:ph type="sldNum" sz="quarter" idx="12"/>
          </p:nvPr>
        </p:nvSpPr>
        <p:spPr>
          <a:noFill/>
        </p:spPr>
        <p:txBody>
          <a:bodyPr/>
          <a:lstStyle/>
          <a:p>
            <a:fld id="{135C7325-C542-450C-94A3-D45C22FF96EC}" type="slidenum">
              <a:rPr lang="en-US" smtClean="0"/>
              <a:pPr/>
              <a:t>20</a:t>
            </a:fld>
            <a:endParaRPr lang="en-US" smtClean="0"/>
          </a:p>
        </p:txBody>
      </p:sp>
      <p:grpSp>
        <p:nvGrpSpPr>
          <p:cNvPr id="95371" name="Group 97"/>
          <p:cNvGrpSpPr>
            <a:grpSpLocks/>
          </p:cNvGrpSpPr>
          <p:nvPr/>
        </p:nvGrpSpPr>
        <p:grpSpPr bwMode="auto">
          <a:xfrm>
            <a:off x="371475" y="1143000"/>
            <a:ext cx="7880350" cy="5429250"/>
            <a:chOff x="240" y="624"/>
            <a:chExt cx="5091" cy="3514"/>
          </a:xfrm>
        </p:grpSpPr>
        <p:graphicFrame>
          <p:nvGraphicFramePr>
            <p:cNvPr id="95243" name="Object 11"/>
            <p:cNvGraphicFramePr>
              <a:graphicFrameLocks noChangeAspect="1"/>
            </p:cNvGraphicFramePr>
            <p:nvPr/>
          </p:nvGraphicFramePr>
          <p:xfrm>
            <a:off x="3696" y="2291"/>
            <a:ext cx="1536" cy="1518"/>
          </p:xfrm>
          <a:graphic>
            <a:graphicData uri="http://schemas.openxmlformats.org/presentationml/2006/ole">
              <p:oleObj spid="_x0000_s95243" name="Image" r:id="rId4" imgW="4990476" imgH="5841270" progId="">
                <p:embed/>
              </p:oleObj>
            </a:graphicData>
          </a:graphic>
        </p:graphicFrame>
        <p:graphicFrame>
          <p:nvGraphicFramePr>
            <p:cNvPr id="95244" name="Object 12"/>
            <p:cNvGraphicFramePr>
              <a:graphicFrameLocks noChangeAspect="1"/>
            </p:cNvGraphicFramePr>
            <p:nvPr/>
          </p:nvGraphicFramePr>
          <p:xfrm>
            <a:off x="3648" y="674"/>
            <a:ext cx="1683" cy="1667"/>
          </p:xfrm>
          <a:graphic>
            <a:graphicData uri="http://schemas.openxmlformats.org/presentationml/2006/ole">
              <p:oleObj spid="_x0000_s95244" name="Image" r:id="rId5" imgW="4993999" imgH="5845394" progId="">
                <p:embed/>
              </p:oleObj>
            </a:graphicData>
          </a:graphic>
        </p:graphicFrame>
        <p:graphicFrame>
          <p:nvGraphicFramePr>
            <p:cNvPr id="95255" name="Object 23"/>
            <p:cNvGraphicFramePr>
              <a:graphicFrameLocks noChangeAspect="1"/>
            </p:cNvGraphicFramePr>
            <p:nvPr/>
          </p:nvGraphicFramePr>
          <p:xfrm>
            <a:off x="1920" y="2459"/>
            <a:ext cx="1776" cy="1679"/>
          </p:xfrm>
          <a:graphic>
            <a:graphicData uri="http://schemas.openxmlformats.org/presentationml/2006/ole">
              <p:oleObj spid="_x0000_s95255" name="Image" r:id="rId6" imgW="4993999" imgH="5845394" progId="">
                <p:embed/>
              </p:oleObj>
            </a:graphicData>
          </a:graphic>
        </p:graphicFrame>
        <p:graphicFrame>
          <p:nvGraphicFramePr>
            <p:cNvPr id="95256" name="Object 24"/>
            <p:cNvGraphicFramePr>
              <a:graphicFrameLocks noChangeAspect="1"/>
            </p:cNvGraphicFramePr>
            <p:nvPr/>
          </p:nvGraphicFramePr>
          <p:xfrm>
            <a:off x="1968" y="822"/>
            <a:ext cx="1681" cy="1594"/>
          </p:xfrm>
          <a:graphic>
            <a:graphicData uri="http://schemas.openxmlformats.org/presentationml/2006/ole">
              <p:oleObj spid="_x0000_s95256" name="Image" r:id="rId7" imgW="4993999" imgH="5845394" progId="">
                <p:embed/>
              </p:oleObj>
            </a:graphicData>
          </a:graphic>
        </p:graphicFrame>
        <p:graphicFrame>
          <p:nvGraphicFramePr>
            <p:cNvPr id="95258" name="Object 26"/>
            <p:cNvGraphicFramePr>
              <a:graphicFrameLocks noChangeAspect="1"/>
            </p:cNvGraphicFramePr>
            <p:nvPr/>
          </p:nvGraphicFramePr>
          <p:xfrm>
            <a:off x="240" y="2291"/>
            <a:ext cx="1680" cy="1755"/>
          </p:xfrm>
          <a:graphic>
            <a:graphicData uri="http://schemas.openxmlformats.org/presentationml/2006/ole">
              <p:oleObj spid="_x0000_s95258" name="Image" r:id="rId8" imgW="4993999" imgH="5845394" progId="">
                <p:embed/>
              </p:oleObj>
            </a:graphicData>
          </a:graphic>
        </p:graphicFrame>
        <p:graphicFrame>
          <p:nvGraphicFramePr>
            <p:cNvPr id="95259" name="Object 27"/>
            <p:cNvGraphicFramePr>
              <a:graphicFrameLocks noChangeAspect="1"/>
            </p:cNvGraphicFramePr>
            <p:nvPr/>
          </p:nvGraphicFramePr>
          <p:xfrm>
            <a:off x="288" y="624"/>
            <a:ext cx="1590" cy="1667"/>
          </p:xfrm>
          <a:graphic>
            <a:graphicData uri="http://schemas.openxmlformats.org/presentationml/2006/ole">
              <p:oleObj spid="_x0000_s95259" name="Image" r:id="rId9" imgW="4993999" imgH="5845394" progId="">
                <p:embed/>
              </p:oleObj>
            </a:graphicData>
          </a:graphic>
        </p:graphicFrame>
      </p:grpSp>
      <p:grpSp>
        <p:nvGrpSpPr>
          <p:cNvPr id="95374" name="Group 142"/>
          <p:cNvGrpSpPr>
            <a:grpSpLocks/>
          </p:cNvGrpSpPr>
          <p:nvPr/>
        </p:nvGrpSpPr>
        <p:grpSpPr bwMode="auto">
          <a:xfrm>
            <a:off x="0" y="1984375"/>
            <a:ext cx="2582863" cy="2036763"/>
            <a:chOff x="0" y="1250"/>
            <a:chExt cx="1627" cy="1283"/>
          </a:xfrm>
        </p:grpSpPr>
        <p:pic>
          <p:nvPicPr>
            <p:cNvPr id="95391" name="Picture 106" descr="flame"/>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46" y="1712"/>
              <a:ext cx="661" cy="821"/>
            </a:xfrm>
            <a:prstGeom prst="rect">
              <a:avLst/>
            </a:prstGeom>
            <a:noFill/>
            <a:ln w="9525">
              <a:noFill/>
              <a:miter lim="800000"/>
              <a:headEnd/>
              <a:tailEnd/>
            </a:ln>
          </p:spPr>
        </p:pic>
        <p:pic>
          <p:nvPicPr>
            <p:cNvPr id="95392" name="Picture 107" descr="flame"/>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966" y="1286"/>
              <a:ext cx="661" cy="820"/>
            </a:xfrm>
            <a:prstGeom prst="rect">
              <a:avLst/>
            </a:prstGeom>
            <a:noFill/>
            <a:ln w="9525">
              <a:noFill/>
              <a:miter lim="800000"/>
              <a:headEnd/>
              <a:tailEnd/>
            </a:ln>
          </p:spPr>
        </p:pic>
        <p:pic>
          <p:nvPicPr>
            <p:cNvPr id="95393" name="Picture 108" descr="flame"/>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0" y="1250"/>
              <a:ext cx="661" cy="821"/>
            </a:xfrm>
            <a:prstGeom prst="rect">
              <a:avLst/>
            </a:prstGeom>
            <a:noFill/>
            <a:ln w="9525">
              <a:noFill/>
              <a:miter lim="800000"/>
              <a:headEnd/>
              <a:tailEnd/>
            </a:ln>
          </p:spPr>
        </p:pic>
      </p:grpSp>
      <p:pic>
        <p:nvPicPr>
          <p:cNvPr id="95345" name="Picture 113" descr="hatchet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2248542">
            <a:off x="7258050" y="1736725"/>
            <a:ext cx="1457325" cy="1408113"/>
          </a:xfrm>
          <a:prstGeom prst="rect">
            <a:avLst/>
          </a:prstGeom>
          <a:noFill/>
          <a:ln w="9525">
            <a:noFill/>
            <a:miter lim="800000"/>
            <a:headEnd/>
            <a:tailEnd/>
          </a:ln>
        </p:spPr>
      </p:pic>
      <p:grpSp>
        <p:nvGrpSpPr>
          <p:cNvPr id="95348" name="Group 116"/>
          <p:cNvGrpSpPr>
            <a:grpSpLocks/>
          </p:cNvGrpSpPr>
          <p:nvPr/>
        </p:nvGrpSpPr>
        <p:grpSpPr bwMode="auto">
          <a:xfrm>
            <a:off x="296863" y="5127625"/>
            <a:ext cx="2824162" cy="1422400"/>
            <a:chOff x="192" y="3203"/>
            <a:chExt cx="1824" cy="921"/>
          </a:xfrm>
        </p:grpSpPr>
        <p:graphicFrame>
          <p:nvGraphicFramePr>
            <p:cNvPr id="95349" name="Object 117"/>
            <p:cNvGraphicFramePr>
              <a:graphicFrameLocks noChangeAspect="1"/>
            </p:cNvGraphicFramePr>
            <p:nvPr/>
          </p:nvGraphicFramePr>
          <p:xfrm>
            <a:off x="816" y="3203"/>
            <a:ext cx="1200" cy="921"/>
          </p:xfrm>
          <a:graphic>
            <a:graphicData uri="http://schemas.openxmlformats.org/presentationml/2006/ole">
              <p:oleObj spid="_x0000_s95349" name="Image" r:id="rId12" imgW="3113307" imgH="2312743" progId="">
                <p:embed/>
              </p:oleObj>
            </a:graphicData>
          </a:graphic>
        </p:graphicFrame>
        <p:sp>
          <p:nvSpPr>
            <p:cNvPr id="95390" name="Text Box 118"/>
            <p:cNvSpPr txBox="1">
              <a:spLocks noChangeArrowheads="1"/>
            </p:cNvSpPr>
            <p:nvPr/>
          </p:nvSpPr>
          <p:spPr bwMode="auto">
            <a:xfrm>
              <a:off x="192" y="3798"/>
              <a:ext cx="720" cy="218"/>
            </a:xfrm>
            <a:prstGeom prst="rect">
              <a:avLst/>
            </a:prstGeom>
            <a:noFill/>
            <a:ln w="9525">
              <a:noFill/>
              <a:miter lim="800000"/>
              <a:headEnd/>
              <a:tailEnd/>
            </a:ln>
          </p:spPr>
          <p:txBody>
            <a:bodyPr>
              <a:spAutoFit/>
            </a:bodyPr>
            <a:lstStyle/>
            <a:p>
              <a:pPr algn="ctr">
                <a:spcBef>
                  <a:spcPct val="50000"/>
                </a:spcBef>
              </a:pPr>
              <a:r>
                <a:rPr lang="en-US" sz="1600" b="1">
                  <a:solidFill>
                    <a:srgbClr val="CB7D10"/>
                  </a:solidFill>
                  <a:latin typeface="Verdana" pitchFamily="34" charset="0"/>
                </a:rPr>
                <a:t>mining</a:t>
              </a:r>
            </a:p>
          </p:txBody>
        </p:sp>
      </p:grpSp>
      <p:grpSp>
        <p:nvGrpSpPr>
          <p:cNvPr id="95351" name="Group 119"/>
          <p:cNvGrpSpPr>
            <a:grpSpLocks/>
          </p:cNvGrpSpPr>
          <p:nvPr/>
        </p:nvGrpSpPr>
        <p:grpSpPr bwMode="auto">
          <a:xfrm>
            <a:off x="6537325" y="4614863"/>
            <a:ext cx="2378075" cy="2055812"/>
            <a:chOff x="4224" y="2871"/>
            <a:chExt cx="1536" cy="1331"/>
          </a:xfrm>
        </p:grpSpPr>
        <p:pic>
          <p:nvPicPr>
            <p:cNvPr id="95388" name="Picture 120" descr="histiry1"/>
            <p:cNvPicPr>
              <a:picLocks noChangeAspect="1" noChangeArrowheads="1"/>
            </p:cNvPicPr>
            <p:nvPr/>
          </p:nvPicPr>
          <p:blipFill>
            <a:blip r:embed="rId13"/>
            <a:srcRect/>
            <a:stretch>
              <a:fillRect/>
            </a:stretch>
          </p:blipFill>
          <p:spPr bwMode="auto">
            <a:xfrm>
              <a:off x="4224" y="2871"/>
              <a:ext cx="1536" cy="1168"/>
            </a:xfrm>
            <a:prstGeom prst="rect">
              <a:avLst/>
            </a:prstGeom>
            <a:noFill/>
            <a:ln w="9525">
              <a:noFill/>
              <a:miter lim="800000"/>
              <a:headEnd/>
              <a:tailEnd/>
            </a:ln>
          </p:spPr>
        </p:pic>
        <p:sp>
          <p:nvSpPr>
            <p:cNvPr id="95389" name="Text Box 121"/>
            <p:cNvSpPr txBox="1">
              <a:spLocks noChangeArrowheads="1"/>
            </p:cNvSpPr>
            <p:nvPr/>
          </p:nvSpPr>
          <p:spPr bwMode="auto">
            <a:xfrm>
              <a:off x="4320" y="3984"/>
              <a:ext cx="1200" cy="218"/>
            </a:xfrm>
            <a:prstGeom prst="rect">
              <a:avLst/>
            </a:prstGeom>
            <a:noFill/>
            <a:ln w="9525">
              <a:noFill/>
              <a:miter lim="800000"/>
              <a:headEnd/>
              <a:tailEnd/>
            </a:ln>
          </p:spPr>
          <p:txBody>
            <a:bodyPr>
              <a:spAutoFit/>
            </a:bodyPr>
            <a:lstStyle/>
            <a:p>
              <a:pPr algn="ctr">
                <a:spcBef>
                  <a:spcPct val="50000"/>
                </a:spcBef>
              </a:pPr>
              <a:r>
                <a:rPr lang="en-US" sz="1600" b="1">
                  <a:solidFill>
                    <a:srgbClr val="CB7D10"/>
                  </a:solidFill>
                  <a:latin typeface="Verdana" pitchFamily="34" charset="0"/>
                </a:rPr>
                <a:t>boiling sugar</a:t>
              </a:r>
            </a:p>
          </p:txBody>
        </p:sp>
      </p:grpSp>
      <p:sp>
        <p:nvSpPr>
          <p:cNvPr id="95318" name="Rectangle 86"/>
          <p:cNvSpPr>
            <a:spLocks noChangeArrowheads="1"/>
          </p:cNvSpPr>
          <p:nvPr/>
        </p:nvSpPr>
        <p:spPr bwMode="auto">
          <a:xfrm>
            <a:off x="1295400" y="152400"/>
            <a:ext cx="7543800" cy="1077913"/>
          </a:xfrm>
          <a:prstGeom prst="rect">
            <a:avLst/>
          </a:prstGeom>
          <a:noFill/>
          <a:ln w="9525">
            <a:noFill/>
            <a:miter lim="800000"/>
            <a:headEnd/>
            <a:tailEnd/>
          </a:ln>
          <a:effectLst/>
        </p:spPr>
        <p:txBody>
          <a:bodyPr>
            <a:spAutoFit/>
          </a:bodyPr>
          <a:lstStyle/>
          <a:p>
            <a:pPr algn="ctr">
              <a:lnSpc>
                <a:spcPct val="90000"/>
              </a:lnSpc>
              <a:spcBef>
                <a:spcPct val="50000"/>
              </a:spcBef>
              <a:spcAft>
                <a:spcPts val="300"/>
              </a:spcAft>
              <a:defRPr/>
            </a:pPr>
            <a:r>
              <a:rPr lang="en-US" sz="2400" b="1">
                <a:solidFill>
                  <a:srgbClr val="CD7C11"/>
                </a:solidFill>
                <a:effectLst>
                  <a:outerShdw blurRad="38100" dist="38100" dir="2700000" algn="tl">
                    <a:srgbClr val="C0C0C0"/>
                  </a:outerShdw>
                </a:effectLst>
                <a:latin typeface="Verdana" pitchFamily="34" charset="0"/>
                <a:cs typeface="Times New Roman" pitchFamily="18" charset="0"/>
              </a:rPr>
              <a:t>Deforestation intensified with growth in mining, shipbuilding, and plantation agriculture.</a:t>
            </a:r>
          </a:p>
        </p:txBody>
      </p:sp>
      <p:grpSp>
        <p:nvGrpSpPr>
          <p:cNvPr id="95377" name="Group 133"/>
          <p:cNvGrpSpPr>
            <a:grpSpLocks/>
          </p:cNvGrpSpPr>
          <p:nvPr/>
        </p:nvGrpSpPr>
        <p:grpSpPr bwMode="auto">
          <a:xfrm>
            <a:off x="0" y="152400"/>
            <a:ext cx="1371600" cy="1447800"/>
            <a:chOff x="96" y="96"/>
            <a:chExt cx="864" cy="912"/>
          </a:xfrm>
        </p:grpSpPr>
        <p:sp>
          <p:nvSpPr>
            <p:cNvPr id="95366" name="Text Box 134"/>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95382" name="Group 135"/>
            <p:cNvGrpSpPr>
              <a:grpSpLocks/>
            </p:cNvGrpSpPr>
            <p:nvPr/>
          </p:nvGrpSpPr>
          <p:grpSpPr bwMode="auto">
            <a:xfrm>
              <a:off x="192" y="96"/>
              <a:ext cx="720" cy="659"/>
              <a:chOff x="4464" y="2352"/>
              <a:chExt cx="1008" cy="1008"/>
            </a:xfrm>
          </p:grpSpPr>
          <p:sp>
            <p:nvSpPr>
              <p:cNvPr id="95383" name="Rectangle 136"/>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95369" name="Object 137"/>
              <p:cNvGraphicFramePr>
                <a:graphicFrameLocks noChangeAspect="1"/>
              </p:cNvGraphicFramePr>
              <p:nvPr/>
            </p:nvGraphicFramePr>
            <p:xfrm>
              <a:off x="4608" y="2400"/>
              <a:ext cx="821" cy="912"/>
            </p:xfrm>
            <a:graphic>
              <a:graphicData uri="http://schemas.openxmlformats.org/presentationml/2006/ole">
                <p:oleObj spid="_x0000_s95369" name="Image" r:id="rId14" imgW="1448641" imgH="1779033" progId="">
                  <p:embed/>
                </p:oleObj>
              </a:graphicData>
            </a:graphic>
          </p:graphicFrame>
          <p:grpSp>
            <p:nvGrpSpPr>
              <p:cNvPr id="95384" name="Group 138"/>
              <p:cNvGrpSpPr>
                <a:grpSpLocks/>
              </p:cNvGrpSpPr>
              <p:nvPr/>
            </p:nvGrpSpPr>
            <p:grpSpPr bwMode="auto">
              <a:xfrm>
                <a:off x="4464" y="3024"/>
                <a:ext cx="362" cy="290"/>
                <a:chOff x="4936" y="1159"/>
                <a:chExt cx="329" cy="263"/>
              </a:xfrm>
            </p:grpSpPr>
            <p:sp>
              <p:nvSpPr>
                <p:cNvPr id="95385" name="Freeform 139"/>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95386" name="Freeform 140"/>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95387" name="Freeform 141"/>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pic>
        <p:nvPicPr>
          <p:cNvPr id="95378" name="Picture 143"/>
          <p:cNvPicPr>
            <a:picLocks noChangeAspect="1" noChangeArrowheads="1"/>
          </p:cNvPicPr>
          <p:nvPr/>
        </p:nvPicPr>
        <p:blipFill>
          <a:blip r:embed="rId15"/>
          <a:srcRect/>
          <a:stretch>
            <a:fillRect/>
          </a:stretch>
        </p:blipFill>
        <p:spPr bwMode="auto">
          <a:xfrm>
            <a:off x="3733800" y="1219200"/>
            <a:ext cx="1857375" cy="1616075"/>
          </a:xfrm>
          <a:prstGeom prst="rect">
            <a:avLst/>
          </a:prstGeom>
          <a:noFill/>
          <a:ln w="9525">
            <a:noFill/>
            <a:miter lim="800000"/>
            <a:headEnd/>
            <a:tailEnd/>
          </a:ln>
        </p:spPr>
      </p:pic>
      <p:pic>
        <p:nvPicPr>
          <p:cNvPr id="95379" name="Picture 144"/>
          <p:cNvPicPr>
            <a:picLocks noChangeAspect="1" noChangeArrowheads="1"/>
          </p:cNvPicPr>
          <p:nvPr/>
        </p:nvPicPr>
        <p:blipFill>
          <a:blip r:embed="rId16"/>
          <a:srcRect/>
          <a:stretch>
            <a:fillRect/>
          </a:stretch>
        </p:blipFill>
        <p:spPr bwMode="auto">
          <a:xfrm>
            <a:off x="6835775" y="2786063"/>
            <a:ext cx="1336675" cy="1125537"/>
          </a:xfrm>
          <a:prstGeom prst="rect">
            <a:avLst/>
          </a:prstGeom>
          <a:noFill/>
          <a:ln w="9525">
            <a:noFill/>
            <a:miter lim="800000"/>
            <a:headEnd/>
            <a:tailEnd/>
          </a:ln>
        </p:spPr>
      </p:pic>
      <p:sp>
        <p:nvSpPr>
          <p:cNvPr id="2" name="Rectangle 145"/>
          <p:cNvSpPr>
            <a:spLocks noGrp="1" noChangeArrowheads="1"/>
          </p:cNvSpPr>
          <p:nvPr>
            <p:ph type="title" idx="4294967295"/>
          </p:nvPr>
        </p:nvSpPr>
        <p:spPr>
          <a:xfrm>
            <a:off x="457200" y="-1295400"/>
            <a:ext cx="8229600" cy="1143000"/>
          </a:xfrm>
          <a:ln/>
        </p:spPr>
        <p:txBody>
          <a:bodyPr/>
          <a:lstStyle/>
          <a:p>
            <a:pPr eaLnBrk="1" hangingPunct="1">
              <a:defRPr/>
            </a:pPr>
            <a:r>
              <a:rPr lang="en-US"/>
              <a:t> ____   </a:t>
            </a:r>
          </a:p>
        </p:txBody>
      </p:sp>
      <p:sp>
        <p:nvSpPr>
          <p:cNvPr id="3" name="Rectangle 145"/>
          <p:cNvSpPr>
            <a:spLocks noGrp="1" noChangeArrowheads="1"/>
          </p:cNvSpPr>
          <p:nvPr>
            <p:ph type="title" idx="4294967295"/>
          </p:nvPr>
        </p:nvSpPr>
        <p:spPr>
          <a:xfrm>
            <a:off x="457200" y="-1295400"/>
            <a:ext cx="8229600" cy="1143000"/>
          </a:xfrm>
          <a:noFill/>
        </p:spPr>
        <p:txBody>
          <a:bodyPr/>
          <a:lstStyle/>
          <a:p>
            <a:pPr eaLnBrk="1" hangingPunct="1">
              <a:defRPr/>
            </a:pPr>
            <a:r>
              <a:rPr lang="en-US"/>
              <a:t>Slide 20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5345"/>
                                        </p:tgtEl>
                                        <p:attrNameLst>
                                          <p:attrName>style.visibility</p:attrName>
                                        </p:attrNameLst>
                                      </p:cBhvr>
                                      <p:to>
                                        <p:strVal val="visible"/>
                                      </p:to>
                                    </p:set>
                                    <p:anim calcmode="lin" valueType="num">
                                      <p:cBhvr>
                                        <p:cTn id="7" dur="500" fill="hold"/>
                                        <p:tgtEl>
                                          <p:spTgt spid="95345"/>
                                        </p:tgtEl>
                                        <p:attrNameLst>
                                          <p:attrName>ppt_w</p:attrName>
                                        </p:attrNameLst>
                                      </p:cBhvr>
                                      <p:tavLst>
                                        <p:tav tm="0">
                                          <p:val>
                                            <p:fltVal val="0"/>
                                          </p:val>
                                        </p:tav>
                                        <p:tav tm="100000">
                                          <p:val>
                                            <p:strVal val="#ppt_w"/>
                                          </p:val>
                                        </p:tav>
                                      </p:tavLst>
                                    </p:anim>
                                    <p:anim calcmode="lin" valueType="num">
                                      <p:cBhvr>
                                        <p:cTn id="8" dur="500" fill="hold"/>
                                        <p:tgtEl>
                                          <p:spTgt spid="9534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5348"/>
                                        </p:tgtEl>
                                        <p:attrNameLst>
                                          <p:attrName>style.visibility</p:attrName>
                                        </p:attrNameLst>
                                      </p:cBhvr>
                                      <p:to>
                                        <p:strVal val="visible"/>
                                      </p:to>
                                    </p:set>
                                    <p:anim calcmode="lin" valueType="num">
                                      <p:cBhvr>
                                        <p:cTn id="12" dur="500" fill="hold"/>
                                        <p:tgtEl>
                                          <p:spTgt spid="95348"/>
                                        </p:tgtEl>
                                        <p:attrNameLst>
                                          <p:attrName>ppt_w</p:attrName>
                                        </p:attrNameLst>
                                      </p:cBhvr>
                                      <p:tavLst>
                                        <p:tav tm="0">
                                          <p:val>
                                            <p:fltVal val="0"/>
                                          </p:val>
                                        </p:tav>
                                        <p:tav tm="100000">
                                          <p:val>
                                            <p:strVal val="#ppt_w"/>
                                          </p:val>
                                        </p:tav>
                                      </p:tavLst>
                                    </p:anim>
                                    <p:anim calcmode="lin" valueType="num">
                                      <p:cBhvr>
                                        <p:cTn id="13" dur="500" fill="hold"/>
                                        <p:tgtEl>
                                          <p:spTgt spid="9534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5351"/>
                                        </p:tgtEl>
                                        <p:attrNameLst>
                                          <p:attrName>style.visibility</p:attrName>
                                        </p:attrNameLst>
                                      </p:cBhvr>
                                      <p:to>
                                        <p:strVal val="visible"/>
                                      </p:to>
                                    </p:set>
                                    <p:anim calcmode="lin" valueType="num">
                                      <p:cBhvr>
                                        <p:cTn id="17" dur="500" fill="hold"/>
                                        <p:tgtEl>
                                          <p:spTgt spid="95351"/>
                                        </p:tgtEl>
                                        <p:attrNameLst>
                                          <p:attrName>ppt_w</p:attrName>
                                        </p:attrNameLst>
                                      </p:cBhvr>
                                      <p:tavLst>
                                        <p:tav tm="0">
                                          <p:val>
                                            <p:fltVal val="0"/>
                                          </p:val>
                                        </p:tav>
                                        <p:tav tm="100000">
                                          <p:val>
                                            <p:strVal val="#ppt_w"/>
                                          </p:val>
                                        </p:tav>
                                      </p:tavLst>
                                    </p:anim>
                                    <p:anim calcmode="lin" valueType="num">
                                      <p:cBhvr>
                                        <p:cTn id="18" dur="500" fill="hold"/>
                                        <p:tgtEl>
                                          <p:spTgt spid="9535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95374"/>
                                        </p:tgtEl>
                                        <p:attrNameLst>
                                          <p:attrName>style.visibility</p:attrName>
                                        </p:attrNameLst>
                                      </p:cBhvr>
                                      <p:to>
                                        <p:strVal val="visible"/>
                                      </p:to>
                                    </p:set>
                                    <p:anim calcmode="lin" valueType="num">
                                      <p:cBhvr>
                                        <p:cTn id="22" dur="500" fill="hold"/>
                                        <p:tgtEl>
                                          <p:spTgt spid="95374"/>
                                        </p:tgtEl>
                                        <p:attrNameLst>
                                          <p:attrName>ppt_w</p:attrName>
                                        </p:attrNameLst>
                                      </p:cBhvr>
                                      <p:tavLst>
                                        <p:tav tm="0">
                                          <p:val>
                                            <p:fltVal val="0"/>
                                          </p:val>
                                        </p:tav>
                                        <p:tav tm="100000">
                                          <p:val>
                                            <p:strVal val="#ppt_w"/>
                                          </p:val>
                                        </p:tav>
                                      </p:tavLst>
                                    </p:anim>
                                    <p:anim calcmode="lin" valueType="num">
                                      <p:cBhvr>
                                        <p:cTn id="23" dur="500" fill="hold"/>
                                        <p:tgtEl>
                                          <p:spTgt spid="953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80" name="Slide Number Placeholder 3"/>
          <p:cNvSpPr>
            <a:spLocks noGrp="1"/>
          </p:cNvSpPr>
          <p:nvPr>
            <p:ph type="sldNum" sz="quarter" idx="12"/>
          </p:nvPr>
        </p:nvSpPr>
        <p:spPr>
          <a:noFill/>
        </p:spPr>
        <p:txBody>
          <a:bodyPr/>
          <a:lstStyle/>
          <a:p>
            <a:fld id="{CE684528-559E-49A4-8703-AA07A64F915D}" type="slidenum">
              <a:rPr lang="en-US" smtClean="0"/>
              <a:pPr/>
              <a:t>21</a:t>
            </a:fld>
            <a:endParaRPr lang="en-US" smtClean="0"/>
          </a:p>
        </p:txBody>
      </p:sp>
      <p:sp>
        <p:nvSpPr>
          <p:cNvPr id="90159" name="Text Box 47"/>
          <p:cNvSpPr txBox="1">
            <a:spLocks noChangeArrowheads="1"/>
          </p:cNvSpPr>
          <p:nvPr/>
        </p:nvSpPr>
        <p:spPr bwMode="auto">
          <a:xfrm>
            <a:off x="1981200" y="228600"/>
            <a:ext cx="5867400" cy="990600"/>
          </a:xfrm>
          <a:prstGeom prst="rect">
            <a:avLst/>
          </a:prstGeom>
          <a:noFill/>
          <a:ln w="9525">
            <a:noFill/>
            <a:miter lim="800000"/>
            <a:headEnd/>
            <a:tailEnd/>
          </a:ln>
          <a:effectLst/>
        </p:spPr>
        <p:txBody>
          <a:bodyPr/>
          <a:lstStyle/>
          <a:p>
            <a:pPr algn="ctr">
              <a:defRPr/>
            </a:pPr>
            <a:r>
              <a:rPr lang="en-US" sz="2800" b="1" dirty="0">
                <a:solidFill>
                  <a:srgbClr val="CB7D10"/>
                </a:solidFill>
                <a:effectLst>
                  <a:outerShdw blurRad="38100" dist="38100" dir="2700000" algn="tl">
                    <a:srgbClr val="C0C0C0"/>
                  </a:outerShdw>
                </a:effectLst>
                <a:latin typeface="Verdana" pitchFamily="34" charset="0"/>
              </a:rPr>
              <a:t>World population grew a lot </a:t>
            </a:r>
            <a:r>
              <a:rPr lang="en-US" sz="2800" b="1" dirty="0">
                <a:solidFill>
                  <a:srgbClr val="CB7D10"/>
                </a:solidFill>
                <a:effectLst>
                  <a:outerShdw blurRad="38100" dist="38100" dir="2700000" algn="tl">
                    <a:srgbClr val="C0C0C0"/>
                  </a:outerShdw>
                </a:effectLst>
                <a:latin typeface="Verdana" pitchFamily="34" charset="0"/>
              </a:rPr>
              <a:t>from 1400-1800</a:t>
            </a:r>
            <a:endParaRPr lang="en-US" sz="2800" b="1" dirty="0">
              <a:solidFill>
                <a:srgbClr val="CB7D10"/>
              </a:solidFill>
              <a:effectLst>
                <a:outerShdw blurRad="38100" dist="38100" dir="2700000" algn="tl">
                  <a:srgbClr val="C0C0C0"/>
                </a:outerShdw>
              </a:effectLst>
              <a:latin typeface="Verdana" pitchFamily="34" charset="0"/>
            </a:endParaRPr>
          </a:p>
        </p:txBody>
      </p:sp>
      <p:pic>
        <p:nvPicPr>
          <p:cNvPr id="90182" name="Picture 50" descr="mundo-lef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900000">
            <a:off x="228600" y="304800"/>
            <a:ext cx="1828800" cy="1820863"/>
          </a:xfrm>
          <a:prstGeom prst="rect">
            <a:avLst/>
          </a:prstGeom>
          <a:noFill/>
          <a:ln w="9525">
            <a:noFill/>
            <a:miter lim="800000"/>
            <a:headEnd/>
            <a:tailEnd/>
          </a:ln>
        </p:spPr>
      </p:pic>
      <p:graphicFrame>
        <p:nvGraphicFramePr>
          <p:cNvPr id="90173" name="Object 61"/>
          <p:cNvGraphicFramePr>
            <a:graphicFrameLocks noChangeAspect="1"/>
          </p:cNvGraphicFramePr>
          <p:nvPr/>
        </p:nvGraphicFramePr>
        <p:xfrm>
          <a:off x="228600" y="3124200"/>
          <a:ext cx="8763000" cy="3733800"/>
        </p:xfrm>
        <a:graphic>
          <a:graphicData uri="http://schemas.openxmlformats.org/presentationml/2006/ole">
            <p:oleObj spid="_x0000_s90173" name="Chart" r:id="rId5" imgW="4324350" imgH="1704975" progId="Excel.Sheet.8">
              <p:embed/>
            </p:oleObj>
          </a:graphicData>
        </a:graphic>
      </p:graphicFrame>
      <p:sp>
        <p:nvSpPr>
          <p:cNvPr id="90160" name="AutoShape 48"/>
          <p:cNvSpPr>
            <a:spLocks noChangeArrowheads="1"/>
          </p:cNvSpPr>
          <p:nvPr/>
        </p:nvSpPr>
        <p:spPr bwMode="auto">
          <a:xfrm>
            <a:off x="3657600" y="1381125"/>
            <a:ext cx="4648200" cy="1489075"/>
          </a:xfrm>
          <a:prstGeom prst="wedgeEllipseCallout">
            <a:avLst>
              <a:gd name="adj1" fmla="val -92282"/>
              <a:gd name="adj2" fmla="val -44083"/>
            </a:avLst>
          </a:prstGeom>
          <a:solidFill>
            <a:schemeClr val="bg1"/>
          </a:solidFill>
          <a:ln w="12700">
            <a:solidFill>
              <a:srgbClr val="0A56A4"/>
            </a:solidFill>
            <a:miter lim="800000"/>
            <a:headEnd/>
            <a:tailEnd/>
          </a:ln>
        </p:spPr>
        <p:txBody>
          <a:bodyPr>
            <a:spAutoFit/>
          </a:bodyPr>
          <a:lstStyle/>
          <a:p>
            <a:pPr algn="ctr">
              <a:spcBef>
                <a:spcPct val="50000"/>
              </a:spcBef>
            </a:pPr>
            <a:r>
              <a:rPr lang="en-US" sz="1600" b="1">
                <a:solidFill>
                  <a:srgbClr val="0A56A4"/>
                </a:solidFill>
                <a:latin typeface="Verdana" pitchFamily="34" charset="0"/>
              </a:rPr>
              <a:t>The number of people in the world increased about 2 ½ times between 1400 and 1800 CE</a:t>
            </a:r>
          </a:p>
        </p:txBody>
      </p:sp>
      <p:sp>
        <p:nvSpPr>
          <p:cNvPr id="90174" name="AutoShape 62"/>
          <p:cNvSpPr>
            <a:spLocks noChangeArrowheads="1"/>
          </p:cNvSpPr>
          <p:nvPr/>
        </p:nvSpPr>
        <p:spPr bwMode="auto">
          <a:xfrm>
            <a:off x="1295400" y="1828800"/>
            <a:ext cx="2819400" cy="1143000"/>
          </a:xfrm>
          <a:prstGeom prst="wedgeEllipseCallout">
            <a:avLst>
              <a:gd name="adj1" fmla="val -34852"/>
              <a:gd name="adj2" fmla="val -81250"/>
            </a:avLst>
          </a:prstGeom>
          <a:solidFill>
            <a:schemeClr val="bg1"/>
          </a:solidFill>
          <a:ln w="12700">
            <a:solidFill>
              <a:srgbClr val="0A56A4"/>
            </a:solidFill>
            <a:miter lim="800000"/>
            <a:headEnd/>
            <a:tailEnd/>
          </a:ln>
        </p:spPr>
        <p:txBody>
          <a:bodyPr>
            <a:spAutoFit/>
          </a:bodyPr>
          <a:lstStyle/>
          <a:p>
            <a:pPr algn="ctr">
              <a:spcBef>
                <a:spcPct val="50000"/>
              </a:spcBef>
            </a:pPr>
            <a:r>
              <a:rPr lang="en-US" sz="1600" b="1">
                <a:solidFill>
                  <a:srgbClr val="336699"/>
                </a:solidFill>
                <a:latin typeface="Verdana" pitchFamily="34" charset="0"/>
              </a:rPr>
              <a:t>Growth differed among world regions.</a:t>
            </a:r>
          </a:p>
        </p:txBody>
      </p:sp>
      <p:grpSp>
        <p:nvGrpSpPr>
          <p:cNvPr id="90185" name="Group 63"/>
          <p:cNvGrpSpPr>
            <a:grpSpLocks/>
          </p:cNvGrpSpPr>
          <p:nvPr/>
        </p:nvGrpSpPr>
        <p:grpSpPr bwMode="auto">
          <a:xfrm>
            <a:off x="7772400" y="152400"/>
            <a:ext cx="1371600" cy="1447800"/>
            <a:chOff x="96" y="96"/>
            <a:chExt cx="864" cy="912"/>
          </a:xfrm>
        </p:grpSpPr>
        <p:sp>
          <p:nvSpPr>
            <p:cNvPr id="90176" name="Text Box 64"/>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90188" name="Group 65"/>
            <p:cNvGrpSpPr>
              <a:grpSpLocks/>
            </p:cNvGrpSpPr>
            <p:nvPr/>
          </p:nvGrpSpPr>
          <p:grpSpPr bwMode="auto">
            <a:xfrm>
              <a:off x="192" y="96"/>
              <a:ext cx="720" cy="659"/>
              <a:chOff x="4464" y="2352"/>
              <a:chExt cx="1008" cy="1008"/>
            </a:xfrm>
          </p:grpSpPr>
          <p:sp>
            <p:nvSpPr>
              <p:cNvPr id="90189" name="Rectangle 66"/>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90179" name="Object 67"/>
              <p:cNvGraphicFramePr>
                <a:graphicFrameLocks noChangeAspect="1"/>
              </p:cNvGraphicFramePr>
              <p:nvPr/>
            </p:nvGraphicFramePr>
            <p:xfrm>
              <a:off x="4608" y="2400"/>
              <a:ext cx="821" cy="912"/>
            </p:xfrm>
            <a:graphic>
              <a:graphicData uri="http://schemas.openxmlformats.org/presentationml/2006/ole">
                <p:oleObj spid="_x0000_s90179" name="Image" r:id="rId6" imgW="1448641" imgH="1779033" progId="">
                  <p:embed/>
                </p:oleObj>
              </a:graphicData>
            </a:graphic>
          </p:graphicFrame>
          <p:grpSp>
            <p:nvGrpSpPr>
              <p:cNvPr id="90190" name="Group 68"/>
              <p:cNvGrpSpPr>
                <a:grpSpLocks/>
              </p:cNvGrpSpPr>
              <p:nvPr/>
            </p:nvGrpSpPr>
            <p:grpSpPr bwMode="auto">
              <a:xfrm>
                <a:off x="4464" y="3024"/>
                <a:ext cx="362" cy="290"/>
                <a:chOff x="4936" y="1159"/>
                <a:chExt cx="329" cy="263"/>
              </a:xfrm>
            </p:grpSpPr>
            <p:sp>
              <p:nvSpPr>
                <p:cNvPr id="90191" name="Freeform 69"/>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90192" name="Freeform 70"/>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90193" name="Freeform 71"/>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sp>
        <p:nvSpPr>
          <p:cNvPr id="90184" name="Rectangle 72"/>
          <p:cNvSpPr>
            <a:spLocks noGrp="1" noChangeArrowheads="1"/>
          </p:cNvSpPr>
          <p:nvPr>
            <p:ph type="title" idx="4294967295"/>
          </p:nvPr>
        </p:nvSpPr>
        <p:spPr>
          <a:xfrm>
            <a:off x="457200" y="-1371600"/>
            <a:ext cx="8229600" cy="1143000"/>
          </a:xfrm>
          <a:noFill/>
        </p:spPr>
        <p:txBody>
          <a:bodyPr/>
          <a:lstStyle/>
          <a:p>
            <a:pPr eaLnBrk="1" hangingPunct="1">
              <a:defRPr/>
            </a:pPr>
            <a:r>
              <a:rPr lang="en-US"/>
              <a:t>Slide 21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174"/>
                                        </p:tgtEl>
                                        <p:attrNameLst>
                                          <p:attrName>style.visibility</p:attrName>
                                        </p:attrNameLst>
                                      </p:cBhvr>
                                      <p:to>
                                        <p:strVal val="visible"/>
                                      </p:to>
                                    </p:set>
                                    <p:animEffect transition="in" filter="wipe(left)">
                                      <p:cBhvr>
                                        <p:cTn id="7" dur="1000"/>
                                        <p:tgtEl>
                                          <p:spTgt spid="9017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0160"/>
                                        </p:tgtEl>
                                        <p:attrNameLst>
                                          <p:attrName>style.visibility</p:attrName>
                                        </p:attrNameLst>
                                      </p:cBhvr>
                                      <p:to>
                                        <p:strVal val="visible"/>
                                      </p:to>
                                    </p:set>
                                    <p:animEffect transition="in" filter="wipe(left)">
                                      <p:cBhvr>
                                        <p:cTn id="11" dur="1000"/>
                                        <p:tgtEl>
                                          <p:spTgt spid="90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60" grpId="0" animBg="1"/>
      <p:bldP spid="901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28" name="Slide Number Placeholder 3"/>
          <p:cNvSpPr>
            <a:spLocks noGrp="1"/>
          </p:cNvSpPr>
          <p:nvPr>
            <p:ph type="sldNum" sz="quarter" idx="12"/>
          </p:nvPr>
        </p:nvSpPr>
        <p:spPr>
          <a:noFill/>
        </p:spPr>
        <p:txBody>
          <a:bodyPr/>
          <a:lstStyle/>
          <a:p>
            <a:fld id="{AB87F19A-716F-4A67-A685-58C74EBEBB93}" type="slidenum">
              <a:rPr lang="en-US" smtClean="0"/>
              <a:pPr/>
              <a:t>22</a:t>
            </a:fld>
            <a:endParaRPr lang="en-US" smtClean="0"/>
          </a:p>
        </p:txBody>
      </p:sp>
      <p:sp>
        <p:nvSpPr>
          <p:cNvPr id="195586" name="Rectangle 2"/>
          <p:cNvSpPr>
            <a:spLocks noChangeArrowheads="1"/>
          </p:cNvSpPr>
          <p:nvPr/>
        </p:nvSpPr>
        <p:spPr bwMode="auto">
          <a:xfrm>
            <a:off x="1371600" y="152400"/>
            <a:ext cx="7772400" cy="1554163"/>
          </a:xfrm>
          <a:prstGeom prst="rect">
            <a:avLst/>
          </a:prstGeom>
          <a:noFill/>
          <a:ln w="9525">
            <a:noFill/>
            <a:miter lim="800000"/>
            <a:headEnd/>
            <a:tailEnd/>
          </a:ln>
          <a:effectLst/>
        </p:spPr>
        <p:txBody>
          <a:bodyPr>
            <a:spAutoFit/>
          </a:bodyPr>
          <a:lstStyle/>
          <a:p>
            <a:pPr algn="ctr">
              <a:defRPr/>
            </a:pPr>
            <a:r>
              <a:rPr lang="en-US" sz="3200" b="1">
                <a:solidFill>
                  <a:srgbClr val="CD7C11"/>
                </a:solidFill>
                <a:effectLst>
                  <a:outerShdw blurRad="38100" dist="38100" dir="2700000" algn="tl">
                    <a:srgbClr val="C0C0C0"/>
                  </a:outerShdw>
                </a:effectLst>
                <a:latin typeface="Verdana" pitchFamily="34" charset="0"/>
              </a:rPr>
              <a:t>Islam and Christianity spread with empires, trade, and migration.</a:t>
            </a:r>
          </a:p>
        </p:txBody>
      </p:sp>
      <p:sp>
        <p:nvSpPr>
          <p:cNvPr id="195589" name="Text Box 5"/>
          <p:cNvSpPr txBox="1">
            <a:spLocks noChangeArrowheads="1"/>
          </p:cNvSpPr>
          <p:nvPr/>
        </p:nvSpPr>
        <p:spPr bwMode="auto">
          <a:xfrm>
            <a:off x="228600" y="5176838"/>
            <a:ext cx="4267200" cy="1681162"/>
          </a:xfrm>
          <a:prstGeom prst="rect">
            <a:avLst/>
          </a:prstGeom>
          <a:noFill/>
          <a:ln w="9525">
            <a:noFill/>
            <a:miter lim="800000"/>
            <a:headEnd/>
            <a:tailEnd/>
          </a:ln>
          <a:effectLst/>
        </p:spPr>
        <p:txBody>
          <a:bodyPr>
            <a:spAutoFit/>
          </a:bodyPr>
          <a:lstStyle/>
          <a:p>
            <a:pPr>
              <a:lnSpc>
                <a:spcPct val="80000"/>
              </a:lnSpc>
              <a:spcBef>
                <a:spcPct val="20000"/>
              </a:spcBef>
              <a:buFontTx/>
              <a:buChar char="•"/>
              <a:defRPr/>
            </a:pPr>
            <a:r>
              <a:rPr lang="en-US">
                <a:solidFill>
                  <a:srgbClr val="336699"/>
                </a:solidFill>
                <a:effectLst>
                  <a:outerShdw blurRad="38100" dist="38100" dir="2700000" algn="tl">
                    <a:srgbClr val="C0C0C0"/>
                  </a:outerShdw>
                </a:effectLst>
                <a:latin typeface="Verdana" pitchFamily="34" charset="0"/>
                <a:cs typeface="Times New Roman" pitchFamily="18" charset="0"/>
              </a:rPr>
              <a:t>  </a:t>
            </a:r>
            <a:r>
              <a:rPr lang="en-US" b="1">
                <a:solidFill>
                  <a:srgbClr val="336699"/>
                </a:solidFill>
                <a:effectLst>
                  <a:outerShdw blurRad="38100" dist="38100" dir="2700000" algn="tl">
                    <a:srgbClr val="C0C0C0"/>
                  </a:outerShdw>
                </a:effectLst>
                <a:latin typeface="Verdana" pitchFamily="34" charset="0"/>
                <a:cs typeface="Times New Roman" pitchFamily="18" charset="0"/>
              </a:rPr>
              <a:t>Traders and Sufi orders spread Islam in Africa and Asia.</a:t>
            </a:r>
          </a:p>
          <a:p>
            <a:pPr>
              <a:lnSpc>
                <a:spcPct val="80000"/>
              </a:lnSpc>
              <a:spcBef>
                <a:spcPct val="20000"/>
              </a:spcBef>
              <a:buFontTx/>
              <a:buChar char="•"/>
              <a:defRPr/>
            </a:pPr>
            <a:r>
              <a:rPr lang="en-US" b="1">
                <a:solidFill>
                  <a:srgbClr val="336699"/>
                </a:solidFill>
                <a:effectLst>
                  <a:outerShdw blurRad="38100" dist="38100" dir="2700000" algn="tl">
                    <a:srgbClr val="C0C0C0"/>
                  </a:outerShdw>
                </a:effectLst>
                <a:latin typeface="Verdana" pitchFamily="34" charset="0"/>
                <a:cs typeface="Times New Roman" pitchFamily="18" charset="0"/>
              </a:rPr>
              <a:t>  The Ottoman Empire expanded into eastern Europe, and Islam spread into the Balkans.</a:t>
            </a:r>
            <a:r>
              <a:rPr lang="en-US">
                <a:solidFill>
                  <a:srgbClr val="336699"/>
                </a:solidFill>
                <a:effectLst>
                  <a:outerShdw blurRad="38100" dist="38100" dir="2700000" algn="tl">
                    <a:srgbClr val="C0C0C0"/>
                  </a:outerShdw>
                </a:effectLst>
                <a:latin typeface="Verdana" pitchFamily="34" charset="0"/>
                <a:cs typeface="Times New Roman" pitchFamily="18" charset="0"/>
              </a:rPr>
              <a:t> </a:t>
            </a:r>
          </a:p>
        </p:txBody>
      </p:sp>
      <p:sp>
        <p:nvSpPr>
          <p:cNvPr id="195604" name="Rectangle 20"/>
          <p:cNvSpPr>
            <a:spLocks noChangeArrowheads="1"/>
          </p:cNvSpPr>
          <p:nvPr/>
        </p:nvSpPr>
        <p:spPr bwMode="auto">
          <a:xfrm>
            <a:off x="4724400" y="5105400"/>
            <a:ext cx="4419600" cy="1795463"/>
          </a:xfrm>
          <a:prstGeom prst="rect">
            <a:avLst/>
          </a:prstGeom>
          <a:noFill/>
          <a:ln w="9525">
            <a:noFill/>
            <a:miter lim="800000"/>
            <a:headEnd/>
            <a:tailEnd/>
          </a:ln>
          <a:effectLst/>
        </p:spPr>
        <p:txBody>
          <a:bodyPr>
            <a:spAutoFit/>
          </a:bodyPr>
          <a:lstStyle/>
          <a:p>
            <a:pPr>
              <a:spcBef>
                <a:spcPct val="20000"/>
              </a:spcBef>
              <a:buFontTx/>
              <a:buChar char="•"/>
              <a:defRPr/>
            </a:pPr>
            <a:r>
              <a:rPr lang="en-US">
                <a:solidFill>
                  <a:srgbClr val="336699"/>
                </a:solidFill>
                <a:effectLst>
                  <a:outerShdw blurRad="38100" dist="38100" dir="2700000" algn="tl">
                    <a:srgbClr val="C0C0C0"/>
                  </a:outerShdw>
                </a:effectLst>
                <a:latin typeface="Verdana" pitchFamily="34" charset="0"/>
              </a:rPr>
              <a:t>  </a:t>
            </a:r>
            <a:r>
              <a:rPr lang="en-US" b="1">
                <a:solidFill>
                  <a:srgbClr val="336699"/>
                </a:solidFill>
                <a:effectLst>
                  <a:outerShdw blurRad="38100" dist="38100" dir="2700000" algn="tl">
                    <a:srgbClr val="C0C0C0"/>
                  </a:outerShdw>
                </a:effectLst>
                <a:latin typeface="Verdana" pitchFamily="34" charset="0"/>
              </a:rPr>
              <a:t>Catholic missionaries and religious orders followed the spread of empires in Asia, Africa, and the Americas.</a:t>
            </a:r>
          </a:p>
          <a:p>
            <a:pPr>
              <a:spcBef>
                <a:spcPct val="20000"/>
              </a:spcBef>
              <a:buFontTx/>
              <a:buChar char="•"/>
              <a:defRPr/>
            </a:pPr>
            <a:r>
              <a:rPr lang="en-US" b="1">
                <a:solidFill>
                  <a:srgbClr val="336699"/>
                </a:solidFill>
                <a:effectLst>
                  <a:outerShdw blurRad="38100" dist="38100" dir="2700000" algn="tl">
                    <a:srgbClr val="C0C0C0"/>
                  </a:outerShdw>
                </a:effectLst>
                <a:latin typeface="Verdana" pitchFamily="34" charset="0"/>
              </a:rPr>
              <a:t>  Protestants colonized North America.</a:t>
            </a:r>
          </a:p>
        </p:txBody>
      </p:sp>
      <p:pic>
        <p:nvPicPr>
          <p:cNvPr id="195632" name="Picture 21" descr="mission-church"/>
          <p:cNvPicPr>
            <a:picLocks noChangeAspect="1" noChangeArrowheads="1"/>
          </p:cNvPicPr>
          <p:nvPr/>
        </p:nvPicPr>
        <p:blipFill>
          <a:blip r:embed="rId4"/>
          <a:srcRect/>
          <a:stretch>
            <a:fillRect/>
          </a:stretch>
        </p:blipFill>
        <p:spPr bwMode="auto">
          <a:xfrm>
            <a:off x="5105400" y="3048000"/>
            <a:ext cx="2290763" cy="1960563"/>
          </a:xfrm>
          <a:prstGeom prst="rect">
            <a:avLst/>
          </a:prstGeom>
          <a:noFill/>
          <a:ln w="9525">
            <a:solidFill>
              <a:schemeClr val="tx1"/>
            </a:solidFill>
            <a:miter lim="800000"/>
            <a:headEnd/>
            <a:tailEnd/>
          </a:ln>
        </p:spPr>
      </p:pic>
      <p:pic>
        <p:nvPicPr>
          <p:cNvPr id="195633" name="Picture 25" descr="ricci-jesuit"/>
          <p:cNvPicPr>
            <a:picLocks noChangeAspect="1" noChangeArrowheads="1"/>
          </p:cNvPicPr>
          <p:nvPr/>
        </p:nvPicPr>
        <p:blipFill>
          <a:blip r:embed="rId5"/>
          <a:srcRect/>
          <a:stretch>
            <a:fillRect/>
          </a:stretch>
        </p:blipFill>
        <p:spPr bwMode="auto">
          <a:xfrm>
            <a:off x="7067550" y="1371600"/>
            <a:ext cx="1876425" cy="2590800"/>
          </a:xfrm>
          <a:prstGeom prst="rect">
            <a:avLst/>
          </a:prstGeom>
          <a:noFill/>
          <a:ln w="9525">
            <a:solidFill>
              <a:schemeClr val="tx1"/>
            </a:solidFill>
            <a:miter lim="800000"/>
            <a:headEnd/>
            <a:tailEnd/>
          </a:ln>
        </p:spPr>
      </p:pic>
      <p:grpSp>
        <p:nvGrpSpPr>
          <p:cNvPr id="195634" name="Group 39"/>
          <p:cNvGrpSpPr>
            <a:grpSpLocks/>
          </p:cNvGrpSpPr>
          <p:nvPr/>
        </p:nvGrpSpPr>
        <p:grpSpPr bwMode="auto">
          <a:xfrm>
            <a:off x="152400" y="152400"/>
            <a:ext cx="1371600" cy="1447800"/>
            <a:chOff x="96" y="96"/>
            <a:chExt cx="864" cy="912"/>
          </a:xfrm>
        </p:grpSpPr>
        <p:sp>
          <p:nvSpPr>
            <p:cNvPr id="195624" name="Text Box 40"/>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195639" name="Group 41"/>
            <p:cNvGrpSpPr>
              <a:grpSpLocks/>
            </p:cNvGrpSpPr>
            <p:nvPr/>
          </p:nvGrpSpPr>
          <p:grpSpPr bwMode="auto">
            <a:xfrm>
              <a:off x="192" y="96"/>
              <a:ext cx="720" cy="659"/>
              <a:chOff x="4464" y="2352"/>
              <a:chExt cx="1008" cy="1008"/>
            </a:xfrm>
          </p:grpSpPr>
          <p:sp>
            <p:nvSpPr>
              <p:cNvPr id="195640" name="Rectangle 42"/>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195627" name="Object 43"/>
              <p:cNvGraphicFramePr>
                <a:graphicFrameLocks noChangeAspect="1"/>
              </p:cNvGraphicFramePr>
              <p:nvPr/>
            </p:nvGraphicFramePr>
            <p:xfrm>
              <a:off x="4608" y="2400"/>
              <a:ext cx="821" cy="912"/>
            </p:xfrm>
            <a:graphic>
              <a:graphicData uri="http://schemas.openxmlformats.org/presentationml/2006/ole">
                <p:oleObj spid="_x0000_s195627" name="Image" r:id="rId6" imgW="1448641" imgH="1779033" progId="">
                  <p:embed/>
                </p:oleObj>
              </a:graphicData>
            </a:graphic>
          </p:graphicFrame>
          <p:grpSp>
            <p:nvGrpSpPr>
              <p:cNvPr id="195641" name="Group 44"/>
              <p:cNvGrpSpPr>
                <a:grpSpLocks/>
              </p:cNvGrpSpPr>
              <p:nvPr/>
            </p:nvGrpSpPr>
            <p:grpSpPr bwMode="auto">
              <a:xfrm>
                <a:off x="4464" y="3024"/>
                <a:ext cx="362" cy="290"/>
                <a:chOff x="4936" y="1159"/>
                <a:chExt cx="329" cy="263"/>
              </a:xfrm>
            </p:grpSpPr>
            <p:sp>
              <p:nvSpPr>
                <p:cNvPr id="195642" name="Freeform 45"/>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195643" name="Freeform 46"/>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195644" name="Freeform 47"/>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pic>
        <p:nvPicPr>
          <p:cNvPr id="195635" name="Picture 48" descr="Image:Great Mosque of Djenné 3.jpg"/>
          <p:cNvPicPr>
            <a:picLocks noChangeAspect="1" noChangeArrowheads="1"/>
          </p:cNvPicPr>
          <p:nvPr/>
        </p:nvPicPr>
        <p:blipFill>
          <a:blip r:embed="rId7"/>
          <a:srcRect/>
          <a:stretch>
            <a:fillRect/>
          </a:stretch>
        </p:blipFill>
        <p:spPr bwMode="auto">
          <a:xfrm>
            <a:off x="2286000" y="2286000"/>
            <a:ext cx="3124200" cy="2343150"/>
          </a:xfrm>
          <a:prstGeom prst="rect">
            <a:avLst/>
          </a:prstGeom>
          <a:noFill/>
          <a:ln w="9525">
            <a:solidFill>
              <a:schemeClr val="tx1"/>
            </a:solidFill>
            <a:miter lim="800000"/>
            <a:headEnd/>
            <a:tailEnd/>
          </a:ln>
        </p:spPr>
      </p:pic>
      <p:pic>
        <p:nvPicPr>
          <p:cNvPr id="195636" name="Picture 22" descr="Sufi"/>
          <p:cNvPicPr>
            <a:picLocks noChangeAspect="1" noChangeArrowheads="1"/>
          </p:cNvPicPr>
          <p:nvPr/>
        </p:nvPicPr>
        <p:blipFill>
          <a:blip r:embed="rId8"/>
          <a:srcRect/>
          <a:stretch>
            <a:fillRect/>
          </a:stretch>
        </p:blipFill>
        <p:spPr bwMode="auto">
          <a:xfrm>
            <a:off x="304800" y="1981200"/>
            <a:ext cx="2203450" cy="3048000"/>
          </a:xfrm>
          <a:prstGeom prst="rect">
            <a:avLst/>
          </a:prstGeom>
          <a:noFill/>
          <a:ln w="9525">
            <a:noFill/>
            <a:miter lim="800000"/>
            <a:headEnd/>
            <a:tailEnd/>
          </a:ln>
        </p:spPr>
      </p:pic>
      <p:sp>
        <p:nvSpPr>
          <p:cNvPr id="2" name="Rectangle 49"/>
          <p:cNvSpPr>
            <a:spLocks noGrp="1" noChangeArrowheads="1"/>
          </p:cNvSpPr>
          <p:nvPr>
            <p:ph type="title" idx="4294967295"/>
          </p:nvPr>
        </p:nvSpPr>
        <p:spPr>
          <a:xfrm>
            <a:off x="457200" y="-1371600"/>
            <a:ext cx="8229600" cy="1143000"/>
          </a:xfrm>
          <a:ln/>
        </p:spPr>
        <p:txBody>
          <a:bodyPr/>
          <a:lstStyle/>
          <a:p>
            <a:pPr eaLnBrk="1" hangingPunct="1">
              <a:defRPr/>
            </a:pPr>
            <a:r>
              <a:rPr lang="en-US"/>
              <a:t> ____   </a:t>
            </a:r>
          </a:p>
        </p:txBody>
      </p:sp>
      <p:sp>
        <p:nvSpPr>
          <p:cNvPr id="3" name="Rectangle 49"/>
          <p:cNvSpPr>
            <a:spLocks noGrp="1" noChangeArrowheads="1"/>
          </p:cNvSpPr>
          <p:nvPr>
            <p:ph type="title" idx="4294967295"/>
          </p:nvPr>
        </p:nvSpPr>
        <p:spPr>
          <a:xfrm>
            <a:off x="457200" y="-1371600"/>
            <a:ext cx="8229600" cy="1143000"/>
          </a:xfrm>
          <a:noFill/>
        </p:spPr>
        <p:txBody>
          <a:bodyPr/>
          <a:lstStyle/>
          <a:p>
            <a:pPr eaLnBrk="1" hangingPunct="1">
              <a:defRPr/>
            </a:pPr>
            <a:r>
              <a:rPr lang="en-US"/>
              <a:t>Slide 22</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Number Placeholder 5"/>
          <p:cNvSpPr>
            <a:spLocks noGrp="1"/>
          </p:cNvSpPr>
          <p:nvPr>
            <p:ph type="sldNum" sz="quarter" idx="12"/>
          </p:nvPr>
        </p:nvSpPr>
        <p:spPr>
          <a:noFill/>
        </p:spPr>
        <p:txBody>
          <a:bodyPr/>
          <a:lstStyle/>
          <a:p>
            <a:fld id="{333D07C9-0801-4D25-822F-3E85276E6B69}" type="slidenum">
              <a:rPr lang="en-US" smtClean="0"/>
              <a:pPr/>
              <a:t>23</a:t>
            </a:fld>
            <a:endParaRPr lang="en-US" smtClean="0"/>
          </a:p>
        </p:txBody>
      </p:sp>
      <p:sp>
        <p:nvSpPr>
          <p:cNvPr id="185346" name="Rectangle 2"/>
          <p:cNvSpPr>
            <a:spLocks noGrp="1" noChangeArrowheads="1"/>
          </p:cNvSpPr>
          <p:nvPr>
            <p:ph type="title"/>
          </p:nvPr>
        </p:nvSpPr>
        <p:spPr>
          <a:xfrm>
            <a:off x="1447800" y="152400"/>
            <a:ext cx="7239000" cy="944563"/>
          </a:xfrm>
          <a:noFill/>
        </p:spPr>
        <p:txBody>
          <a:bodyPr/>
          <a:lstStyle/>
          <a:p>
            <a:pPr eaLnBrk="1" hangingPunct="1">
              <a:defRPr/>
            </a:pPr>
            <a:r>
              <a:rPr lang="en-US" sz="3200" b="1"/>
              <a:t>Printed books carried more and more information.</a:t>
            </a:r>
          </a:p>
        </p:txBody>
      </p:sp>
      <p:pic>
        <p:nvPicPr>
          <p:cNvPr id="338947" name="Picture 11" descr="farm engraving copy"/>
          <p:cNvPicPr>
            <a:picLocks noChangeAspect="1" noChangeArrowheads="1"/>
          </p:cNvPicPr>
          <p:nvPr/>
        </p:nvPicPr>
        <p:blipFill>
          <a:blip r:embed="rId3"/>
          <a:srcRect/>
          <a:stretch>
            <a:fillRect/>
          </a:stretch>
        </p:blipFill>
        <p:spPr bwMode="auto">
          <a:xfrm>
            <a:off x="6324600" y="1143000"/>
            <a:ext cx="2676525" cy="1163638"/>
          </a:xfrm>
          <a:prstGeom prst="rect">
            <a:avLst/>
          </a:prstGeom>
          <a:noFill/>
          <a:ln w="9525">
            <a:solidFill>
              <a:schemeClr val="tx1"/>
            </a:solidFill>
            <a:miter lim="800000"/>
            <a:headEnd/>
            <a:tailEnd/>
          </a:ln>
        </p:spPr>
      </p:pic>
      <p:pic>
        <p:nvPicPr>
          <p:cNvPr id="338948" name="Picture 16" descr="vesalius book"/>
          <p:cNvPicPr>
            <a:picLocks noChangeAspect="1" noChangeArrowheads="1"/>
          </p:cNvPicPr>
          <p:nvPr/>
        </p:nvPicPr>
        <p:blipFill>
          <a:blip r:embed="rId4"/>
          <a:srcRect/>
          <a:stretch>
            <a:fillRect/>
          </a:stretch>
        </p:blipFill>
        <p:spPr bwMode="auto">
          <a:xfrm>
            <a:off x="3048000" y="2362200"/>
            <a:ext cx="3657600" cy="2473325"/>
          </a:xfrm>
          <a:prstGeom prst="rect">
            <a:avLst/>
          </a:prstGeom>
          <a:noFill/>
          <a:ln w="9525">
            <a:noFill/>
            <a:miter lim="800000"/>
            <a:headEnd/>
            <a:tailEnd/>
          </a:ln>
        </p:spPr>
      </p:pic>
      <p:pic>
        <p:nvPicPr>
          <p:cNvPr id="338949" name="Picture 18" descr="electric engraving -- fig 123"/>
          <p:cNvPicPr>
            <a:picLocks noChangeAspect="1" noChangeArrowheads="1"/>
          </p:cNvPicPr>
          <p:nvPr/>
        </p:nvPicPr>
        <p:blipFill>
          <a:blip r:embed="rId5"/>
          <a:srcRect/>
          <a:stretch>
            <a:fillRect/>
          </a:stretch>
        </p:blipFill>
        <p:spPr bwMode="auto">
          <a:xfrm>
            <a:off x="6934200" y="4419600"/>
            <a:ext cx="2051050" cy="2209800"/>
          </a:xfrm>
          <a:prstGeom prst="rect">
            <a:avLst/>
          </a:prstGeom>
          <a:noFill/>
          <a:ln w="9525">
            <a:solidFill>
              <a:schemeClr val="tx1"/>
            </a:solidFill>
            <a:miter lim="800000"/>
            <a:headEnd/>
            <a:tailEnd/>
          </a:ln>
        </p:spPr>
      </p:pic>
      <p:pic>
        <p:nvPicPr>
          <p:cNvPr id="338950" name="Picture 19" descr="museum2"/>
          <p:cNvPicPr>
            <a:picLocks noChangeAspect="1" noChangeArrowheads="1"/>
          </p:cNvPicPr>
          <p:nvPr/>
        </p:nvPicPr>
        <p:blipFill>
          <a:blip r:embed="rId6"/>
          <a:srcRect/>
          <a:stretch>
            <a:fillRect/>
          </a:stretch>
        </p:blipFill>
        <p:spPr bwMode="auto">
          <a:xfrm>
            <a:off x="152400" y="4572000"/>
            <a:ext cx="2819400" cy="2105025"/>
          </a:xfrm>
          <a:prstGeom prst="rect">
            <a:avLst/>
          </a:prstGeom>
          <a:noFill/>
          <a:ln w="9525">
            <a:solidFill>
              <a:schemeClr val="tx1"/>
            </a:solidFill>
            <a:miter lim="800000"/>
            <a:headEnd/>
            <a:tailEnd/>
          </a:ln>
        </p:spPr>
      </p:pic>
      <p:pic>
        <p:nvPicPr>
          <p:cNvPr id="338951" name="Picture 20" descr="ibnrushd"/>
          <p:cNvPicPr>
            <a:picLocks noChangeAspect="1" noChangeArrowheads="1"/>
          </p:cNvPicPr>
          <p:nvPr/>
        </p:nvPicPr>
        <p:blipFill>
          <a:blip r:embed="rId7"/>
          <a:srcRect l="4391" t="8644" r="-5399" b="2040"/>
          <a:stretch>
            <a:fillRect/>
          </a:stretch>
        </p:blipFill>
        <p:spPr bwMode="auto">
          <a:xfrm>
            <a:off x="228600" y="1752600"/>
            <a:ext cx="1922463" cy="2590800"/>
          </a:xfrm>
          <a:prstGeom prst="rect">
            <a:avLst/>
          </a:prstGeom>
          <a:noFill/>
          <a:ln w="9525">
            <a:solidFill>
              <a:schemeClr val="tx1"/>
            </a:solidFill>
            <a:miter lim="800000"/>
            <a:headEnd/>
            <a:tailEnd/>
          </a:ln>
        </p:spPr>
      </p:pic>
      <p:grpSp>
        <p:nvGrpSpPr>
          <p:cNvPr id="338952" name="Group 22"/>
          <p:cNvGrpSpPr>
            <a:grpSpLocks/>
          </p:cNvGrpSpPr>
          <p:nvPr/>
        </p:nvGrpSpPr>
        <p:grpSpPr bwMode="auto">
          <a:xfrm>
            <a:off x="76200" y="76200"/>
            <a:ext cx="1295400" cy="1371600"/>
            <a:chOff x="3024" y="624"/>
            <a:chExt cx="1008" cy="1248"/>
          </a:xfrm>
        </p:grpSpPr>
        <p:sp>
          <p:nvSpPr>
            <p:cNvPr id="185367" name="Text Box 23"/>
            <p:cNvSpPr txBox="1">
              <a:spLocks noChangeArrowheads="1"/>
            </p:cNvSpPr>
            <p:nvPr/>
          </p:nvSpPr>
          <p:spPr bwMode="auto">
            <a:xfrm>
              <a:off x="3024" y="1632"/>
              <a:ext cx="1008" cy="240"/>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Ideas &amp; Inventions</a:t>
              </a:r>
            </a:p>
          </p:txBody>
        </p:sp>
        <p:grpSp>
          <p:nvGrpSpPr>
            <p:cNvPr id="338958" name="Group 24"/>
            <p:cNvGrpSpPr>
              <a:grpSpLocks/>
            </p:cNvGrpSpPr>
            <p:nvPr/>
          </p:nvGrpSpPr>
          <p:grpSpPr bwMode="auto">
            <a:xfrm>
              <a:off x="3024" y="624"/>
              <a:ext cx="1008" cy="1008"/>
              <a:chOff x="3024" y="624"/>
              <a:chExt cx="1008" cy="1008"/>
            </a:xfrm>
          </p:grpSpPr>
          <p:sp>
            <p:nvSpPr>
              <p:cNvPr id="338959" name="Rectangle 25"/>
              <p:cNvSpPr>
                <a:spLocks noChangeArrowheads="1"/>
              </p:cNvSpPr>
              <p:nvPr/>
            </p:nvSpPr>
            <p:spPr bwMode="auto">
              <a:xfrm>
                <a:off x="302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38960" name="Picture 26" descr="gutenberg press"/>
              <p:cNvPicPr>
                <a:picLocks noChangeAspect="1" noChangeArrowheads="1"/>
              </p:cNvPicPr>
              <p:nvPr/>
            </p:nvPicPr>
            <p:blipFill>
              <a:blip r:embed="rId8"/>
              <a:srcRect/>
              <a:stretch>
                <a:fillRect/>
              </a:stretch>
            </p:blipFill>
            <p:spPr bwMode="auto">
              <a:xfrm>
                <a:off x="3168" y="720"/>
                <a:ext cx="717" cy="864"/>
              </a:xfrm>
              <a:prstGeom prst="rect">
                <a:avLst/>
              </a:prstGeom>
              <a:noFill/>
              <a:ln w="9525">
                <a:noFill/>
                <a:miter lim="800000"/>
                <a:headEnd/>
                <a:tailEnd/>
              </a:ln>
            </p:spPr>
          </p:pic>
        </p:grpSp>
      </p:grpSp>
      <p:sp>
        <p:nvSpPr>
          <p:cNvPr id="338953" name="AutoShape 27"/>
          <p:cNvSpPr>
            <a:spLocks/>
          </p:cNvSpPr>
          <p:nvPr/>
        </p:nvSpPr>
        <p:spPr bwMode="auto">
          <a:xfrm>
            <a:off x="2286000" y="1295400"/>
            <a:ext cx="2971800" cy="838200"/>
          </a:xfrm>
          <a:prstGeom prst="borderCallout1">
            <a:avLst>
              <a:gd name="adj1" fmla="val 13634"/>
              <a:gd name="adj2" fmla="val -2565"/>
              <a:gd name="adj3" fmla="val 72917"/>
              <a:gd name="adj4" fmla="val -48023"/>
            </a:avLst>
          </a:prstGeom>
          <a:noFill/>
          <a:ln w="28575">
            <a:solidFill>
              <a:srgbClr val="CB6636"/>
            </a:solidFill>
            <a:miter lim="800000"/>
            <a:headEnd/>
            <a:tailEnd/>
          </a:ln>
        </p:spPr>
        <p:txBody>
          <a:bodyPr/>
          <a:lstStyle/>
          <a:p>
            <a:pPr algn="ctr"/>
            <a:r>
              <a:rPr lang="en-US" sz="1400" b="1">
                <a:solidFill>
                  <a:srgbClr val="A5BE2E"/>
                </a:solidFill>
                <a:latin typeface="Verdana" pitchFamily="34" charset="0"/>
              </a:rPr>
              <a:t>Page numbers, indexing, and other citation systems became common.</a:t>
            </a:r>
            <a:endParaRPr lang="en-US" sz="1600">
              <a:solidFill>
                <a:srgbClr val="993300"/>
              </a:solidFill>
            </a:endParaRPr>
          </a:p>
        </p:txBody>
      </p:sp>
      <p:sp>
        <p:nvSpPr>
          <p:cNvPr id="338954" name="AutoShape 28"/>
          <p:cNvSpPr>
            <a:spLocks/>
          </p:cNvSpPr>
          <p:nvPr/>
        </p:nvSpPr>
        <p:spPr bwMode="auto">
          <a:xfrm>
            <a:off x="3276600" y="6019800"/>
            <a:ext cx="2438400" cy="723900"/>
          </a:xfrm>
          <a:prstGeom prst="borderCallout1">
            <a:avLst>
              <a:gd name="adj1" fmla="val 15792"/>
              <a:gd name="adj2" fmla="val -3125"/>
              <a:gd name="adj3" fmla="val -171273"/>
              <a:gd name="adj4" fmla="val -54426"/>
            </a:avLst>
          </a:prstGeom>
          <a:noFill/>
          <a:ln w="28575">
            <a:solidFill>
              <a:srgbClr val="CB6636"/>
            </a:solidFill>
            <a:miter lim="800000"/>
            <a:headEnd/>
            <a:tailEnd/>
          </a:ln>
        </p:spPr>
        <p:txBody>
          <a:bodyPr/>
          <a:lstStyle/>
          <a:p>
            <a:pPr algn="ctr"/>
            <a:r>
              <a:rPr lang="en-US" sz="1400" b="1">
                <a:solidFill>
                  <a:srgbClr val="A5BE2E"/>
                </a:solidFill>
                <a:latin typeface="Verdana" pitchFamily="34" charset="0"/>
              </a:rPr>
              <a:t>Rich illustrations stimulated interest in literacy and learning.</a:t>
            </a:r>
          </a:p>
        </p:txBody>
      </p:sp>
      <p:sp>
        <p:nvSpPr>
          <p:cNvPr id="338955" name="AutoShape 29"/>
          <p:cNvSpPr>
            <a:spLocks/>
          </p:cNvSpPr>
          <p:nvPr/>
        </p:nvSpPr>
        <p:spPr bwMode="auto">
          <a:xfrm>
            <a:off x="3352800" y="4953000"/>
            <a:ext cx="3124200" cy="914400"/>
          </a:xfrm>
          <a:prstGeom prst="borderCallout1">
            <a:avLst>
              <a:gd name="adj1" fmla="val 12500"/>
              <a:gd name="adj2" fmla="val 102440"/>
              <a:gd name="adj3" fmla="val 164931"/>
              <a:gd name="adj4" fmla="val 111685"/>
            </a:avLst>
          </a:prstGeom>
          <a:noFill/>
          <a:ln w="28575">
            <a:solidFill>
              <a:srgbClr val="CB6636"/>
            </a:solidFill>
            <a:miter lim="800000"/>
            <a:headEnd/>
            <a:tailEnd/>
          </a:ln>
        </p:spPr>
        <p:txBody>
          <a:bodyPr/>
          <a:lstStyle/>
          <a:p>
            <a:pPr algn="ctr"/>
            <a:r>
              <a:rPr lang="en-US" sz="1400" b="1">
                <a:solidFill>
                  <a:srgbClr val="A5BE2E"/>
                </a:solidFill>
                <a:latin typeface="Verdana" pitchFamily="34" charset="0"/>
              </a:rPr>
              <a:t>Scientists shared detailed diagrams to replicate experiments and instruments.</a:t>
            </a:r>
          </a:p>
        </p:txBody>
      </p:sp>
      <p:sp>
        <p:nvSpPr>
          <p:cNvPr id="338956" name="AutoShape 30"/>
          <p:cNvSpPr>
            <a:spLocks/>
          </p:cNvSpPr>
          <p:nvPr/>
        </p:nvSpPr>
        <p:spPr bwMode="auto">
          <a:xfrm flipH="1">
            <a:off x="6858000" y="2735263"/>
            <a:ext cx="2133600" cy="1455737"/>
          </a:xfrm>
          <a:prstGeom prst="borderCallout1">
            <a:avLst>
              <a:gd name="adj1" fmla="val 7847"/>
              <a:gd name="adj2" fmla="val 103569"/>
              <a:gd name="adj3" fmla="val -64671"/>
              <a:gd name="adj4" fmla="val 111083"/>
            </a:avLst>
          </a:prstGeom>
          <a:noFill/>
          <a:ln w="28575">
            <a:solidFill>
              <a:srgbClr val="CB6636"/>
            </a:solidFill>
            <a:miter lim="800000"/>
            <a:headEnd/>
            <a:tailEnd/>
          </a:ln>
        </p:spPr>
        <p:txBody>
          <a:bodyPr/>
          <a:lstStyle/>
          <a:p>
            <a:pPr algn="ctr"/>
            <a:r>
              <a:rPr lang="en-US" sz="1400" b="1">
                <a:solidFill>
                  <a:srgbClr val="A5BE2E"/>
                </a:solidFill>
                <a:latin typeface="Verdana" pitchFamily="34" charset="0"/>
              </a:rPr>
              <a:t>Sharp, accurate  engraved illustrations helped spread innovative inventions rapidly.</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Slide Number Placeholder 6"/>
          <p:cNvSpPr>
            <a:spLocks noGrp="1"/>
          </p:cNvSpPr>
          <p:nvPr>
            <p:ph type="sldNum" sz="quarter" idx="12"/>
          </p:nvPr>
        </p:nvSpPr>
        <p:spPr>
          <a:noFill/>
        </p:spPr>
        <p:txBody>
          <a:bodyPr/>
          <a:lstStyle/>
          <a:p>
            <a:fld id="{3E9DB090-078F-410A-AFC9-18021AA180D1}" type="slidenum">
              <a:rPr lang="en-US" smtClean="0"/>
              <a:pPr/>
              <a:t>24</a:t>
            </a:fld>
            <a:endParaRPr lang="en-US" smtClean="0"/>
          </a:p>
        </p:txBody>
      </p:sp>
      <p:sp>
        <p:nvSpPr>
          <p:cNvPr id="262146" name="Rectangle 2"/>
          <p:cNvSpPr>
            <a:spLocks noGrp="1" noChangeArrowheads="1"/>
          </p:cNvSpPr>
          <p:nvPr>
            <p:ph type="title"/>
          </p:nvPr>
        </p:nvSpPr>
        <p:spPr>
          <a:noFill/>
        </p:spPr>
        <p:txBody>
          <a:bodyPr/>
          <a:lstStyle/>
          <a:p>
            <a:pPr eaLnBrk="1" hangingPunct="1">
              <a:defRPr/>
            </a:pPr>
            <a:r>
              <a:rPr lang="en-US" sz="2800" b="1"/>
              <a:t>Copernicus, Galileo, and Kepler proved that the earth was </a:t>
            </a:r>
            <a:r>
              <a:rPr lang="en-US" sz="2800" b="1" u="sng"/>
              <a:t>not</a:t>
            </a:r>
            <a:r>
              <a:rPr lang="en-US" sz="2800" b="1"/>
              <a:t> the center of the universe… but the Church opposed the idea.</a:t>
            </a:r>
          </a:p>
        </p:txBody>
      </p:sp>
      <p:pic>
        <p:nvPicPr>
          <p:cNvPr id="340995" name="Picture 7" descr="galileo"/>
          <p:cNvPicPr>
            <a:picLocks noChangeAspect="1" noChangeArrowheads="1"/>
          </p:cNvPicPr>
          <p:nvPr>
            <p:ph sz="half" idx="1"/>
          </p:nvPr>
        </p:nvPicPr>
        <p:blipFill>
          <a:blip r:embed="rId3"/>
          <a:srcRect/>
          <a:stretch>
            <a:fillRect/>
          </a:stretch>
        </p:blipFill>
        <p:spPr>
          <a:xfrm>
            <a:off x="4114800" y="2019300"/>
            <a:ext cx="4572000" cy="3587750"/>
          </a:xfrm>
        </p:spPr>
      </p:pic>
      <p:sp>
        <p:nvSpPr>
          <p:cNvPr id="262150" name="AutoShape 6"/>
          <p:cNvSpPr>
            <a:spLocks noChangeArrowheads="1"/>
          </p:cNvSpPr>
          <p:nvPr/>
        </p:nvSpPr>
        <p:spPr bwMode="auto">
          <a:xfrm>
            <a:off x="228600" y="1371600"/>
            <a:ext cx="3048000" cy="2514600"/>
          </a:xfrm>
          <a:prstGeom prst="cloudCallout">
            <a:avLst>
              <a:gd name="adj1" fmla="val -23019"/>
              <a:gd name="adj2" fmla="val 67676"/>
            </a:avLst>
          </a:prstGeom>
          <a:solidFill>
            <a:schemeClr val="bg1"/>
          </a:solidFill>
          <a:ln w="9525">
            <a:solidFill>
              <a:schemeClr val="accent2"/>
            </a:solidFill>
            <a:round/>
            <a:headEnd/>
            <a:tailEnd/>
          </a:ln>
          <a:effectLst/>
        </p:spPr>
        <p:txBody>
          <a:bodyPr/>
          <a:lstStyle/>
          <a:p>
            <a:pPr algn="ctr">
              <a:defRPr/>
            </a:pPr>
            <a:r>
              <a:rPr lang="en-US" sz="2000" b="1">
                <a:solidFill>
                  <a:srgbClr val="336699"/>
                </a:solidFill>
                <a:effectLst>
                  <a:outerShdw blurRad="38100" dist="38100" dir="2700000" algn="tl">
                    <a:srgbClr val="C0C0C0"/>
                  </a:outerShdw>
                </a:effectLst>
                <a:latin typeface="Verdana" pitchFamily="34" charset="0"/>
              </a:rPr>
              <a:t>You mean I’m not the center of everything?!</a:t>
            </a:r>
          </a:p>
        </p:txBody>
      </p:sp>
      <p:pic>
        <p:nvPicPr>
          <p:cNvPr id="262153" name="Picture 9" descr="mundo_puzzled"/>
          <p:cNvPicPr>
            <a:picLocks noChangeAspect="1" noChangeArrowheads="1"/>
          </p:cNvPicPr>
          <p:nvPr>
            <p:ph sz="half" idx="2"/>
          </p:nvPr>
        </p:nvPicPr>
        <p:blipFill>
          <a:blip r:embed="rId4"/>
          <a:srcRect/>
          <a:stretch>
            <a:fillRect/>
          </a:stretch>
        </p:blipFill>
        <p:spPr>
          <a:xfrm>
            <a:off x="762000" y="4419600"/>
            <a:ext cx="2228850" cy="2209800"/>
          </a:xfrm>
        </p:spPr>
      </p:pic>
      <p:sp>
        <p:nvSpPr>
          <p:cNvPr id="340998" name="Text Box 11"/>
          <p:cNvSpPr txBox="1">
            <a:spLocks noChangeArrowheads="1"/>
          </p:cNvSpPr>
          <p:nvPr/>
        </p:nvSpPr>
        <p:spPr bwMode="auto">
          <a:xfrm>
            <a:off x="4070350" y="5735638"/>
            <a:ext cx="4641850" cy="581025"/>
          </a:xfrm>
          <a:prstGeom prst="rect">
            <a:avLst/>
          </a:prstGeom>
          <a:noFill/>
          <a:ln w="9525">
            <a:noFill/>
            <a:miter lim="800000"/>
            <a:headEnd/>
            <a:tailEnd/>
          </a:ln>
        </p:spPr>
        <p:txBody>
          <a:bodyPr wrap="none">
            <a:spAutoFit/>
          </a:bodyPr>
          <a:lstStyle/>
          <a:p>
            <a:pPr algn="ctr"/>
            <a:r>
              <a:rPr lang="en-US" sz="1600" b="1" i="1">
                <a:solidFill>
                  <a:srgbClr val="336699"/>
                </a:solidFill>
                <a:latin typeface="Verdana" pitchFamily="34" charset="0"/>
              </a:rPr>
              <a:t>Galileo facing the Roman Inquisition, </a:t>
            </a:r>
            <a:r>
              <a:rPr lang="en-US" sz="1600" b="1">
                <a:solidFill>
                  <a:srgbClr val="336699"/>
                </a:solidFill>
                <a:latin typeface="Verdana" pitchFamily="34" charset="0"/>
              </a:rPr>
              <a:t>a</a:t>
            </a:r>
          </a:p>
          <a:p>
            <a:pPr algn="ctr"/>
            <a:r>
              <a:rPr lang="en-US" sz="1600" b="1">
                <a:solidFill>
                  <a:srgbClr val="336699"/>
                </a:solidFill>
                <a:latin typeface="Verdana" pitchFamily="34" charset="0"/>
              </a:rPr>
              <a:t>painting by Cristiano Banti, 1857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2153"/>
                                        </p:tgtEl>
                                        <p:attrNameLst>
                                          <p:attrName>style.visibility</p:attrName>
                                        </p:attrNameLst>
                                      </p:cBhvr>
                                      <p:to>
                                        <p:strVal val="visible"/>
                                      </p:to>
                                    </p:set>
                                    <p:anim calcmode="lin" valueType="num">
                                      <p:cBhvr>
                                        <p:cTn id="7" dur="1000" fill="hold"/>
                                        <p:tgtEl>
                                          <p:spTgt spid="262153"/>
                                        </p:tgtEl>
                                        <p:attrNameLst>
                                          <p:attrName>ppt_w</p:attrName>
                                        </p:attrNameLst>
                                      </p:cBhvr>
                                      <p:tavLst>
                                        <p:tav tm="0">
                                          <p:val>
                                            <p:fltVal val="0"/>
                                          </p:val>
                                        </p:tav>
                                        <p:tav tm="100000">
                                          <p:val>
                                            <p:strVal val="#ppt_w"/>
                                          </p:val>
                                        </p:tav>
                                      </p:tavLst>
                                    </p:anim>
                                    <p:anim calcmode="lin" valueType="num">
                                      <p:cBhvr>
                                        <p:cTn id="8" dur="1000" fill="hold"/>
                                        <p:tgtEl>
                                          <p:spTgt spid="26215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62150"/>
                                        </p:tgtEl>
                                        <p:attrNameLst>
                                          <p:attrName>style.visibility</p:attrName>
                                        </p:attrNameLst>
                                      </p:cBhvr>
                                      <p:to>
                                        <p:strVal val="visible"/>
                                      </p:to>
                                    </p:set>
                                    <p:animEffect transition="in" filter="fade">
                                      <p:cBhvr>
                                        <p:cTn id="12" dur="1000"/>
                                        <p:tgtEl>
                                          <p:spTgt spid="262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Slide Number Placeholder 6"/>
          <p:cNvSpPr>
            <a:spLocks noGrp="1"/>
          </p:cNvSpPr>
          <p:nvPr>
            <p:ph type="sldNum" sz="quarter" idx="12"/>
          </p:nvPr>
        </p:nvSpPr>
        <p:spPr>
          <a:noFill/>
        </p:spPr>
        <p:txBody>
          <a:bodyPr/>
          <a:lstStyle/>
          <a:p>
            <a:fld id="{56321F67-B2EF-42BC-8C7D-A27986859CDB}" type="slidenum">
              <a:rPr lang="en-US" smtClean="0"/>
              <a:pPr/>
              <a:t>25</a:t>
            </a:fld>
            <a:endParaRPr lang="en-US" smtClean="0"/>
          </a:p>
        </p:txBody>
      </p:sp>
      <p:pic>
        <p:nvPicPr>
          <p:cNvPr id="343042" name="Picture 16" descr="cantino map 1502"/>
          <p:cNvPicPr>
            <a:picLocks noChangeAspect="1" noChangeArrowheads="1"/>
          </p:cNvPicPr>
          <p:nvPr>
            <p:ph sz="half" idx="2"/>
          </p:nvPr>
        </p:nvPicPr>
        <p:blipFill>
          <a:blip r:embed="rId3"/>
          <a:srcRect/>
          <a:stretch>
            <a:fillRect/>
          </a:stretch>
        </p:blipFill>
        <p:spPr>
          <a:xfrm>
            <a:off x="1676400" y="152400"/>
            <a:ext cx="5410200" cy="2954338"/>
          </a:xfrm>
        </p:spPr>
      </p:pic>
      <p:sp>
        <p:nvSpPr>
          <p:cNvPr id="343043" name="Text Box 19"/>
          <p:cNvSpPr txBox="1">
            <a:spLocks noChangeArrowheads="1"/>
          </p:cNvSpPr>
          <p:nvPr/>
        </p:nvSpPr>
        <p:spPr bwMode="auto">
          <a:xfrm>
            <a:off x="1524000" y="3276600"/>
            <a:ext cx="2057400" cy="366713"/>
          </a:xfrm>
          <a:prstGeom prst="rect">
            <a:avLst/>
          </a:prstGeom>
          <a:noFill/>
          <a:ln w="9525">
            <a:noFill/>
            <a:miter lim="800000"/>
            <a:headEnd/>
            <a:tailEnd/>
          </a:ln>
        </p:spPr>
        <p:txBody>
          <a:bodyPr>
            <a:spAutoFit/>
          </a:bodyPr>
          <a:lstStyle/>
          <a:p>
            <a:pPr algn="ctr">
              <a:spcBef>
                <a:spcPct val="50000"/>
              </a:spcBef>
            </a:pPr>
            <a:endParaRPr lang="es-ES"/>
          </a:p>
        </p:txBody>
      </p:sp>
      <p:pic>
        <p:nvPicPr>
          <p:cNvPr id="343044" name="Picture 20" descr="mundo-lef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217626">
            <a:off x="7162800" y="4572000"/>
            <a:ext cx="1828800" cy="1820863"/>
          </a:xfrm>
          <a:prstGeom prst="rect">
            <a:avLst/>
          </a:prstGeom>
          <a:noFill/>
          <a:ln w="9525">
            <a:noFill/>
            <a:miter lim="800000"/>
            <a:headEnd/>
            <a:tailEnd/>
          </a:ln>
        </p:spPr>
      </p:pic>
      <p:sp>
        <p:nvSpPr>
          <p:cNvPr id="177173" name="AutoShape 21"/>
          <p:cNvSpPr>
            <a:spLocks noChangeArrowheads="1"/>
          </p:cNvSpPr>
          <p:nvPr/>
        </p:nvSpPr>
        <p:spPr bwMode="auto">
          <a:xfrm>
            <a:off x="5486400" y="228600"/>
            <a:ext cx="3505200" cy="2286000"/>
          </a:xfrm>
          <a:prstGeom prst="wedgeEllipseCallout">
            <a:avLst>
              <a:gd name="adj1" fmla="val 13634"/>
              <a:gd name="adj2" fmla="val 136458"/>
            </a:avLst>
          </a:prstGeom>
          <a:solidFill>
            <a:schemeClr val="bg1"/>
          </a:solidFill>
          <a:ln w="12700">
            <a:solidFill>
              <a:srgbClr val="0A56A4"/>
            </a:solidFill>
            <a:miter lim="800000"/>
            <a:headEnd/>
            <a:tailEnd/>
          </a:ln>
          <a:effectLst/>
        </p:spPr>
        <p:txBody>
          <a:bodyPr anchor="ctr" anchorCtr="1"/>
          <a:lstStyle/>
          <a:p>
            <a:pPr algn="ctr">
              <a:spcBef>
                <a:spcPct val="50000"/>
              </a:spcBef>
              <a:defRPr/>
            </a:pPr>
            <a:r>
              <a:rPr lang="en-US" sz="2400" b="1">
                <a:solidFill>
                  <a:srgbClr val="336699"/>
                </a:solidFill>
                <a:effectLst>
                  <a:outerShdw blurRad="38100" dist="38100" dir="2700000" algn="tl">
                    <a:srgbClr val="C0C0C0"/>
                  </a:outerShdw>
                </a:effectLst>
                <a:latin typeface="Verdana" pitchFamily="34" charset="0"/>
              </a:rPr>
              <a:t>Maps reflected discovery and colonization.</a:t>
            </a:r>
          </a:p>
        </p:txBody>
      </p:sp>
      <p:pic>
        <p:nvPicPr>
          <p:cNvPr id="343046" name="Picture 26" descr="jesuits teach chinese map"/>
          <p:cNvPicPr>
            <a:picLocks noChangeAspect="1" noChangeArrowheads="1"/>
          </p:cNvPicPr>
          <p:nvPr>
            <p:ph sz="half" idx="1"/>
          </p:nvPr>
        </p:nvPicPr>
        <p:blipFill>
          <a:blip r:embed="rId5"/>
          <a:srcRect/>
          <a:stretch>
            <a:fillRect/>
          </a:stretch>
        </p:blipFill>
        <p:spPr>
          <a:xfrm>
            <a:off x="304800" y="3505200"/>
            <a:ext cx="4419600" cy="3032125"/>
          </a:xfrm>
        </p:spPr>
      </p:pic>
      <p:sp>
        <p:nvSpPr>
          <p:cNvPr id="177187" name="AutoShape 35"/>
          <p:cNvSpPr>
            <a:spLocks noChangeArrowheads="1"/>
          </p:cNvSpPr>
          <p:nvPr/>
        </p:nvSpPr>
        <p:spPr bwMode="auto">
          <a:xfrm>
            <a:off x="3657600" y="2819400"/>
            <a:ext cx="3733800" cy="2514600"/>
          </a:xfrm>
          <a:prstGeom prst="wedgeEllipseCallout">
            <a:avLst>
              <a:gd name="adj1" fmla="val 57653"/>
              <a:gd name="adj2" fmla="val 18750"/>
            </a:avLst>
          </a:prstGeom>
          <a:solidFill>
            <a:schemeClr val="bg1"/>
          </a:solidFill>
          <a:ln w="12700">
            <a:solidFill>
              <a:srgbClr val="0A56A4"/>
            </a:solidFill>
            <a:miter lim="800000"/>
            <a:headEnd/>
            <a:tailEnd/>
          </a:ln>
          <a:effectLst/>
        </p:spPr>
        <p:txBody>
          <a:bodyPr anchor="ctr" anchorCtr="1"/>
          <a:lstStyle/>
          <a:p>
            <a:pPr algn="ctr">
              <a:spcBef>
                <a:spcPct val="50000"/>
              </a:spcBef>
              <a:defRPr/>
            </a:pPr>
            <a:r>
              <a:rPr lang="en-US" sz="2400" b="1">
                <a:solidFill>
                  <a:srgbClr val="336699"/>
                </a:solidFill>
                <a:effectLst>
                  <a:outerShdw blurRad="38100" dist="38100" dir="2700000" algn="tl">
                    <a:srgbClr val="C0C0C0"/>
                  </a:outerShdw>
                </a:effectLst>
                <a:latin typeface="Verdana" pitchFamily="34" charset="0"/>
              </a:rPr>
              <a:t>…and helped exchanges of knowledge among people in the world.</a:t>
            </a:r>
          </a:p>
        </p:txBody>
      </p:sp>
      <p:grpSp>
        <p:nvGrpSpPr>
          <p:cNvPr id="343048" name="Group 41"/>
          <p:cNvGrpSpPr>
            <a:grpSpLocks/>
          </p:cNvGrpSpPr>
          <p:nvPr/>
        </p:nvGrpSpPr>
        <p:grpSpPr bwMode="auto">
          <a:xfrm>
            <a:off x="152400" y="152400"/>
            <a:ext cx="1295400" cy="1371600"/>
            <a:chOff x="3024" y="624"/>
            <a:chExt cx="1008" cy="1248"/>
          </a:xfrm>
        </p:grpSpPr>
        <p:sp>
          <p:nvSpPr>
            <p:cNvPr id="177194" name="Text Box 42"/>
            <p:cNvSpPr txBox="1">
              <a:spLocks noChangeArrowheads="1"/>
            </p:cNvSpPr>
            <p:nvPr/>
          </p:nvSpPr>
          <p:spPr bwMode="auto">
            <a:xfrm>
              <a:off x="3024" y="1632"/>
              <a:ext cx="1008" cy="240"/>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Ideas &amp; Inventions</a:t>
              </a:r>
            </a:p>
          </p:txBody>
        </p:sp>
        <p:grpSp>
          <p:nvGrpSpPr>
            <p:cNvPr id="343051" name="Group 43"/>
            <p:cNvGrpSpPr>
              <a:grpSpLocks/>
            </p:cNvGrpSpPr>
            <p:nvPr/>
          </p:nvGrpSpPr>
          <p:grpSpPr bwMode="auto">
            <a:xfrm>
              <a:off x="3024" y="624"/>
              <a:ext cx="1008" cy="1008"/>
              <a:chOff x="3024" y="624"/>
              <a:chExt cx="1008" cy="1008"/>
            </a:xfrm>
          </p:grpSpPr>
          <p:sp>
            <p:nvSpPr>
              <p:cNvPr id="343052" name="Rectangle 44"/>
              <p:cNvSpPr>
                <a:spLocks noChangeArrowheads="1"/>
              </p:cNvSpPr>
              <p:nvPr/>
            </p:nvSpPr>
            <p:spPr bwMode="auto">
              <a:xfrm>
                <a:off x="302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43053" name="Picture 45" descr="gutenberg press"/>
              <p:cNvPicPr>
                <a:picLocks noChangeAspect="1" noChangeArrowheads="1"/>
              </p:cNvPicPr>
              <p:nvPr/>
            </p:nvPicPr>
            <p:blipFill>
              <a:blip r:embed="rId6"/>
              <a:srcRect/>
              <a:stretch>
                <a:fillRect/>
              </a:stretch>
            </p:blipFill>
            <p:spPr bwMode="auto">
              <a:xfrm>
                <a:off x="3168" y="720"/>
                <a:ext cx="717" cy="864"/>
              </a:xfrm>
              <a:prstGeom prst="rect">
                <a:avLst/>
              </a:prstGeom>
              <a:noFill/>
              <a:ln w="9525">
                <a:noFill/>
                <a:miter lim="800000"/>
                <a:headEnd/>
                <a:tailEnd/>
              </a:ln>
            </p:spPr>
          </p:pic>
        </p:grpSp>
      </p:grpSp>
      <p:sp>
        <p:nvSpPr>
          <p:cNvPr id="177198" name="Rectangle 46"/>
          <p:cNvSpPr>
            <a:spLocks noGrp="1" noChangeArrowheads="1"/>
          </p:cNvSpPr>
          <p:nvPr>
            <p:ph type="title"/>
          </p:nvPr>
        </p:nvSpPr>
        <p:spPr>
          <a:xfrm>
            <a:off x="457200" y="-1447800"/>
            <a:ext cx="8229600" cy="1143000"/>
          </a:xfrm>
          <a:noFill/>
        </p:spPr>
        <p:txBody>
          <a:bodyPr/>
          <a:lstStyle/>
          <a:p>
            <a:pPr eaLnBrk="1" hangingPunct="1">
              <a:defRPr/>
            </a:pPr>
            <a:r>
              <a:rPr lang="en-US"/>
              <a:t>Slide 25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7173"/>
                                        </p:tgtEl>
                                        <p:attrNameLst>
                                          <p:attrName>style.visibility</p:attrName>
                                        </p:attrNameLst>
                                      </p:cBhvr>
                                      <p:to>
                                        <p:strVal val="visible"/>
                                      </p:to>
                                    </p:set>
                                    <p:animEffect transition="in" filter="fade">
                                      <p:cBhvr>
                                        <p:cTn id="7" dur="2000"/>
                                        <p:tgtEl>
                                          <p:spTgt spid="17717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7187"/>
                                        </p:tgtEl>
                                        <p:attrNameLst>
                                          <p:attrName>style.visibility</p:attrName>
                                        </p:attrNameLst>
                                      </p:cBhvr>
                                      <p:to>
                                        <p:strVal val="visible"/>
                                      </p:to>
                                    </p:set>
                                    <p:animEffect transition="in" filter="fade">
                                      <p:cBhvr>
                                        <p:cTn id="11" dur="2000"/>
                                        <p:tgtEl>
                                          <p:spTgt spid="17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73" grpId="0" animBg="1" autoUpdateAnimBg="0"/>
      <p:bldP spid="177187"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Number Placeholder 7"/>
          <p:cNvSpPr>
            <a:spLocks noGrp="1"/>
          </p:cNvSpPr>
          <p:nvPr>
            <p:ph type="sldNum" sz="quarter" idx="12"/>
          </p:nvPr>
        </p:nvSpPr>
        <p:spPr>
          <a:noFill/>
        </p:spPr>
        <p:txBody>
          <a:bodyPr/>
          <a:lstStyle/>
          <a:p>
            <a:fld id="{F6A037CF-B334-4E35-98F6-0078C8993346}" type="slidenum">
              <a:rPr lang="en-US" smtClean="0"/>
              <a:pPr/>
              <a:t>26</a:t>
            </a:fld>
            <a:endParaRPr lang="en-US" smtClean="0"/>
          </a:p>
        </p:txBody>
      </p:sp>
      <p:sp>
        <p:nvSpPr>
          <p:cNvPr id="194562" name="Rectangle 2"/>
          <p:cNvSpPr>
            <a:spLocks noGrp="1" noChangeArrowheads="1"/>
          </p:cNvSpPr>
          <p:nvPr>
            <p:ph type="title"/>
          </p:nvPr>
        </p:nvSpPr>
        <p:spPr>
          <a:xfrm>
            <a:off x="3581400" y="0"/>
            <a:ext cx="5181600" cy="1905000"/>
          </a:xfrm>
          <a:noFill/>
        </p:spPr>
        <p:txBody>
          <a:bodyPr/>
          <a:lstStyle/>
          <a:p>
            <a:pPr eaLnBrk="1" hangingPunct="1">
              <a:defRPr/>
            </a:pPr>
            <a:r>
              <a:rPr lang="en-US" sz="3200" b="1"/>
              <a:t>Maritime technologies continued to improve after 1500.</a:t>
            </a:r>
          </a:p>
        </p:txBody>
      </p:sp>
      <p:sp>
        <p:nvSpPr>
          <p:cNvPr id="194563" name="Rectangle 3"/>
          <p:cNvSpPr>
            <a:spLocks noGrp="1" noChangeArrowheads="1"/>
          </p:cNvSpPr>
          <p:nvPr>
            <p:ph type="body" sz="half" idx="1"/>
          </p:nvPr>
        </p:nvSpPr>
        <p:spPr>
          <a:xfrm>
            <a:off x="4800600" y="2057400"/>
            <a:ext cx="4343400" cy="4648200"/>
          </a:xfrm>
        </p:spPr>
        <p:txBody>
          <a:bodyPr/>
          <a:lstStyle/>
          <a:p>
            <a:pPr indent="-55563" eaLnBrk="1" hangingPunct="1">
              <a:lnSpc>
                <a:spcPct val="80000"/>
              </a:lnSpc>
              <a:defRPr/>
            </a:pPr>
            <a:r>
              <a:rPr lang="en-US" sz="2000" b="1">
                <a:solidFill>
                  <a:srgbClr val="336699"/>
                </a:solidFill>
              </a:rPr>
              <a:t>Mapping world wind patterns and oceanic currents.</a:t>
            </a:r>
          </a:p>
          <a:p>
            <a:pPr indent="-55563" eaLnBrk="1" hangingPunct="1">
              <a:lnSpc>
                <a:spcPct val="80000"/>
              </a:lnSpc>
              <a:spcBef>
                <a:spcPct val="50000"/>
              </a:spcBef>
              <a:defRPr/>
            </a:pPr>
            <a:r>
              <a:rPr lang="en-US" sz="2000" b="1">
                <a:solidFill>
                  <a:srgbClr val="336699"/>
                </a:solidFill>
              </a:rPr>
              <a:t>Ships were fully rigged with sails for speed and handling. </a:t>
            </a:r>
          </a:p>
          <a:p>
            <a:pPr indent="-55563" eaLnBrk="1" hangingPunct="1">
              <a:lnSpc>
                <a:spcPct val="80000"/>
              </a:lnSpc>
              <a:spcBef>
                <a:spcPct val="50000"/>
              </a:spcBef>
              <a:defRPr/>
            </a:pPr>
            <a:r>
              <a:rPr lang="en-US" sz="2000" b="1">
                <a:solidFill>
                  <a:srgbClr val="336699"/>
                </a:solidFill>
              </a:rPr>
              <a:t>Ships grew larger &amp; stronger (500 tons in 1450 to 2000 tons by 1590).</a:t>
            </a:r>
          </a:p>
          <a:p>
            <a:pPr indent="-55563" eaLnBrk="1" hangingPunct="1">
              <a:lnSpc>
                <a:spcPct val="80000"/>
              </a:lnSpc>
              <a:spcBef>
                <a:spcPct val="50000"/>
              </a:spcBef>
              <a:defRPr/>
            </a:pPr>
            <a:r>
              <a:rPr lang="en-US" sz="2000" b="1">
                <a:solidFill>
                  <a:srgbClr val="336699"/>
                </a:solidFill>
              </a:rPr>
              <a:t>The sextant greatly improved navigation at sea.</a:t>
            </a:r>
          </a:p>
          <a:p>
            <a:pPr indent="-55563" eaLnBrk="1" hangingPunct="1">
              <a:lnSpc>
                <a:spcPct val="80000"/>
              </a:lnSpc>
              <a:spcBef>
                <a:spcPct val="50000"/>
              </a:spcBef>
              <a:defRPr/>
            </a:pPr>
            <a:r>
              <a:rPr lang="en-US" sz="2000" b="1">
                <a:solidFill>
                  <a:srgbClr val="336699"/>
                </a:solidFill>
              </a:rPr>
              <a:t>Cannons and ammunition improved.</a:t>
            </a:r>
          </a:p>
        </p:txBody>
      </p:sp>
      <p:pic>
        <p:nvPicPr>
          <p:cNvPr id="345092" name="Picture 13" descr="wind blowing"/>
          <p:cNvPicPr>
            <a:picLocks noChangeAspect="1" noChangeArrowheads="1"/>
          </p:cNvPicPr>
          <p:nvPr>
            <p:ph sz="quarter" idx="2"/>
          </p:nvPr>
        </p:nvPicPr>
        <p:blipFill>
          <a:blip r:embed="rId3">
            <a:clrChange>
              <a:clrFrom>
                <a:srgbClr val="FFFFFF"/>
              </a:clrFrom>
              <a:clrTo>
                <a:srgbClr val="FFFFFF">
                  <a:alpha val="0"/>
                </a:srgbClr>
              </a:clrTo>
            </a:clrChange>
          </a:blip>
          <a:srcRect/>
          <a:stretch>
            <a:fillRect/>
          </a:stretch>
        </p:blipFill>
        <p:spPr>
          <a:xfrm>
            <a:off x="1447800" y="533400"/>
            <a:ext cx="2205038" cy="2185988"/>
          </a:xfrm>
        </p:spPr>
      </p:pic>
      <p:sp>
        <p:nvSpPr>
          <p:cNvPr id="345093" name="Line 17"/>
          <p:cNvSpPr>
            <a:spLocks noChangeShapeType="1"/>
          </p:cNvSpPr>
          <p:nvPr/>
        </p:nvSpPr>
        <p:spPr bwMode="auto">
          <a:xfrm flipV="1">
            <a:off x="4191000" y="3124200"/>
            <a:ext cx="914400" cy="152400"/>
          </a:xfrm>
          <a:prstGeom prst="line">
            <a:avLst/>
          </a:prstGeom>
          <a:noFill/>
          <a:ln w="38100">
            <a:solidFill>
              <a:srgbClr val="CB6636"/>
            </a:solidFill>
            <a:round/>
            <a:headEnd type="arrow" w="med" len="med"/>
            <a:tailEnd/>
          </a:ln>
        </p:spPr>
        <p:txBody>
          <a:bodyPr/>
          <a:lstStyle/>
          <a:p>
            <a:endParaRPr lang="en-US"/>
          </a:p>
        </p:txBody>
      </p:sp>
      <p:sp>
        <p:nvSpPr>
          <p:cNvPr id="345094" name="Line 18"/>
          <p:cNvSpPr>
            <a:spLocks noChangeShapeType="1"/>
          </p:cNvSpPr>
          <p:nvPr/>
        </p:nvSpPr>
        <p:spPr bwMode="auto">
          <a:xfrm>
            <a:off x="2438400" y="1905000"/>
            <a:ext cx="2362200" cy="304800"/>
          </a:xfrm>
          <a:prstGeom prst="line">
            <a:avLst/>
          </a:prstGeom>
          <a:noFill/>
          <a:ln w="38100">
            <a:solidFill>
              <a:srgbClr val="CB6636"/>
            </a:solidFill>
            <a:round/>
            <a:headEnd type="arrow" w="med" len="med"/>
            <a:tailEnd/>
          </a:ln>
        </p:spPr>
        <p:txBody>
          <a:bodyPr/>
          <a:lstStyle/>
          <a:p>
            <a:endParaRPr lang="en-US"/>
          </a:p>
        </p:txBody>
      </p:sp>
      <p:sp>
        <p:nvSpPr>
          <p:cNvPr id="345095" name="Line 19"/>
          <p:cNvSpPr>
            <a:spLocks noChangeShapeType="1"/>
          </p:cNvSpPr>
          <p:nvPr/>
        </p:nvSpPr>
        <p:spPr bwMode="auto">
          <a:xfrm flipV="1">
            <a:off x="4191000" y="4038600"/>
            <a:ext cx="914400" cy="0"/>
          </a:xfrm>
          <a:prstGeom prst="line">
            <a:avLst/>
          </a:prstGeom>
          <a:noFill/>
          <a:ln w="38100">
            <a:solidFill>
              <a:srgbClr val="CB6636"/>
            </a:solidFill>
            <a:round/>
            <a:headEnd type="arrow" w="med" len="med"/>
            <a:tailEnd/>
          </a:ln>
        </p:spPr>
        <p:txBody>
          <a:bodyPr/>
          <a:lstStyle/>
          <a:p>
            <a:endParaRPr lang="en-US"/>
          </a:p>
        </p:txBody>
      </p:sp>
      <p:sp>
        <p:nvSpPr>
          <p:cNvPr id="345096" name="Line 20"/>
          <p:cNvSpPr>
            <a:spLocks noChangeShapeType="1"/>
          </p:cNvSpPr>
          <p:nvPr/>
        </p:nvSpPr>
        <p:spPr bwMode="auto">
          <a:xfrm>
            <a:off x="4191000" y="5943600"/>
            <a:ext cx="1066800" cy="76200"/>
          </a:xfrm>
          <a:prstGeom prst="line">
            <a:avLst/>
          </a:prstGeom>
          <a:noFill/>
          <a:ln w="38100">
            <a:solidFill>
              <a:srgbClr val="CB6636"/>
            </a:solidFill>
            <a:round/>
            <a:headEnd type="arrow" w="med" len="med"/>
            <a:tailEnd/>
          </a:ln>
        </p:spPr>
        <p:txBody>
          <a:bodyPr/>
          <a:lstStyle/>
          <a:p>
            <a:endParaRPr lang="en-US"/>
          </a:p>
        </p:txBody>
      </p:sp>
      <p:sp>
        <p:nvSpPr>
          <p:cNvPr id="345097" name="Line 21"/>
          <p:cNvSpPr>
            <a:spLocks noChangeShapeType="1"/>
          </p:cNvSpPr>
          <p:nvPr/>
        </p:nvSpPr>
        <p:spPr bwMode="auto">
          <a:xfrm flipH="1">
            <a:off x="4191000" y="5105400"/>
            <a:ext cx="914400" cy="0"/>
          </a:xfrm>
          <a:prstGeom prst="line">
            <a:avLst/>
          </a:prstGeom>
          <a:noFill/>
          <a:ln w="38100">
            <a:solidFill>
              <a:srgbClr val="CB6636"/>
            </a:solidFill>
            <a:round/>
            <a:headEnd/>
            <a:tailEnd type="arrow" w="med" len="med"/>
          </a:ln>
        </p:spPr>
        <p:txBody>
          <a:bodyPr/>
          <a:lstStyle/>
          <a:p>
            <a:endParaRPr lang="en-US"/>
          </a:p>
        </p:txBody>
      </p:sp>
      <p:grpSp>
        <p:nvGrpSpPr>
          <p:cNvPr id="345098" name="Group 22"/>
          <p:cNvGrpSpPr>
            <a:grpSpLocks/>
          </p:cNvGrpSpPr>
          <p:nvPr/>
        </p:nvGrpSpPr>
        <p:grpSpPr bwMode="auto">
          <a:xfrm>
            <a:off x="152400" y="152400"/>
            <a:ext cx="1295400" cy="1371600"/>
            <a:chOff x="3024" y="624"/>
            <a:chExt cx="1008" cy="1248"/>
          </a:xfrm>
        </p:grpSpPr>
        <p:sp>
          <p:nvSpPr>
            <p:cNvPr id="194583" name="Text Box 23"/>
            <p:cNvSpPr txBox="1">
              <a:spLocks noChangeArrowheads="1"/>
            </p:cNvSpPr>
            <p:nvPr/>
          </p:nvSpPr>
          <p:spPr bwMode="auto">
            <a:xfrm>
              <a:off x="3024" y="1632"/>
              <a:ext cx="1008" cy="240"/>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Ideas &amp; Inventions</a:t>
              </a:r>
            </a:p>
          </p:txBody>
        </p:sp>
        <p:grpSp>
          <p:nvGrpSpPr>
            <p:cNvPr id="345101" name="Group 24"/>
            <p:cNvGrpSpPr>
              <a:grpSpLocks/>
            </p:cNvGrpSpPr>
            <p:nvPr/>
          </p:nvGrpSpPr>
          <p:grpSpPr bwMode="auto">
            <a:xfrm>
              <a:off x="3024" y="624"/>
              <a:ext cx="1008" cy="1008"/>
              <a:chOff x="3024" y="624"/>
              <a:chExt cx="1008" cy="1008"/>
            </a:xfrm>
          </p:grpSpPr>
          <p:sp>
            <p:nvSpPr>
              <p:cNvPr id="345102" name="Rectangle 25"/>
              <p:cNvSpPr>
                <a:spLocks noChangeArrowheads="1"/>
              </p:cNvSpPr>
              <p:nvPr/>
            </p:nvSpPr>
            <p:spPr bwMode="auto">
              <a:xfrm>
                <a:off x="302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45103" name="Picture 26" descr="gutenberg press"/>
              <p:cNvPicPr>
                <a:picLocks noChangeAspect="1" noChangeArrowheads="1"/>
              </p:cNvPicPr>
              <p:nvPr/>
            </p:nvPicPr>
            <p:blipFill>
              <a:blip r:embed="rId4"/>
              <a:srcRect/>
              <a:stretch>
                <a:fillRect/>
              </a:stretch>
            </p:blipFill>
            <p:spPr bwMode="auto">
              <a:xfrm>
                <a:off x="3168" y="720"/>
                <a:ext cx="717" cy="864"/>
              </a:xfrm>
              <a:prstGeom prst="rect">
                <a:avLst/>
              </a:prstGeom>
              <a:noFill/>
              <a:ln w="9525">
                <a:noFill/>
                <a:miter lim="800000"/>
                <a:headEnd/>
                <a:tailEnd/>
              </a:ln>
            </p:spPr>
          </p:pic>
        </p:grpSp>
      </p:grpSp>
      <p:pic>
        <p:nvPicPr>
          <p:cNvPr id="345099" name="Picture 27"/>
          <p:cNvPicPr>
            <a:picLocks noChangeAspect="1" noChangeArrowheads="1"/>
          </p:cNvPicPr>
          <p:nvPr/>
        </p:nvPicPr>
        <p:blipFill>
          <a:blip r:embed="rId5"/>
          <a:srcRect/>
          <a:stretch>
            <a:fillRect/>
          </a:stretch>
        </p:blipFill>
        <p:spPr bwMode="auto">
          <a:xfrm>
            <a:off x="304800" y="2971800"/>
            <a:ext cx="3810000" cy="33845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Slide Number Placeholder 6"/>
          <p:cNvSpPr>
            <a:spLocks noGrp="1"/>
          </p:cNvSpPr>
          <p:nvPr>
            <p:ph type="sldNum" sz="quarter" idx="12"/>
          </p:nvPr>
        </p:nvSpPr>
        <p:spPr>
          <a:noFill/>
        </p:spPr>
        <p:txBody>
          <a:bodyPr/>
          <a:lstStyle/>
          <a:p>
            <a:fld id="{A1BC168F-E181-48C3-B0A2-F499383A0E8B}" type="slidenum">
              <a:rPr lang="en-US" smtClean="0"/>
              <a:pPr/>
              <a:t>27</a:t>
            </a:fld>
            <a:endParaRPr lang="en-US" smtClean="0"/>
          </a:p>
        </p:txBody>
      </p:sp>
      <p:sp>
        <p:nvSpPr>
          <p:cNvPr id="165890" name="Rectangle 2"/>
          <p:cNvSpPr>
            <a:spLocks noGrp="1" noChangeArrowheads="1"/>
          </p:cNvSpPr>
          <p:nvPr>
            <p:ph type="title"/>
          </p:nvPr>
        </p:nvSpPr>
        <p:spPr>
          <a:xfrm>
            <a:off x="1600200" y="0"/>
            <a:ext cx="7315200" cy="1143000"/>
          </a:xfrm>
          <a:noFill/>
        </p:spPr>
        <p:txBody>
          <a:bodyPr/>
          <a:lstStyle/>
          <a:p>
            <a:pPr eaLnBrk="1" hangingPunct="1">
              <a:defRPr/>
            </a:pPr>
            <a:r>
              <a:rPr lang="en-US" sz="4000" b="1"/>
              <a:t>Trade encircled the globe.</a:t>
            </a:r>
          </a:p>
        </p:txBody>
      </p:sp>
      <p:grpSp>
        <p:nvGrpSpPr>
          <p:cNvPr id="347139" name="Group 61"/>
          <p:cNvGrpSpPr>
            <a:grpSpLocks/>
          </p:cNvGrpSpPr>
          <p:nvPr/>
        </p:nvGrpSpPr>
        <p:grpSpPr bwMode="auto">
          <a:xfrm>
            <a:off x="152400" y="228600"/>
            <a:ext cx="1447800" cy="1600200"/>
            <a:chOff x="96" y="144"/>
            <a:chExt cx="912" cy="1008"/>
          </a:xfrm>
        </p:grpSpPr>
        <p:pic>
          <p:nvPicPr>
            <p:cNvPr id="347155" name="Picture 5" descr="amsterdam1663"/>
            <p:cNvPicPr>
              <a:picLocks noChangeAspect="1" noChangeArrowheads="1"/>
            </p:cNvPicPr>
            <p:nvPr/>
          </p:nvPicPr>
          <p:blipFill>
            <a:blip r:embed="rId3"/>
            <a:srcRect/>
            <a:stretch>
              <a:fillRect/>
            </a:stretch>
          </p:blipFill>
          <p:spPr bwMode="auto">
            <a:xfrm>
              <a:off x="240" y="144"/>
              <a:ext cx="653" cy="628"/>
            </a:xfrm>
            <a:prstGeom prst="rect">
              <a:avLst/>
            </a:prstGeom>
            <a:noFill/>
            <a:ln w="9525">
              <a:solidFill>
                <a:schemeClr val="tx1"/>
              </a:solidFill>
              <a:miter lim="800000"/>
              <a:headEnd/>
              <a:tailEnd/>
            </a:ln>
          </p:spPr>
        </p:pic>
        <p:sp>
          <p:nvSpPr>
            <p:cNvPr id="165894" name="Text Box 6"/>
            <p:cNvSpPr txBox="1">
              <a:spLocks noChangeArrowheads="1"/>
            </p:cNvSpPr>
            <p:nvPr/>
          </p:nvSpPr>
          <p:spPr bwMode="auto">
            <a:xfrm>
              <a:off x="96" y="755"/>
              <a:ext cx="912" cy="397"/>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Trade &amp; Manufacturing</a:t>
              </a:r>
            </a:p>
          </p:txBody>
        </p:sp>
      </p:grpSp>
      <p:pic>
        <p:nvPicPr>
          <p:cNvPr id="347140" name="Picture 7" descr="earth_anim"/>
          <p:cNvPicPr>
            <a:picLocks noChangeAspect="1" noChangeArrowheads="1" noCrop="1"/>
          </p:cNvPicPr>
          <p:nvPr>
            <p:ph sz="half" idx="2"/>
          </p:nvPr>
        </p:nvPicPr>
        <p:blipFill>
          <a:blip r:embed="rId4"/>
          <a:srcRect/>
          <a:stretch>
            <a:fillRect/>
          </a:stretch>
        </p:blipFill>
        <p:spPr>
          <a:xfrm>
            <a:off x="2895600" y="1905000"/>
            <a:ext cx="3295650" cy="3295650"/>
          </a:xfrm>
        </p:spPr>
      </p:pic>
      <p:pic>
        <p:nvPicPr>
          <p:cNvPr id="165897" name="Picture 9" descr="doubloon"/>
          <p:cNvPicPr>
            <a:picLocks noChangeAspect="1" noChangeArrowheads="1"/>
          </p:cNvPicPr>
          <p:nvPr/>
        </p:nvPicPr>
        <p:blipFill>
          <a:blip r:embed="rId5"/>
          <a:srcRect/>
          <a:stretch>
            <a:fillRect/>
          </a:stretch>
        </p:blipFill>
        <p:spPr bwMode="auto">
          <a:xfrm>
            <a:off x="2743200" y="1219200"/>
            <a:ext cx="752475" cy="762000"/>
          </a:xfrm>
          <a:prstGeom prst="rect">
            <a:avLst/>
          </a:prstGeom>
          <a:noFill/>
          <a:ln w="9525">
            <a:noFill/>
            <a:miter lim="800000"/>
            <a:headEnd/>
            <a:tailEnd/>
          </a:ln>
        </p:spPr>
      </p:pic>
      <p:pic>
        <p:nvPicPr>
          <p:cNvPr id="165903" name="Picture 15" descr="silver bar"/>
          <p:cNvPicPr>
            <a:picLocks noChangeAspect="1" noChangeArrowheads="1"/>
          </p:cNvPicPr>
          <p:nvPr/>
        </p:nvPicPr>
        <p:blipFill>
          <a:blip r:embed="rId6"/>
          <a:srcRect/>
          <a:stretch>
            <a:fillRect/>
          </a:stretch>
        </p:blipFill>
        <p:spPr bwMode="auto">
          <a:xfrm rot="2226690">
            <a:off x="1981200" y="1905000"/>
            <a:ext cx="1143000" cy="438150"/>
          </a:xfrm>
          <a:prstGeom prst="rect">
            <a:avLst/>
          </a:prstGeom>
          <a:noFill/>
          <a:ln w="9525">
            <a:noFill/>
            <a:miter lim="800000"/>
            <a:headEnd/>
            <a:tailEnd/>
          </a:ln>
        </p:spPr>
      </p:pic>
      <p:pic>
        <p:nvPicPr>
          <p:cNvPr id="165905" name="Picture 17" descr="caco clea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788970">
            <a:off x="1905000" y="3810000"/>
            <a:ext cx="895350" cy="1143000"/>
          </a:xfrm>
          <a:prstGeom prst="rect">
            <a:avLst/>
          </a:prstGeom>
          <a:noFill/>
          <a:ln w="9525">
            <a:noFill/>
            <a:miter lim="800000"/>
            <a:headEnd/>
            <a:tailEnd/>
          </a:ln>
        </p:spPr>
      </p:pic>
      <p:pic>
        <p:nvPicPr>
          <p:cNvPr id="165907" name="Picture 19" descr="TEACUP"/>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rot="450440">
            <a:off x="6477000" y="2590800"/>
            <a:ext cx="990600" cy="825500"/>
          </a:xfrm>
          <a:prstGeom prst="rect">
            <a:avLst/>
          </a:prstGeom>
          <a:noFill/>
          <a:ln w="9525">
            <a:noFill/>
            <a:miter lim="800000"/>
            <a:headEnd/>
            <a:tailEnd/>
          </a:ln>
        </p:spPr>
      </p:pic>
      <p:pic>
        <p:nvPicPr>
          <p:cNvPr id="165911" name="Picture 23" descr="spices"/>
          <p:cNvPicPr>
            <a:picLocks noChangeAspect="1" noChangeArrowheads="1"/>
          </p:cNvPicPr>
          <p:nvPr/>
        </p:nvPicPr>
        <p:blipFill>
          <a:blip r:embed="rId9"/>
          <a:srcRect/>
          <a:stretch>
            <a:fillRect/>
          </a:stretch>
        </p:blipFill>
        <p:spPr bwMode="auto">
          <a:xfrm>
            <a:off x="5334000" y="4953000"/>
            <a:ext cx="974725" cy="990600"/>
          </a:xfrm>
          <a:prstGeom prst="rect">
            <a:avLst/>
          </a:prstGeom>
          <a:noFill/>
          <a:ln w="9525">
            <a:noFill/>
            <a:miter lim="800000"/>
            <a:headEnd/>
            <a:tailEnd/>
          </a:ln>
        </p:spPr>
      </p:pic>
      <p:pic>
        <p:nvPicPr>
          <p:cNvPr id="165921" name="Picture 33" descr="chintz bolt2"/>
          <p:cNvPicPr>
            <a:picLocks noChangeAspect="1" noChangeArrowheads="1"/>
          </p:cNvPicPr>
          <p:nvPr/>
        </p:nvPicPr>
        <p:blipFill>
          <a:blip r:embed="rId10"/>
          <a:srcRect/>
          <a:stretch>
            <a:fillRect/>
          </a:stretch>
        </p:blipFill>
        <p:spPr bwMode="auto">
          <a:xfrm>
            <a:off x="6400800" y="3581400"/>
            <a:ext cx="1676400" cy="606425"/>
          </a:xfrm>
          <a:prstGeom prst="rect">
            <a:avLst/>
          </a:prstGeom>
          <a:noFill/>
          <a:ln w="9525">
            <a:noFill/>
            <a:miter lim="800000"/>
            <a:headEnd/>
            <a:tailEnd/>
          </a:ln>
        </p:spPr>
      </p:pic>
      <p:pic>
        <p:nvPicPr>
          <p:cNvPr id="165925" name="Picture 37" descr="fox pelt"/>
          <p:cNvPicPr>
            <a:picLocks noChangeAspect="1" noChangeArrowheads="1"/>
          </p:cNvPicPr>
          <p:nvPr/>
        </p:nvPicPr>
        <p:blipFill>
          <a:blip r:embed="rId11"/>
          <a:srcRect/>
          <a:stretch>
            <a:fillRect/>
          </a:stretch>
        </p:blipFill>
        <p:spPr bwMode="auto">
          <a:xfrm rot="-454774">
            <a:off x="5029200" y="990600"/>
            <a:ext cx="1447800" cy="962025"/>
          </a:xfrm>
          <a:prstGeom prst="rect">
            <a:avLst/>
          </a:prstGeom>
          <a:noFill/>
          <a:ln w="9525">
            <a:noFill/>
            <a:miter lim="800000"/>
            <a:headEnd/>
            <a:tailEnd/>
          </a:ln>
        </p:spPr>
      </p:pic>
      <p:pic>
        <p:nvPicPr>
          <p:cNvPr id="165927" name="Picture 39" descr="watch"/>
          <p:cNvPicPr>
            <a:picLocks noChangeAspect="1" noChangeArrowheads="1"/>
          </p:cNvPicPr>
          <p:nvPr/>
        </p:nvPicPr>
        <p:blipFill>
          <a:blip r:embed="rId12"/>
          <a:srcRect/>
          <a:stretch>
            <a:fillRect/>
          </a:stretch>
        </p:blipFill>
        <p:spPr bwMode="auto">
          <a:xfrm>
            <a:off x="6019800" y="1524000"/>
            <a:ext cx="757238" cy="990600"/>
          </a:xfrm>
          <a:prstGeom prst="rect">
            <a:avLst/>
          </a:prstGeom>
          <a:noFill/>
          <a:ln w="9525">
            <a:noFill/>
            <a:miter lim="800000"/>
            <a:headEnd/>
            <a:tailEnd/>
          </a:ln>
        </p:spPr>
      </p:pic>
      <p:pic>
        <p:nvPicPr>
          <p:cNvPr id="165930" name="Picture 42" descr="tobacco"/>
          <p:cNvPicPr>
            <a:picLocks noChangeAspect="1" noChangeArrowheads="1"/>
          </p:cNvPicPr>
          <p:nvPr/>
        </p:nvPicPr>
        <p:blipFill>
          <a:blip r:embed="rId13"/>
          <a:srcRect b="42345"/>
          <a:stretch>
            <a:fillRect/>
          </a:stretch>
        </p:blipFill>
        <p:spPr bwMode="auto">
          <a:xfrm>
            <a:off x="1752600" y="2514600"/>
            <a:ext cx="889000" cy="1071563"/>
          </a:xfrm>
          <a:prstGeom prst="rect">
            <a:avLst/>
          </a:prstGeom>
          <a:noFill/>
          <a:ln w="9525">
            <a:noFill/>
            <a:miter lim="800000"/>
            <a:headEnd/>
            <a:tailEnd/>
          </a:ln>
        </p:spPr>
      </p:pic>
      <p:pic>
        <p:nvPicPr>
          <p:cNvPr id="165932" name="Picture 44" descr="old-wooden-barrel"/>
          <p:cNvPicPr>
            <a:picLocks noChangeAspect="1" noChangeArrowheads="1"/>
          </p:cNvPicPr>
          <p:nvPr/>
        </p:nvPicPr>
        <p:blipFill>
          <a:blip r:embed="rId14"/>
          <a:srcRect/>
          <a:stretch>
            <a:fillRect/>
          </a:stretch>
        </p:blipFill>
        <p:spPr bwMode="auto">
          <a:xfrm>
            <a:off x="4114800" y="5334000"/>
            <a:ext cx="614363" cy="914400"/>
          </a:xfrm>
          <a:prstGeom prst="rect">
            <a:avLst/>
          </a:prstGeom>
          <a:noFill/>
          <a:ln w="9525">
            <a:noFill/>
            <a:miter lim="800000"/>
            <a:headEnd/>
            <a:tailEnd/>
          </a:ln>
        </p:spPr>
      </p:pic>
      <p:pic>
        <p:nvPicPr>
          <p:cNvPr id="165937" name="Picture 49" descr="codfish"/>
          <p:cNvPicPr>
            <a:picLocks noChangeAspect="1" noChangeArrowheads="1"/>
          </p:cNvPicPr>
          <p:nvPr/>
        </p:nvPicPr>
        <p:blipFill>
          <a:blip r:embed="rId15"/>
          <a:srcRect/>
          <a:stretch>
            <a:fillRect/>
          </a:stretch>
        </p:blipFill>
        <p:spPr bwMode="auto">
          <a:xfrm rot="829561">
            <a:off x="3505200" y="1143000"/>
            <a:ext cx="1522413" cy="592138"/>
          </a:xfrm>
          <a:prstGeom prst="rect">
            <a:avLst/>
          </a:prstGeom>
          <a:noFill/>
          <a:ln w="9525">
            <a:noFill/>
            <a:miter lim="800000"/>
            <a:headEnd/>
            <a:tailEnd/>
          </a:ln>
        </p:spPr>
      </p:pic>
      <p:pic>
        <p:nvPicPr>
          <p:cNvPr id="165939" name="Picture 51" descr="sugar bowl"/>
          <p:cNvPicPr>
            <a:picLocks noChangeAspect="1" noChangeArrowheads="1"/>
          </p:cNvPicPr>
          <p:nvPr/>
        </p:nvPicPr>
        <p:blipFill>
          <a:blip r:embed="rId16"/>
          <a:srcRect/>
          <a:stretch>
            <a:fillRect/>
          </a:stretch>
        </p:blipFill>
        <p:spPr bwMode="auto">
          <a:xfrm>
            <a:off x="2514600" y="5257800"/>
            <a:ext cx="1219200" cy="688975"/>
          </a:xfrm>
          <a:prstGeom prst="rect">
            <a:avLst/>
          </a:prstGeom>
          <a:noFill/>
          <a:ln w="9525">
            <a:noFill/>
            <a:miter lim="800000"/>
            <a:headEnd/>
            <a:tailEnd/>
          </a:ln>
        </p:spPr>
      </p:pic>
      <p:pic>
        <p:nvPicPr>
          <p:cNvPr id="165941" name="Picture 53" descr="coffee"/>
          <p:cNvPicPr>
            <a:picLocks noChangeAspect="1" noChangeArrowheads="1"/>
          </p:cNvPicPr>
          <p:nvPr/>
        </p:nvPicPr>
        <p:blipFill>
          <a:blip r:embed="rId17"/>
          <a:srcRect/>
          <a:stretch>
            <a:fillRect/>
          </a:stretch>
        </p:blipFill>
        <p:spPr bwMode="auto">
          <a:xfrm>
            <a:off x="6172200" y="4267200"/>
            <a:ext cx="914400" cy="825500"/>
          </a:xfrm>
          <a:prstGeom prst="rect">
            <a:avLst/>
          </a:prstGeom>
          <a:noFill/>
          <a:ln w="9525">
            <a:noFill/>
            <a:miter lim="800000"/>
            <a:headEnd/>
            <a:tailEnd/>
          </a:ln>
        </p:spPr>
      </p:pic>
      <p:pic>
        <p:nvPicPr>
          <p:cNvPr id="165947" name="Picture 59" descr="cappucino"/>
          <p:cNvPicPr>
            <a:picLocks noChangeAspect="1" noChangeArrowheads="1"/>
          </p:cNvPicPr>
          <p:nvPr/>
        </p:nvPicPr>
        <p:blipFill>
          <a:blip r:embed="rId18"/>
          <a:srcRect/>
          <a:stretch>
            <a:fillRect/>
          </a:stretch>
        </p:blipFill>
        <p:spPr bwMode="auto">
          <a:xfrm>
            <a:off x="6781800" y="4495800"/>
            <a:ext cx="838200" cy="7985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165925"/>
                                        </p:tgtEl>
                                        <p:attrNameLst>
                                          <p:attrName>style.visibility</p:attrName>
                                        </p:attrNameLst>
                                      </p:cBhvr>
                                      <p:to>
                                        <p:strVal val="visible"/>
                                      </p:to>
                                    </p:set>
                                    <p:anim calcmode="lin" valueType="num">
                                      <p:cBhvr>
                                        <p:cTn id="7" dur="500" fill="hold"/>
                                        <p:tgtEl>
                                          <p:spTgt spid="165925"/>
                                        </p:tgtEl>
                                        <p:attrNameLst>
                                          <p:attrName>ppt_w</p:attrName>
                                        </p:attrNameLst>
                                      </p:cBhvr>
                                      <p:tavLst>
                                        <p:tav tm="0">
                                          <p:val>
                                            <p:strVal val="#ppt_w*2.5"/>
                                          </p:val>
                                        </p:tav>
                                        <p:tav tm="100000">
                                          <p:val>
                                            <p:strVal val="#ppt_w"/>
                                          </p:val>
                                        </p:tav>
                                      </p:tavLst>
                                    </p:anim>
                                    <p:anim calcmode="lin" valueType="num">
                                      <p:cBhvr>
                                        <p:cTn id="8" dur="500" fill="hold"/>
                                        <p:tgtEl>
                                          <p:spTgt spid="165925"/>
                                        </p:tgtEl>
                                        <p:attrNameLst>
                                          <p:attrName>ppt_h</p:attrName>
                                        </p:attrNameLst>
                                      </p:cBhvr>
                                      <p:tavLst>
                                        <p:tav tm="0">
                                          <p:val>
                                            <p:strVal val="#ppt_h*0.01"/>
                                          </p:val>
                                        </p:tav>
                                        <p:tav tm="100000">
                                          <p:val>
                                            <p:strVal val="#ppt_h"/>
                                          </p:val>
                                        </p:tav>
                                      </p:tavLst>
                                    </p:anim>
                                    <p:anim calcmode="lin" valueType="num">
                                      <p:cBhvr>
                                        <p:cTn id="9" dur="500" fill="hold"/>
                                        <p:tgtEl>
                                          <p:spTgt spid="165925"/>
                                        </p:tgtEl>
                                        <p:attrNameLst>
                                          <p:attrName>ppt_x</p:attrName>
                                        </p:attrNameLst>
                                      </p:cBhvr>
                                      <p:tavLst>
                                        <p:tav tm="0">
                                          <p:val>
                                            <p:strVal val="#ppt_x"/>
                                          </p:val>
                                        </p:tav>
                                        <p:tav tm="100000">
                                          <p:val>
                                            <p:strVal val="#ppt_x"/>
                                          </p:val>
                                        </p:tav>
                                      </p:tavLst>
                                    </p:anim>
                                    <p:anim calcmode="lin" valueType="num">
                                      <p:cBhvr>
                                        <p:cTn id="10" dur="500" fill="hold"/>
                                        <p:tgtEl>
                                          <p:spTgt spid="165925"/>
                                        </p:tgtEl>
                                        <p:attrNameLst>
                                          <p:attrName>ppt_y</p:attrName>
                                        </p:attrNameLst>
                                      </p:cBhvr>
                                      <p:tavLst>
                                        <p:tav tm="0">
                                          <p:val>
                                            <p:strVal val="#ppt_h+1"/>
                                          </p:val>
                                        </p:tav>
                                        <p:tav tm="100000">
                                          <p:val>
                                            <p:strVal val="#ppt_y"/>
                                          </p:val>
                                        </p:tav>
                                      </p:tavLst>
                                    </p:anim>
                                    <p:animEffect transition="in" filter="fade">
                                      <p:cBhvr>
                                        <p:cTn id="11" dur="500"/>
                                        <p:tgtEl>
                                          <p:spTgt spid="165925"/>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165927"/>
                                        </p:tgtEl>
                                        <p:attrNameLst>
                                          <p:attrName>style.visibility</p:attrName>
                                        </p:attrNameLst>
                                      </p:cBhvr>
                                      <p:to>
                                        <p:strVal val="visible"/>
                                      </p:to>
                                    </p:set>
                                    <p:anim calcmode="lin" valueType="num">
                                      <p:cBhvr>
                                        <p:cTn id="15" dur="500" fill="hold"/>
                                        <p:tgtEl>
                                          <p:spTgt spid="165927"/>
                                        </p:tgtEl>
                                        <p:attrNameLst>
                                          <p:attrName>ppt_w</p:attrName>
                                        </p:attrNameLst>
                                      </p:cBhvr>
                                      <p:tavLst>
                                        <p:tav tm="0">
                                          <p:val>
                                            <p:strVal val="#ppt_w*2.5"/>
                                          </p:val>
                                        </p:tav>
                                        <p:tav tm="100000">
                                          <p:val>
                                            <p:strVal val="#ppt_w"/>
                                          </p:val>
                                        </p:tav>
                                      </p:tavLst>
                                    </p:anim>
                                    <p:anim calcmode="lin" valueType="num">
                                      <p:cBhvr>
                                        <p:cTn id="16" dur="500" fill="hold"/>
                                        <p:tgtEl>
                                          <p:spTgt spid="165927"/>
                                        </p:tgtEl>
                                        <p:attrNameLst>
                                          <p:attrName>ppt_h</p:attrName>
                                        </p:attrNameLst>
                                      </p:cBhvr>
                                      <p:tavLst>
                                        <p:tav tm="0">
                                          <p:val>
                                            <p:strVal val="#ppt_h*0.01"/>
                                          </p:val>
                                        </p:tav>
                                        <p:tav tm="100000">
                                          <p:val>
                                            <p:strVal val="#ppt_h"/>
                                          </p:val>
                                        </p:tav>
                                      </p:tavLst>
                                    </p:anim>
                                    <p:anim calcmode="lin" valueType="num">
                                      <p:cBhvr>
                                        <p:cTn id="17" dur="500" fill="hold"/>
                                        <p:tgtEl>
                                          <p:spTgt spid="165927"/>
                                        </p:tgtEl>
                                        <p:attrNameLst>
                                          <p:attrName>ppt_x</p:attrName>
                                        </p:attrNameLst>
                                      </p:cBhvr>
                                      <p:tavLst>
                                        <p:tav tm="0">
                                          <p:val>
                                            <p:strVal val="#ppt_x"/>
                                          </p:val>
                                        </p:tav>
                                        <p:tav tm="100000">
                                          <p:val>
                                            <p:strVal val="#ppt_x"/>
                                          </p:val>
                                        </p:tav>
                                      </p:tavLst>
                                    </p:anim>
                                    <p:anim calcmode="lin" valueType="num">
                                      <p:cBhvr>
                                        <p:cTn id="18" dur="500" fill="hold"/>
                                        <p:tgtEl>
                                          <p:spTgt spid="165927"/>
                                        </p:tgtEl>
                                        <p:attrNameLst>
                                          <p:attrName>ppt_y</p:attrName>
                                        </p:attrNameLst>
                                      </p:cBhvr>
                                      <p:tavLst>
                                        <p:tav tm="0">
                                          <p:val>
                                            <p:strVal val="#ppt_h+1"/>
                                          </p:val>
                                        </p:tav>
                                        <p:tav tm="100000">
                                          <p:val>
                                            <p:strVal val="#ppt_y"/>
                                          </p:val>
                                        </p:tav>
                                      </p:tavLst>
                                    </p:anim>
                                    <p:animEffect transition="in" filter="fade">
                                      <p:cBhvr>
                                        <p:cTn id="19" dur="500"/>
                                        <p:tgtEl>
                                          <p:spTgt spid="165927"/>
                                        </p:tgtEl>
                                      </p:cBhvr>
                                    </p:animEffect>
                                  </p:childTnLst>
                                </p:cTn>
                              </p:par>
                            </p:childTnLst>
                          </p:cTn>
                        </p:par>
                        <p:par>
                          <p:cTn id="20" fill="hold">
                            <p:stCondLst>
                              <p:cond delay="1000"/>
                            </p:stCondLst>
                            <p:childTnLst>
                              <p:par>
                                <p:cTn id="21" presetID="58" presetClass="entr" presetSubtype="0" accel="100000" fill="hold" nodeType="afterEffect">
                                  <p:stCondLst>
                                    <p:cond delay="0"/>
                                  </p:stCondLst>
                                  <p:childTnLst>
                                    <p:set>
                                      <p:cBhvr>
                                        <p:cTn id="22" dur="1" fill="hold">
                                          <p:stCondLst>
                                            <p:cond delay="0"/>
                                          </p:stCondLst>
                                        </p:cTn>
                                        <p:tgtEl>
                                          <p:spTgt spid="165907"/>
                                        </p:tgtEl>
                                        <p:attrNameLst>
                                          <p:attrName>style.visibility</p:attrName>
                                        </p:attrNameLst>
                                      </p:cBhvr>
                                      <p:to>
                                        <p:strVal val="visible"/>
                                      </p:to>
                                    </p:set>
                                    <p:anim calcmode="lin" valueType="num">
                                      <p:cBhvr>
                                        <p:cTn id="23" dur="500" fill="hold"/>
                                        <p:tgtEl>
                                          <p:spTgt spid="165907"/>
                                        </p:tgtEl>
                                        <p:attrNameLst>
                                          <p:attrName>ppt_w</p:attrName>
                                        </p:attrNameLst>
                                      </p:cBhvr>
                                      <p:tavLst>
                                        <p:tav tm="0">
                                          <p:val>
                                            <p:strVal val="#ppt_w*2.5"/>
                                          </p:val>
                                        </p:tav>
                                        <p:tav tm="100000">
                                          <p:val>
                                            <p:strVal val="#ppt_w"/>
                                          </p:val>
                                        </p:tav>
                                      </p:tavLst>
                                    </p:anim>
                                    <p:anim calcmode="lin" valueType="num">
                                      <p:cBhvr>
                                        <p:cTn id="24" dur="500" fill="hold"/>
                                        <p:tgtEl>
                                          <p:spTgt spid="165907"/>
                                        </p:tgtEl>
                                        <p:attrNameLst>
                                          <p:attrName>ppt_h</p:attrName>
                                        </p:attrNameLst>
                                      </p:cBhvr>
                                      <p:tavLst>
                                        <p:tav tm="0">
                                          <p:val>
                                            <p:strVal val="#ppt_h*0.01"/>
                                          </p:val>
                                        </p:tav>
                                        <p:tav tm="100000">
                                          <p:val>
                                            <p:strVal val="#ppt_h"/>
                                          </p:val>
                                        </p:tav>
                                      </p:tavLst>
                                    </p:anim>
                                    <p:anim calcmode="lin" valueType="num">
                                      <p:cBhvr>
                                        <p:cTn id="25" dur="500" fill="hold"/>
                                        <p:tgtEl>
                                          <p:spTgt spid="165907"/>
                                        </p:tgtEl>
                                        <p:attrNameLst>
                                          <p:attrName>ppt_x</p:attrName>
                                        </p:attrNameLst>
                                      </p:cBhvr>
                                      <p:tavLst>
                                        <p:tav tm="0">
                                          <p:val>
                                            <p:strVal val="#ppt_x"/>
                                          </p:val>
                                        </p:tav>
                                        <p:tav tm="100000">
                                          <p:val>
                                            <p:strVal val="#ppt_x"/>
                                          </p:val>
                                        </p:tav>
                                      </p:tavLst>
                                    </p:anim>
                                    <p:anim calcmode="lin" valueType="num">
                                      <p:cBhvr>
                                        <p:cTn id="26" dur="500" fill="hold"/>
                                        <p:tgtEl>
                                          <p:spTgt spid="165907"/>
                                        </p:tgtEl>
                                        <p:attrNameLst>
                                          <p:attrName>ppt_y</p:attrName>
                                        </p:attrNameLst>
                                      </p:cBhvr>
                                      <p:tavLst>
                                        <p:tav tm="0">
                                          <p:val>
                                            <p:strVal val="#ppt_h+1"/>
                                          </p:val>
                                        </p:tav>
                                        <p:tav tm="100000">
                                          <p:val>
                                            <p:strVal val="#ppt_y"/>
                                          </p:val>
                                        </p:tav>
                                      </p:tavLst>
                                    </p:anim>
                                    <p:animEffect transition="in" filter="fade">
                                      <p:cBhvr>
                                        <p:cTn id="27" dur="500"/>
                                        <p:tgtEl>
                                          <p:spTgt spid="165907"/>
                                        </p:tgtEl>
                                      </p:cBhvr>
                                    </p:animEffect>
                                  </p:childTnLst>
                                </p:cTn>
                              </p:par>
                            </p:childTnLst>
                          </p:cTn>
                        </p:par>
                        <p:par>
                          <p:cTn id="28" fill="hold">
                            <p:stCondLst>
                              <p:cond delay="1500"/>
                            </p:stCondLst>
                            <p:childTnLst>
                              <p:par>
                                <p:cTn id="29" presetID="58" presetClass="entr" presetSubtype="0" accel="100000" fill="hold" nodeType="afterEffect">
                                  <p:stCondLst>
                                    <p:cond delay="0"/>
                                  </p:stCondLst>
                                  <p:childTnLst>
                                    <p:set>
                                      <p:cBhvr>
                                        <p:cTn id="30" dur="1" fill="hold">
                                          <p:stCondLst>
                                            <p:cond delay="0"/>
                                          </p:stCondLst>
                                        </p:cTn>
                                        <p:tgtEl>
                                          <p:spTgt spid="165921"/>
                                        </p:tgtEl>
                                        <p:attrNameLst>
                                          <p:attrName>style.visibility</p:attrName>
                                        </p:attrNameLst>
                                      </p:cBhvr>
                                      <p:to>
                                        <p:strVal val="visible"/>
                                      </p:to>
                                    </p:set>
                                    <p:anim calcmode="lin" valueType="num">
                                      <p:cBhvr>
                                        <p:cTn id="31" dur="500" fill="hold"/>
                                        <p:tgtEl>
                                          <p:spTgt spid="165921"/>
                                        </p:tgtEl>
                                        <p:attrNameLst>
                                          <p:attrName>ppt_w</p:attrName>
                                        </p:attrNameLst>
                                      </p:cBhvr>
                                      <p:tavLst>
                                        <p:tav tm="0">
                                          <p:val>
                                            <p:strVal val="#ppt_w*2.5"/>
                                          </p:val>
                                        </p:tav>
                                        <p:tav tm="100000">
                                          <p:val>
                                            <p:strVal val="#ppt_w"/>
                                          </p:val>
                                        </p:tav>
                                      </p:tavLst>
                                    </p:anim>
                                    <p:anim calcmode="lin" valueType="num">
                                      <p:cBhvr>
                                        <p:cTn id="32" dur="500" fill="hold"/>
                                        <p:tgtEl>
                                          <p:spTgt spid="165921"/>
                                        </p:tgtEl>
                                        <p:attrNameLst>
                                          <p:attrName>ppt_h</p:attrName>
                                        </p:attrNameLst>
                                      </p:cBhvr>
                                      <p:tavLst>
                                        <p:tav tm="0">
                                          <p:val>
                                            <p:strVal val="#ppt_h*0.01"/>
                                          </p:val>
                                        </p:tav>
                                        <p:tav tm="100000">
                                          <p:val>
                                            <p:strVal val="#ppt_h"/>
                                          </p:val>
                                        </p:tav>
                                      </p:tavLst>
                                    </p:anim>
                                    <p:anim calcmode="lin" valueType="num">
                                      <p:cBhvr>
                                        <p:cTn id="33" dur="500" fill="hold"/>
                                        <p:tgtEl>
                                          <p:spTgt spid="165921"/>
                                        </p:tgtEl>
                                        <p:attrNameLst>
                                          <p:attrName>ppt_x</p:attrName>
                                        </p:attrNameLst>
                                      </p:cBhvr>
                                      <p:tavLst>
                                        <p:tav tm="0">
                                          <p:val>
                                            <p:strVal val="#ppt_x"/>
                                          </p:val>
                                        </p:tav>
                                        <p:tav tm="100000">
                                          <p:val>
                                            <p:strVal val="#ppt_x"/>
                                          </p:val>
                                        </p:tav>
                                      </p:tavLst>
                                    </p:anim>
                                    <p:anim calcmode="lin" valueType="num">
                                      <p:cBhvr>
                                        <p:cTn id="34" dur="500" fill="hold"/>
                                        <p:tgtEl>
                                          <p:spTgt spid="165921"/>
                                        </p:tgtEl>
                                        <p:attrNameLst>
                                          <p:attrName>ppt_y</p:attrName>
                                        </p:attrNameLst>
                                      </p:cBhvr>
                                      <p:tavLst>
                                        <p:tav tm="0">
                                          <p:val>
                                            <p:strVal val="#ppt_h+1"/>
                                          </p:val>
                                        </p:tav>
                                        <p:tav tm="100000">
                                          <p:val>
                                            <p:strVal val="#ppt_y"/>
                                          </p:val>
                                        </p:tav>
                                      </p:tavLst>
                                    </p:anim>
                                    <p:animEffect transition="in" filter="fade">
                                      <p:cBhvr>
                                        <p:cTn id="35" dur="500"/>
                                        <p:tgtEl>
                                          <p:spTgt spid="165921"/>
                                        </p:tgtEl>
                                      </p:cBhvr>
                                    </p:animEffect>
                                  </p:childTnLst>
                                </p:cTn>
                              </p:par>
                            </p:childTnLst>
                          </p:cTn>
                        </p:par>
                        <p:par>
                          <p:cTn id="36" fill="hold">
                            <p:stCondLst>
                              <p:cond delay="2000"/>
                            </p:stCondLst>
                            <p:childTnLst>
                              <p:par>
                                <p:cTn id="37" presetID="58" presetClass="entr" presetSubtype="0" accel="100000" fill="hold" nodeType="afterEffect">
                                  <p:stCondLst>
                                    <p:cond delay="0"/>
                                  </p:stCondLst>
                                  <p:childTnLst>
                                    <p:set>
                                      <p:cBhvr>
                                        <p:cTn id="38" dur="1" fill="hold">
                                          <p:stCondLst>
                                            <p:cond delay="0"/>
                                          </p:stCondLst>
                                        </p:cTn>
                                        <p:tgtEl>
                                          <p:spTgt spid="165947"/>
                                        </p:tgtEl>
                                        <p:attrNameLst>
                                          <p:attrName>style.visibility</p:attrName>
                                        </p:attrNameLst>
                                      </p:cBhvr>
                                      <p:to>
                                        <p:strVal val="visible"/>
                                      </p:to>
                                    </p:set>
                                    <p:anim calcmode="lin" valueType="num">
                                      <p:cBhvr>
                                        <p:cTn id="39" dur="500" fill="hold"/>
                                        <p:tgtEl>
                                          <p:spTgt spid="165947"/>
                                        </p:tgtEl>
                                        <p:attrNameLst>
                                          <p:attrName>ppt_w</p:attrName>
                                        </p:attrNameLst>
                                      </p:cBhvr>
                                      <p:tavLst>
                                        <p:tav tm="0">
                                          <p:val>
                                            <p:strVal val="#ppt_w*2.5"/>
                                          </p:val>
                                        </p:tav>
                                        <p:tav tm="100000">
                                          <p:val>
                                            <p:strVal val="#ppt_w"/>
                                          </p:val>
                                        </p:tav>
                                      </p:tavLst>
                                    </p:anim>
                                    <p:anim calcmode="lin" valueType="num">
                                      <p:cBhvr>
                                        <p:cTn id="40" dur="500" fill="hold"/>
                                        <p:tgtEl>
                                          <p:spTgt spid="165947"/>
                                        </p:tgtEl>
                                        <p:attrNameLst>
                                          <p:attrName>ppt_h</p:attrName>
                                        </p:attrNameLst>
                                      </p:cBhvr>
                                      <p:tavLst>
                                        <p:tav tm="0">
                                          <p:val>
                                            <p:strVal val="#ppt_h*0.01"/>
                                          </p:val>
                                        </p:tav>
                                        <p:tav tm="100000">
                                          <p:val>
                                            <p:strVal val="#ppt_h"/>
                                          </p:val>
                                        </p:tav>
                                      </p:tavLst>
                                    </p:anim>
                                    <p:anim calcmode="lin" valueType="num">
                                      <p:cBhvr>
                                        <p:cTn id="41" dur="500" fill="hold"/>
                                        <p:tgtEl>
                                          <p:spTgt spid="165947"/>
                                        </p:tgtEl>
                                        <p:attrNameLst>
                                          <p:attrName>ppt_x</p:attrName>
                                        </p:attrNameLst>
                                      </p:cBhvr>
                                      <p:tavLst>
                                        <p:tav tm="0">
                                          <p:val>
                                            <p:strVal val="#ppt_x"/>
                                          </p:val>
                                        </p:tav>
                                        <p:tav tm="100000">
                                          <p:val>
                                            <p:strVal val="#ppt_x"/>
                                          </p:val>
                                        </p:tav>
                                      </p:tavLst>
                                    </p:anim>
                                    <p:anim calcmode="lin" valueType="num">
                                      <p:cBhvr>
                                        <p:cTn id="42" dur="500" fill="hold"/>
                                        <p:tgtEl>
                                          <p:spTgt spid="165947"/>
                                        </p:tgtEl>
                                        <p:attrNameLst>
                                          <p:attrName>ppt_y</p:attrName>
                                        </p:attrNameLst>
                                      </p:cBhvr>
                                      <p:tavLst>
                                        <p:tav tm="0">
                                          <p:val>
                                            <p:strVal val="#ppt_h+1"/>
                                          </p:val>
                                        </p:tav>
                                        <p:tav tm="100000">
                                          <p:val>
                                            <p:strVal val="#ppt_y"/>
                                          </p:val>
                                        </p:tav>
                                      </p:tavLst>
                                    </p:anim>
                                    <p:animEffect transition="in" filter="fade">
                                      <p:cBhvr>
                                        <p:cTn id="43" dur="500"/>
                                        <p:tgtEl>
                                          <p:spTgt spid="165947"/>
                                        </p:tgtEl>
                                      </p:cBhvr>
                                    </p:animEffect>
                                  </p:childTnLst>
                                </p:cTn>
                              </p:par>
                            </p:childTnLst>
                          </p:cTn>
                        </p:par>
                        <p:par>
                          <p:cTn id="44" fill="hold">
                            <p:stCondLst>
                              <p:cond delay="2500"/>
                            </p:stCondLst>
                            <p:childTnLst>
                              <p:par>
                                <p:cTn id="45" presetID="58" presetClass="entr" presetSubtype="0" accel="100000" fill="hold" nodeType="afterEffect">
                                  <p:stCondLst>
                                    <p:cond delay="0"/>
                                  </p:stCondLst>
                                  <p:childTnLst>
                                    <p:set>
                                      <p:cBhvr>
                                        <p:cTn id="46" dur="1" fill="hold">
                                          <p:stCondLst>
                                            <p:cond delay="0"/>
                                          </p:stCondLst>
                                        </p:cTn>
                                        <p:tgtEl>
                                          <p:spTgt spid="165941"/>
                                        </p:tgtEl>
                                        <p:attrNameLst>
                                          <p:attrName>style.visibility</p:attrName>
                                        </p:attrNameLst>
                                      </p:cBhvr>
                                      <p:to>
                                        <p:strVal val="visible"/>
                                      </p:to>
                                    </p:set>
                                    <p:anim calcmode="lin" valueType="num">
                                      <p:cBhvr>
                                        <p:cTn id="47" dur="500" fill="hold"/>
                                        <p:tgtEl>
                                          <p:spTgt spid="165941"/>
                                        </p:tgtEl>
                                        <p:attrNameLst>
                                          <p:attrName>ppt_w</p:attrName>
                                        </p:attrNameLst>
                                      </p:cBhvr>
                                      <p:tavLst>
                                        <p:tav tm="0">
                                          <p:val>
                                            <p:strVal val="#ppt_w*2.5"/>
                                          </p:val>
                                        </p:tav>
                                        <p:tav tm="100000">
                                          <p:val>
                                            <p:strVal val="#ppt_w"/>
                                          </p:val>
                                        </p:tav>
                                      </p:tavLst>
                                    </p:anim>
                                    <p:anim calcmode="lin" valueType="num">
                                      <p:cBhvr>
                                        <p:cTn id="48" dur="500" fill="hold"/>
                                        <p:tgtEl>
                                          <p:spTgt spid="165941"/>
                                        </p:tgtEl>
                                        <p:attrNameLst>
                                          <p:attrName>ppt_h</p:attrName>
                                        </p:attrNameLst>
                                      </p:cBhvr>
                                      <p:tavLst>
                                        <p:tav tm="0">
                                          <p:val>
                                            <p:strVal val="#ppt_h*0.01"/>
                                          </p:val>
                                        </p:tav>
                                        <p:tav tm="100000">
                                          <p:val>
                                            <p:strVal val="#ppt_h"/>
                                          </p:val>
                                        </p:tav>
                                      </p:tavLst>
                                    </p:anim>
                                    <p:anim calcmode="lin" valueType="num">
                                      <p:cBhvr>
                                        <p:cTn id="49" dur="500" fill="hold"/>
                                        <p:tgtEl>
                                          <p:spTgt spid="165941"/>
                                        </p:tgtEl>
                                        <p:attrNameLst>
                                          <p:attrName>ppt_x</p:attrName>
                                        </p:attrNameLst>
                                      </p:cBhvr>
                                      <p:tavLst>
                                        <p:tav tm="0">
                                          <p:val>
                                            <p:strVal val="#ppt_x"/>
                                          </p:val>
                                        </p:tav>
                                        <p:tav tm="100000">
                                          <p:val>
                                            <p:strVal val="#ppt_x"/>
                                          </p:val>
                                        </p:tav>
                                      </p:tavLst>
                                    </p:anim>
                                    <p:anim calcmode="lin" valueType="num">
                                      <p:cBhvr>
                                        <p:cTn id="50" dur="500" fill="hold"/>
                                        <p:tgtEl>
                                          <p:spTgt spid="165941"/>
                                        </p:tgtEl>
                                        <p:attrNameLst>
                                          <p:attrName>ppt_y</p:attrName>
                                        </p:attrNameLst>
                                      </p:cBhvr>
                                      <p:tavLst>
                                        <p:tav tm="0">
                                          <p:val>
                                            <p:strVal val="#ppt_h+1"/>
                                          </p:val>
                                        </p:tav>
                                        <p:tav tm="100000">
                                          <p:val>
                                            <p:strVal val="#ppt_y"/>
                                          </p:val>
                                        </p:tav>
                                      </p:tavLst>
                                    </p:anim>
                                    <p:animEffect transition="in" filter="fade">
                                      <p:cBhvr>
                                        <p:cTn id="51" dur="500"/>
                                        <p:tgtEl>
                                          <p:spTgt spid="165941"/>
                                        </p:tgtEl>
                                      </p:cBhvr>
                                    </p:animEffect>
                                  </p:childTnLst>
                                </p:cTn>
                              </p:par>
                            </p:childTnLst>
                          </p:cTn>
                        </p:par>
                        <p:par>
                          <p:cTn id="52" fill="hold">
                            <p:stCondLst>
                              <p:cond delay="3000"/>
                            </p:stCondLst>
                            <p:childTnLst>
                              <p:par>
                                <p:cTn id="53" presetID="58" presetClass="entr" presetSubtype="0" accel="100000" fill="hold" nodeType="afterEffect">
                                  <p:stCondLst>
                                    <p:cond delay="0"/>
                                  </p:stCondLst>
                                  <p:childTnLst>
                                    <p:set>
                                      <p:cBhvr>
                                        <p:cTn id="54" dur="1" fill="hold">
                                          <p:stCondLst>
                                            <p:cond delay="0"/>
                                          </p:stCondLst>
                                        </p:cTn>
                                        <p:tgtEl>
                                          <p:spTgt spid="165911"/>
                                        </p:tgtEl>
                                        <p:attrNameLst>
                                          <p:attrName>style.visibility</p:attrName>
                                        </p:attrNameLst>
                                      </p:cBhvr>
                                      <p:to>
                                        <p:strVal val="visible"/>
                                      </p:to>
                                    </p:set>
                                    <p:anim calcmode="lin" valueType="num">
                                      <p:cBhvr>
                                        <p:cTn id="55" dur="500" fill="hold"/>
                                        <p:tgtEl>
                                          <p:spTgt spid="165911"/>
                                        </p:tgtEl>
                                        <p:attrNameLst>
                                          <p:attrName>ppt_w</p:attrName>
                                        </p:attrNameLst>
                                      </p:cBhvr>
                                      <p:tavLst>
                                        <p:tav tm="0">
                                          <p:val>
                                            <p:strVal val="#ppt_w*2.5"/>
                                          </p:val>
                                        </p:tav>
                                        <p:tav tm="100000">
                                          <p:val>
                                            <p:strVal val="#ppt_w"/>
                                          </p:val>
                                        </p:tav>
                                      </p:tavLst>
                                    </p:anim>
                                    <p:anim calcmode="lin" valueType="num">
                                      <p:cBhvr>
                                        <p:cTn id="56" dur="500" fill="hold"/>
                                        <p:tgtEl>
                                          <p:spTgt spid="165911"/>
                                        </p:tgtEl>
                                        <p:attrNameLst>
                                          <p:attrName>ppt_h</p:attrName>
                                        </p:attrNameLst>
                                      </p:cBhvr>
                                      <p:tavLst>
                                        <p:tav tm="0">
                                          <p:val>
                                            <p:strVal val="#ppt_h*0.01"/>
                                          </p:val>
                                        </p:tav>
                                        <p:tav tm="100000">
                                          <p:val>
                                            <p:strVal val="#ppt_h"/>
                                          </p:val>
                                        </p:tav>
                                      </p:tavLst>
                                    </p:anim>
                                    <p:anim calcmode="lin" valueType="num">
                                      <p:cBhvr>
                                        <p:cTn id="57" dur="500" fill="hold"/>
                                        <p:tgtEl>
                                          <p:spTgt spid="165911"/>
                                        </p:tgtEl>
                                        <p:attrNameLst>
                                          <p:attrName>ppt_x</p:attrName>
                                        </p:attrNameLst>
                                      </p:cBhvr>
                                      <p:tavLst>
                                        <p:tav tm="0">
                                          <p:val>
                                            <p:strVal val="#ppt_x"/>
                                          </p:val>
                                        </p:tav>
                                        <p:tav tm="100000">
                                          <p:val>
                                            <p:strVal val="#ppt_x"/>
                                          </p:val>
                                        </p:tav>
                                      </p:tavLst>
                                    </p:anim>
                                    <p:anim calcmode="lin" valueType="num">
                                      <p:cBhvr>
                                        <p:cTn id="58" dur="500" fill="hold"/>
                                        <p:tgtEl>
                                          <p:spTgt spid="165911"/>
                                        </p:tgtEl>
                                        <p:attrNameLst>
                                          <p:attrName>ppt_y</p:attrName>
                                        </p:attrNameLst>
                                      </p:cBhvr>
                                      <p:tavLst>
                                        <p:tav tm="0">
                                          <p:val>
                                            <p:strVal val="#ppt_h+1"/>
                                          </p:val>
                                        </p:tav>
                                        <p:tav tm="100000">
                                          <p:val>
                                            <p:strVal val="#ppt_y"/>
                                          </p:val>
                                        </p:tav>
                                      </p:tavLst>
                                    </p:anim>
                                    <p:animEffect transition="in" filter="fade">
                                      <p:cBhvr>
                                        <p:cTn id="59" dur="500"/>
                                        <p:tgtEl>
                                          <p:spTgt spid="165911"/>
                                        </p:tgtEl>
                                      </p:cBhvr>
                                    </p:animEffect>
                                  </p:childTnLst>
                                </p:cTn>
                              </p:par>
                            </p:childTnLst>
                          </p:cTn>
                        </p:par>
                        <p:par>
                          <p:cTn id="60" fill="hold">
                            <p:stCondLst>
                              <p:cond delay="3500"/>
                            </p:stCondLst>
                            <p:childTnLst>
                              <p:par>
                                <p:cTn id="61" presetID="58" presetClass="entr" presetSubtype="0" accel="100000" fill="hold" nodeType="afterEffect">
                                  <p:stCondLst>
                                    <p:cond delay="0"/>
                                  </p:stCondLst>
                                  <p:childTnLst>
                                    <p:set>
                                      <p:cBhvr>
                                        <p:cTn id="62" dur="1" fill="hold">
                                          <p:stCondLst>
                                            <p:cond delay="0"/>
                                          </p:stCondLst>
                                        </p:cTn>
                                        <p:tgtEl>
                                          <p:spTgt spid="165932"/>
                                        </p:tgtEl>
                                        <p:attrNameLst>
                                          <p:attrName>style.visibility</p:attrName>
                                        </p:attrNameLst>
                                      </p:cBhvr>
                                      <p:to>
                                        <p:strVal val="visible"/>
                                      </p:to>
                                    </p:set>
                                    <p:anim calcmode="lin" valueType="num">
                                      <p:cBhvr>
                                        <p:cTn id="63" dur="500" fill="hold"/>
                                        <p:tgtEl>
                                          <p:spTgt spid="165932"/>
                                        </p:tgtEl>
                                        <p:attrNameLst>
                                          <p:attrName>ppt_w</p:attrName>
                                        </p:attrNameLst>
                                      </p:cBhvr>
                                      <p:tavLst>
                                        <p:tav tm="0">
                                          <p:val>
                                            <p:strVal val="#ppt_w*2.5"/>
                                          </p:val>
                                        </p:tav>
                                        <p:tav tm="100000">
                                          <p:val>
                                            <p:strVal val="#ppt_w"/>
                                          </p:val>
                                        </p:tav>
                                      </p:tavLst>
                                    </p:anim>
                                    <p:anim calcmode="lin" valueType="num">
                                      <p:cBhvr>
                                        <p:cTn id="64" dur="500" fill="hold"/>
                                        <p:tgtEl>
                                          <p:spTgt spid="165932"/>
                                        </p:tgtEl>
                                        <p:attrNameLst>
                                          <p:attrName>ppt_h</p:attrName>
                                        </p:attrNameLst>
                                      </p:cBhvr>
                                      <p:tavLst>
                                        <p:tav tm="0">
                                          <p:val>
                                            <p:strVal val="#ppt_h*0.01"/>
                                          </p:val>
                                        </p:tav>
                                        <p:tav tm="100000">
                                          <p:val>
                                            <p:strVal val="#ppt_h"/>
                                          </p:val>
                                        </p:tav>
                                      </p:tavLst>
                                    </p:anim>
                                    <p:anim calcmode="lin" valueType="num">
                                      <p:cBhvr>
                                        <p:cTn id="65" dur="500" fill="hold"/>
                                        <p:tgtEl>
                                          <p:spTgt spid="165932"/>
                                        </p:tgtEl>
                                        <p:attrNameLst>
                                          <p:attrName>ppt_x</p:attrName>
                                        </p:attrNameLst>
                                      </p:cBhvr>
                                      <p:tavLst>
                                        <p:tav tm="0">
                                          <p:val>
                                            <p:strVal val="#ppt_x"/>
                                          </p:val>
                                        </p:tav>
                                        <p:tav tm="100000">
                                          <p:val>
                                            <p:strVal val="#ppt_x"/>
                                          </p:val>
                                        </p:tav>
                                      </p:tavLst>
                                    </p:anim>
                                    <p:anim calcmode="lin" valueType="num">
                                      <p:cBhvr>
                                        <p:cTn id="66" dur="500" fill="hold"/>
                                        <p:tgtEl>
                                          <p:spTgt spid="165932"/>
                                        </p:tgtEl>
                                        <p:attrNameLst>
                                          <p:attrName>ppt_y</p:attrName>
                                        </p:attrNameLst>
                                      </p:cBhvr>
                                      <p:tavLst>
                                        <p:tav tm="0">
                                          <p:val>
                                            <p:strVal val="#ppt_h+1"/>
                                          </p:val>
                                        </p:tav>
                                        <p:tav tm="100000">
                                          <p:val>
                                            <p:strVal val="#ppt_y"/>
                                          </p:val>
                                        </p:tav>
                                      </p:tavLst>
                                    </p:anim>
                                    <p:animEffect transition="in" filter="fade">
                                      <p:cBhvr>
                                        <p:cTn id="67" dur="500"/>
                                        <p:tgtEl>
                                          <p:spTgt spid="165932"/>
                                        </p:tgtEl>
                                      </p:cBhvr>
                                    </p:animEffect>
                                  </p:childTnLst>
                                </p:cTn>
                              </p:par>
                            </p:childTnLst>
                          </p:cTn>
                        </p:par>
                        <p:par>
                          <p:cTn id="68" fill="hold">
                            <p:stCondLst>
                              <p:cond delay="4000"/>
                            </p:stCondLst>
                            <p:childTnLst>
                              <p:par>
                                <p:cTn id="69" presetID="58" presetClass="entr" presetSubtype="0" accel="100000" fill="hold" nodeType="afterEffect">
                                  <p:stCondLst>
                                    <p:cond delay="0"/>
                                  </p:stCondLst>
                                  <p:childTnLst>
                                    <p:set>
                                      <p:cBhvr>
                                        <p:cTn id="70" dur="1" fill="hold">
                                          <p:stCondLst>
                                            <p:cond delay="0"/>
                                          </p:stCondLst>
                                        </p:cTn>
                                        <p:tgtEl>
                                          <p:spTgt spid="165939"/>
                                        </p:tgtEl>
                                        <p:attrNameLst>
                                          <p:attrName>style.visibility</p:attrName>
                                        </p:attrNameLst>
                                      </p:cBhvr>
                                      <p:to>
                                        <p:strVal val="visible"/>
                                      </p:to>
                                    </p:set>
                                    <p:anim calcmode="lin" valueType="num">
                                      <p:cBhvr>
                                        <p:cTn id="71" dur="500" fill="hold"/>
                                        <p:tgtEl>
                                          <p:spTgt spid="165939"/>
                                        </p:tgtEl>
                                        <p:attrNameLst>
                                          <p:attrName>ppt_w</p:attrName>
                                        </p:attrNameLst>
                                      </p:cBhvr>
                                      <p:tavLst>
                                        <p:tav tm="0">
                                          <p:val>
                                            <p:strVal val="#ppt_w*2.5"/>
                                          </p:val>
                                        </p:tav>
                                        <p:tav tm="100000">
                                          <p:val>
                                            <p:strVal val="#ppt_w"/>
                                          </p:val>
                                        </p:tav>
                                      </p:tavLst>
                                    </p:anim>
                                    <p:anim calcmode="lin" valueType="num">
                                      <p:cBhvr>
                                        <p:cTn id="72" dur="500" fill="hold"/>
                                        <p:tgtEl>
                                          <p:spTgt spid="165939"/>
                                        </p:tgtEl>
                                        <p:attrNameLst>
                                          <p:attrName>ppt_h</p:attrName>
                                        </p:attrNameLst>
                                      </p:cBhvr>
                                      <p:tavLst>
                                        <p:tav tm="0">
                                          <p:val>
                                            <p:strVal val="#ppt_h*0.01"/>
                                          </p:val>
                                        </p:tav>
                                        <p:tav tm="100000">
                                          <p:val>
                                            <p:strVal val="#ppt_h"/>
                                          </p:val>
                                        </p:tav>
                                      </p:tavLst>
                                    </p:anim>
                                    <p:anim calcmode="lin" valueType="num">
                                      <p:cBhvr>
                                        <p:cTn id="73" dur="500" fill="hold"/>
                                        <p:tgtEl>
                                          <p:spTgt spid="165939"/>
                                        </p:tgtEl>
                                        <p:attrNameLst>
                                          <p:attrName>ppt_x</p:attrName>
                                        </p:attrNameLst>
                                      </p:cBhvr>
                                      <p:tavLst>
                                        <p:tav tm="0">
                                          <p:val>
                                            <p:strVal val="#ppt_x"/>
                                          </p:val>
                                        </p:tav>
                                        <p:tav tm="100000">
                                          <p:val>
                                            <p:strVal val="#ppt_x"/>
                                          </p:val>
                                        </p:tav>
                                      </p:tavLst>
                                    </p:anim>
                                    <p:anim calcmode="lin" valueType="num">
                                      <p:cBhvr>
                                        <p:cTn id="74" dur="500" fill="hold"/>
                                        <p:tgtEl>
                                          <p:spTgt spid="165939"/>
                                        </p:tgtEl>
                                        <p:attrNameLst>
                                          <p:attrName>ppt_y</p:attrName>
                                        </p:attrNameLst>
                                      </p:cBhvr>
                                      <p:tavLst>
                                        <p:tav tm="0">
                                          <p:val>
                                            <p:strVal val="#ppt_h+1"/>
                                          </p:val>
                                        </p:tav>
                                        <p:tav tm="100000">
                                          <p:val>
                                            <p:strVal val="#ppt_y"/>
                                          </p:val>
                                        </p:tav>
                                      </p:tavLst>
                                    </p:anim>
                                    <p:animEffect transition="in" filter="fade">
                                      <p:cBhvr>
                                        <p:cTn id="75" dur="500"/>
                                        <p:tgtEl>
                                          <p:spTgt spid="165939"/>
                                        </p:tgtEl>
                                      </p:cBhvr>
                                    </p:animEffect>
                                  </p:childTnLst>
                                </p:cTn>
                              </p:par>
                            </p:childTnLst>
                          </p:cTn>
                        </p:par>
                        <p:par>
                          <p:cTn id="76" fill="hold">
                            <p:stCondLst>
                              <p:cond delay="4500"/>
                            </p:stCondLst>
                            <p:childTnLst>
                              <p:par>
                                <p:cTn id="77" presetID="58" presetClass="entr" presetSubtype="0" accel="100000" fill="hold" nodeType="afterEffect">
                                  <p:stCondLst>
                                    <p:cond delay="0"/>
                                  </p:stCondLst>
                                  <p:childTnLst>
                                    <p:set>
                                      <p:cBhvr>
                                        <p:cTn id="78" dur="1" fill="hold">
                                          <p:stCondLst>
                                            <p:cond delay="0"/>
                                          </p:stCondLst>
                                        </p:cTn>
                                        <p:tgtEl>
                                          <p:spTgt spid="165905"/>
                                        </p:tgtEl>
                                        <p:attrNameLst>
                                          <p:attrName>style.visibility</p:attrName>
                                        </p:attrNameLst>
                                      </p:cBhvr>
                                      <p:to>
                                        <p:strVal val="visible"/>
                                      </p:to>
                                    </p:set>
                                    <p:anim calcmode="lin" valueType="num">
                                      <p:cBhvr>
                                        <p:cTn id="79" dur="500" fill="hold"/>
                                        <p:tgtEl>
                                          <p:spTgt spid="165905"/>
                                        </p:tgtEl>
                                        <p:attrNameLst>
                                          <p:attrName>ppt_w</p:attrName>
                                        </p:attrNameLst>
                                      </p:cBhvr>
                                      <p:tavLst>
                                        <p:tav tm="0">
                                          <p:val>
                                            <p:strVal val="#ppt_w*2.5"/>
                                          </p:val>
                                        </p:tav>
                                        <p:tav tm="100000">
                                          <p:val>
                                            <p:strVal val="#ppt_w"/>
                                          </p:val>
                                        </p:tav>
                                      </p:tavLst>
                                    </p:anim>
                                    <p:anim calcmode="lin" valueType="num">
                                      <p:cBhvr>
                                        <p:cTn id="80" dur="500" fill="hold"/>
                                        <p:tgtEl>
                                          <p:spTgt spid="165905"/>
                                        </p:tgtEl>
                                        <p:attrNameLst>
                                          <p:attrName>ppt_h</p:attrName>
                                        </p:attrNameLst>
                                      </p:cBhvr>
                                      <p:tavLst>
                                        <p:tav tm="0">
                                          <p:val>
                                            <p:strVal val="#ppt_h*0.01"/>
                                          </p:val>
                                        </p:tav>
                                        <p:tav tm="100000">
                                          <p:val>
                                            <p:strVal val="#ppt_h"/>
                                          </p:val>
                                        </p:tav>
                                      </p:tavLst>
                                    </p:anim>
                                    <p:anim calcmode="lin" valueType="num">
                                      <p:cBhvr>
                                        <p:cTn id="81" dur="500" fill="hold"/>
                                        <p:tgtEl>
                                          <p:spTgt spid="165905"/>
                                        </p:tgtEl>
                                        <p:attrNameLst>
                                          <p:attrName>ppt_x</p:attrName>
                                        </p:attrNameLst>
                                      </p:cBhvr>
                                      <p:tavLst>
                                        <p:tav tm="0">
                                          <p:val>
                                            <p:strVal val="#ppt_x"/>
                                          </p:val>
                                        </p:tav>
                                        <p:tav tm="100000">
                                          <p:val>
                                            <p:strVal val="#ppt_x"/>
                                          </p:val>
                                        </p:tav>
                                      </p:tavLst>
                                    </p:anim>
                                    <p:anim calcmode="lin" valueType="num">
                                      <p:cBhvr>
                                        <p:cTn id="82" dur="500" fill="hold"/>
                                        <p:tgtEl>
                                          <p:spTgt spid="165905"/>
                                        </p:tgtEl>
                                        <p:attrNameLst>
                                          <p:attrName>ppt_y</p:attrName>
                                        </p:attrNameLst>
                                      </p:cBhvr>
                                      <p:tavLst>
                                        <p:tav tm="0">
                                          <p:val>
                                            <p:strVal val="#ppt_h+1"/>
                                          </p:val>
                                        </p:tav>
                                        <p:tav tm="100000">
                                          <p:val>
                                            <p:strVal val="#ppt_y"/>
                                          </p:val>
                                        </p:tav>
                                      </p:tavLst>
                                    </p:anim>
                                    <p:animEffect transition="in" filter="fade">
                                      <p:cBhvr>
                                        <p:cTn id="83" dur="500"/>
                                        <p:tgtEl>
                                          <p:spTgt spid="165905"/>
                                        </p:tgtEl>
                                      </p:cBhvr>
                                    </p:animEffect>
                                  </p:childTnLst>
                                </p:cTn>
                              </p:par>
                            </p:childTnLst>
                          </p:cTn>
                        </p:par>
                        <p:par>
                          <p:cTn id="84" fill="hold">
                            <p:stCondLst>
                              <p:cond delay="5000"/>
                            </p:stCondLst>
                            <p:childTnLst>
                              <p:par>
                                <p:cTn id="85" presetID="58" presetClass="entr" presetSubtype="0" accel="100000" fill="hold" nodeType="afterEffect">
                                  <p:stCondLst>
                                    <p:cond delay="0"/>
                                  </p:stCondLst>
                                  <p:childTnLst>
                                    <p:set>
                                      <p:cBhvr>
                                        <p:cTn id="86" dur="1" fill="hold">
                                          <p:stCondLst>
                                            <p:cond delay="0"/>
                                          </p:stCondLst>
                                        </p:cTn>
                                        <p:tgtEl>
                                          <p:spTgt spid="165930"/>
                                        </p:tgtEl>
                                        <p:attrNameLst>
                                          <p:attrName>style.visibility</p:attrName>
                                        </p:attrNameLst>
                                      </p:cBhvr>
                                      <p:to>
                                        <p:strVal val="visible"/>
                                      </p:to>
                                    </p:set>
                                    <p:anim calcmode="lin" valueType="num">
                                      <p:cBhvr>
                                        <p:cTn id="87" dur="500" fill="hold"/>
                                        <p:tgtEl>
                                          <p:spTgt spid="165930"/>
                                        </p:tgtEl>
                                        <p:attrNameLst>
                                          <p:attrName>ppt_w</p:attrName>
                                        </p:attrNameLst>
                                      </p:cBhvr>
                                      <p:tavLst>
                                        <p:tav tm="0">
                                          <p:val>
                                            <p:strVal val="#ppt_w*2.5"/>
                                          </p:val>
                                        </p:tav>
                                        <p:tav tm="100000">
                                          <p:val>
                                            <p:strVal val="#ppt_w"/>
                                          </p:val>
                                        </p:tav>
                                      </p:tavLst>
                                    </p:anim>
                                    <p:anim calcmode="lin" valueType="num">
                                      <p:cBhvr>
                                        <p:cTn id="88" dur="500" fill="hold"/>
                                        <p:tgtEl>
                                          <p:spTgt spid="165930"/>
                                        </p:tgtEl>
                                        <p:attrNameLst>
                                          <p:attrName>ppt_h</p:attrName>
                                        </p:attrNameLst>
                                      </p:cBhvr>
                                      <p:tavLst>
                                        <p:tav tm="0">
                                          <p:val>
                                            <p:strVal val="#ppt_h*0.01"/>
                                          </p:val>
                                        </p:tav>
                                        <p:tav tm="100000">
                                          <p:val>
                                            <p:strVal val="#ppt_h"/>
                                          </p:val>
                                        </p:tav>
                                      </p:tavLst>
                                    </p:anim>
                                    <p:anim calcmode="lin" valueType="num">
                                      <p:cBhvr>
                                        <p:cTn id="89" dur="500" fill="hold"/>
                                        <p:tgtEl>
                                          <p:spTgt spid="165930"/>
                                        </p:tgtEl>
                                        <p:attrNameLst>
                                          <p:attrName>ppt_x</p:attrName>
                                        </p:attrNameLst>
                                      </p:cBhvr>
                                      <p:tavLst>
                                        <p:tav tm="0">
                                          <p:val>
                                            <p:strVal val="#ppt_x"/>
                                          </p:val>
                                        </p:tav>
                                        <p:tav tm="100000">
                                          <p:val>
                                            <p:strVal val="#ppt_x"/>
                                          </p:val>
                                        </p:tav>
                                      </p:tavLst>
                                    </p:anim>
                                    <p:anim calcmode="lin" valueType="num">
                                      <p:cBhvr>
                                        <p:cTn id="90" dur="500" fill="hold"/>
                                        <p:tgtEl>
                                          <p:spTgt spid="165930"/>
                                        </p:tgtEl>
                                        <p:attrNameLst>
                                          <p:attrName>ppt_y</p:attrName>
                                        </p:attrNameLst>
                                      </p:cBhvr>
                                      <p:tavLst>
                                        <p:tav tm="0">
                                          <p:val>
                                            <p:strVal val="#ppt_h+1"/>
                                          </p:val>
                                        </p:tav>
                                        <p:tav tm="100000">
                                          <p:val>
                                            <p:strVal val="#ppt_y"/>
                                          </p:val>
                                        </p:tav>
                                      </p:tavLst>
                                    </p:anim>
                                    <p:animEffect transition="in" filter="fade">
                                      <p:cBhvr>
                                        <p:cTn id="91" dur="500"/>
                                        <p:tgtEl>
                                          <p:spTgt spid="165930"/>
                                        </p:tgtEl>
                                      </p:cBhvr>
                                    </p:animEffect>
                                  </p:childTnLst>
                                </p:cTn>
                              </p:par>
                            </p:childTnLst>
                          </p:cTn>
                        </p:par>
                        <p:par>
                          <p:cTn id="92" fill="hold">
                            <p:stCondLst>
                              <p:cond delay="5500"/>
                            </p:stCondLst>
                            <p:childTnLst>
                              <p:par>
                                <p:cTn id="93" presetID="58" presetClass="entr" presetSubtype="0" accel="100000" fill="hold" nodeType="afterEffect">
                                  <p:stCondLst>
                                    <p:cond delay="0"/>
                                  </p:stCondLst>
                                  <p:childTnLst>
                                    <p:set>
                                      <p:cBhvr>
                                        <p:cTn id="94" dur="1" fill="hold">
                                          <p:stCondLst>
                                            <p:cond delay="0"/>
                                          </p:stCondLst>
                                        </p:cTn>
                                        <p:tgtEl>
                                          <p:spTgt spid="165903"/>
                                        </p:tgtEl>
                                        <p:attrNameLst>
                                          <p:attrName>style.visibility</p:attrName>
                                        </p:attrNameLst>
                                      </p:cBhvr>
                                      <p:to>
                                        <p:strVal val="visible"/>
                                      </p:to>
                                    </p:set>
                                    <p:anim calcmode="lin" valueType="num">
                                      <p:cBhvr>
                                        <p:cTn id="95" dur="500" fill="hold"/>
                                        <p:tgtEl>
                                          <p:spTgt spid="165903"/>
                                        </p:tgtEl>
                                        <p:attrNameLst>
                                          <p:attrName>ppt_w</p:attrName>
                                        </p:attrNameLst>
                                      </p:cBhvr>
                                      <p:tavLst>
                                        <p:tav tm="0">
                                          <p:val>
                                            <p:strVal val="#ppt_w*2.5"/>
                                          </p:val>
                                        </p:tav>
                                        <p:tav tm="100000">
                                          <p:val>
                                            <p:strVal val="#ppt_w"/>
                                          </p:val>
                                        </p:tav>
                                      </p:tavLst>
                                    </p:anim>
                                    <p:anim calcmode="lin" valueType="num">
                                      <p:cBhvr>
                                        <p:cTn id="96" dur="500" fill="hold"/>
                                        <p:tgtEl>
                                          <p:spTgt spid="165903"/>
                                        </p:tgtEl>
                                        <p:attrNameLst>
                                          <p:attrName>ppt_h</p:attrName>
                                        </p:attrNameLst>
                                      </p:cBhvr>
                                      <p:tavLst>
                                        <p:tav tm="0">
                                          <p:val>
                                            <p:strVal val="#ppt_h*0.01"/>
                                          </p:val>
                                        </p:tav>
                                        <p:tav tm="100000">
                                          <p:val>
                                            <p:strVal val="#ppt_h"/>
                                          </p:val>
                                        </p:tav>
                                      </p:tavLst>
                                    </p:anim>
                                    <p:anim calcmode="lin" valueType="num">
                                      <p:cBhvr>
                                        <p:cTn id="97" dur="500" fill="hold"/>
                                        <p:tgtEl>
                                          <p:spTgt spid="165903"/>
                                        </p:tgtEl>
                                        <p:attrNameLst>
                                          <p:attrName>ppt_x</p:attrName>
                                        </p:attrNameLst>
                                      </p:cBhvr>
                                      <p:tavLst>
                                        <p:tav tm="0">
                                          <p:val>
                                            <p:strVal val="#ppt_x"/>
                                          </p:val>
                                        </p:tav>
                                        <p:tav tm="100000">
                                          <p:val>
                                            <p:strVal val="#ppt_x"/>
                                          </p:val>
                                        </p:tav>
                                      </p:tavLst>
                                    </p:anim>
                                    <p:anim calcmode="lin" valueType="num">
                                      <p:cBhvr>
                                        <p:cTn id="98" dur="500" fill="hold"/>
                                        <p:tgtEl>
                                          <p:spTgt spid="165903"/>
                                        </p:tgtEl>
                                        <p:attrNameLst>
                                          <p:attrName>ppt_y</p:attrName>
                                        </p:attrNameLst>
                                      </p:cBhvr>
                                      <p:tavLst>
                                        <p:tav tm="0">
                                          <p:val>
                                            <p:strVal val="#ppt_h+1"/>
                                          </p:val>
                                        </p:tav>
                                        <p:tav tm="100000">
                                          <p:val>
                                            <p:strVal val="#ppt_y"/>
                                          </p:val>
                                        </p:tav>
                                      </p:tavLst>
                                    </p:anim>
                                    <p:animEffect transition="in" filter="fade">
                                      <p:cBhvr>
                                        <p:cTn id="99" dur="500"/>
                                        <p:tgtEl>
                                          <p:spTgt spid="165903"/>
                                        </p:tgtEl>
                                      </p:cBhvr>
                                    </p:animEffect>
                                  </p:childTnLst>
                                </p:cTn>
                              </p:par>
                            </p:childTnLst>
                          </p:cTn>
                        </p:par>
                        <p:par>
                          <p:cTn id="100" fill="hold">
                            <p:stCondLst>
                              <p:cond delay="6000"/>
                            </p:stCondLst>
                            <p:childTnLst>
                              <p:par>
                                <p:cTn id="101" presetID="58" presetClass="entr" presetSubtype="0" accel="100000" fill="hold" nodeType="afterEffect">
                                  <p:stCondLst>
                                    <p:cond delay="0"/>
                                  </p:stCondLst>
                                  <p:childTnLst>
                                    <p:set>
                                      <p:cBhvr>
                                        <p:cTn id="102" dur="1" fill="hold">
                                          <p:stCondLst>
                                            <p:cond delay="0"/>
                                          </p:stCondLst>
                                        </p:cTn>
                                        <p:tgtEl>
                                          <p:spTgt spid="165897"/>
                                        </p:tgtEl>
                                        <p:attrNameLst>
                                          <p:attrName>style.visibility</p:attrName>
                                        </p:attrNameLst>
                                      </p:cBhvr>
                                      <p:to>
                                        <p:strVal val="visible"/>
                                      </p:to>
                                    </p:set>
                                    <p:anim calcmode="lin" valueType="num">
                                      <p:cBhvr>
                                        <p:cTn id="103" dur="500" fill="hold"/>
                                        <p:tgtEl>
                                          <p:spTgt spid="165897"/>
                                        </p:tgtEl>
                                        <p:attrNameLst>
                                          <p:attrName>ppt_w</p:attrName>
                                        </p:attrNameLst>
                                      </p:cBhvr>
                                      <p:tavLst>
                                        <p:tav tm="0">
                                          <p:val>
                                            <p:strVal val="#ppt_w*2.5"/>
                                          </p:val>
                                        </p:tav>
                                        <p:tav tm="100000">
                                          <p:val>
                                            <p:strVal val="#ppt_w"/>
                                          </p:val>
                                        </p:tav>
                                      </p:tavLst>
                                    </p:anim>
                                    <p:anim calcmode="lin" valueType="num">
                                      <p:cBhvr>
                                        <p:cTn id="104" dur="500" fill="hold"/>
                                        <p:tgtEl>
                                          <p:spTgt spid="165897"/>
                                        </p:tgtEl>
                                        <p:attrNameLst>
                                          <p:attrName>ppt_h</p:attrName>
                                        </p:attrNameLst>
                                      </p:cBhvr>
                                      <p:tavLst>
                                        <p:tav tm="0">
                                          <p:val>
                                            <p:strVal val="#ppt_h*0.01"/>
                                          </p:val>
                                        </p:tav>
                                        <p:tav tm="100000">
                                          <p:val>
                                            <p:strVal val="#ppt_h"/>
                                          </p:val>
                                        </p:tav>
                                      </p:tavLst>
                                    </p:anim>
                                    <p:anim calcmode="lin" valueType="num">
                                      <p:cBhvr>
                                        <p:cTn id="105" dur="500" fill="hold"/>
                                        <p:tgtEl>
                                          <p:spTgt spid="165897"/>
                                        </p:tgtEl>
                                        <p:attrNameLst>
                                          <p:attrName>ppt_x</p:attrName>
                                        </p:attrNameLst>
                                      </p:cBhvr>
                                      <p:tavLst>
                                        <p:tav tm="0">
                                          <p:val>
                                            <p:strVal val="#ppt_x"/>
                                          </p:val>
                                        </p:tav>
                                        <p:tav tm="100000">
                                          <p:val>
                                            <p:strVal val="#ppt_x"/>
                                          </p:val>
                                        </p:tav>
                                      </p:tavLst>
                                    </p:anim>
                                    <p:anim calcmode="lin" valueType="num">
                                      <p:cBhvr>
                                        <p:cTn id="106" dur="500" fill="hold"/>
                                        <p:tgtEl>
                                          <p:spTgt spid="165897"/>
                                        </p:tgtEl>
                                        <p:attrNameLst>
                                          <p:attrName>ppt_y</p:attrName>
                                        </p:attrNameLst>
                                      </p:cBhvr>
                                      <p:tavLst>
                                        <p:tav tm="0">
                                          <p:val>
                                            <p:strVal val="#ppt_h+1"/>
                                          </p:val>
                                        </p:tav>
                                        <p:tav tm="100000">
                                          <p:val>
                                            <p:strVal val="#ppt_y"/>
                                          </p:val>
                                        </p:tav>
                                      </p:tavLst>
                                    </p:anim>
                                    <p:animEffect transition="in" filter="fade">
                                      <p:cBhvr>
                                        <p:cTn id="107" dur="500"/>
                                        <p:tgtEl>
                                          <p:spTgt spid="165897"/>
                                        </p:tgtEl>
                                      </p:cBhvr>
                                    </p:animEffect>
                                  </p:childTnLst>
                                </p:cTn>
                              </p:par>
                            </p:childTnLst>
                          </p:cTn>
                        </p:par>
                        <p:par>
                          <p:cTn id="108" fill="hold">
                            <p:stCondLst>
                              <p:cond delay="6500"/>
                            </p:stCondLst>
                            <p:childTnLst>
                              <p:par>
                                <p:cTn id="109" presetID="58" presetClass="entr" presetSubtype="0" accel="100000" fill="hold" nodeType="afterEffect">
                                  <p:stCondLst>
                                    <p:cond delay="0"/>
                                  </p:stCondLst>
                                  <p:childTnLst>
                                    <p:set>
                                      <p:cBhvr>
                                        <p:cTn id="110" dur="1" fill="hold">
                                          <p:stCondLst>
                                            <p:cond delay="0"/>
                                          </p:stCondLst>
                                        </p:cTn>
                                        <p:tgtEl>
                                          <p:spTgt spid="165937"/>
                                        </p:tgtEl>
                                        <p:attrNameLst>
                                          <p:attrName>style.visibility</p:attrName>
                                        </p:attrNameLst>
                                      </p:cBhvr>
                                      <p:to>
                                        <p:strVal val="visible"/>
                                      </p:to>
                                    </p:set>
                                    <p:anim calcmode="lin" valueType="num">
                                      <p:cBhvr>
                                        <p:cTn id="111" dur="500" fill="hold"/>
                                        <p:tgtEl>
                                          <p:spTgt spid="165937"/>
                                        </p:tgtEl>
                                        <p:attrNameLst>
                                          <p:attrName>ppt_w</p:attrName>
                                        </p:attrNameLst>
                                      </p:cBhvr>
                                      <p:tavLst>
                                        <p:tav tm="0">
                                          <p:val>
                                            <p:strVal val="#ppt_w*2.5"/>
                                          </p:val>
                                        </p:tav>
                                        <p:tav tm="100000">
                                          <p:val>
                                            <p:strVal val="#ppt_w"/>
                                          </p:val>
                                        </p:tav>
                                      </p:tavLst>
                                    </p:anim>
                                    <p:anim calcmode="lin" valueType="num">
                                      <p:cBhvr>
                                        <p:cTn id="112" dur="500" fill="hold"/>
                                        <p:tgtEl>
                                          <p:spTgt spid="165937"/>
                                        </p:tgtEl>
                                        <p:attrNameLst>
                                          <p:attrName>ppt_h</p:attrName>
                                        </p:attrNameLst>
                                      </p:cBhvr>
                                      <p:tavLst>
                                        <p:tav tm="0">
                                          <p:val>
                                            <p:strVal val="#ppt_h*0.01"/>
                                          </p:val>
                                        </p:tav>
                                        <p:tav tm="100000">
                                          <p:val>
                                            <p:strVal val="#ppt_h"/>
                                          </p:val>
                                        </p:tav>
                                      </p:tavLst>
                                    </p:anim>
                                    <p:anim calcmode="lin" valueType="num">
                                      <p:cBhvr>
                                        <p:cTn id="113" dur="500" fill="hold"/>
                                        <p:tgtEl>
                                          <p:spTgt spid="165937"/>
                                        </p:tgtEl>
                                        <p:attrNameLst>
                                          <p:attrName>ppt_x</p:attrName>
                                        </p:attrNameLst>
                                      </p:cBhvr>
                                      <p:tavLst>
                                        <p:tav tm="0">
                                          <p:val>
                                            <p:strVal val="#ppt_x"/>
                                          </p:val>
                                        </p:tav>
                                        <p:tav tm="100000">
                                          <p:val>
                                            <p:strVal val="#ppt_x"/>
                                          </p:val>
                                        </p:tav>
                                      </p:tavLst>
                                    </p:anim>
                                    <p:anim calcmode="lin" valueType="num">
                                      <p:cBhvr>
                                        <p:cTn id="114" dur="500" fill="hold"/>
                                        <p:tgtEl>
                                          <p:spTgt spid="165937"/>
                                        </p:tgtEl>
                                        <p:attrNameLst>
                                          <p:attrName>ppt_y</p:attrName>
                                        </p:attrNameLst>
                                      </p:cBhvr>
                                      <p:tavLst>
                                        <p:tav tm="0">
                                          <p:val>
                                            <p:strVal val="#ppt_h+1"/>
                                          </p:val>
                                        </p:tav>
                                        <p:tav tm="100000">
                                          <p:val>
                                            <p:strVal val="#ppt_y"/>
                                          </p:val>
                                        </p:tav>
                                      </p:tavLst>
                                    </p:anim>
                                    <p:animEffect transition="in" filter="fade">
                                      <p:cBhvr>
                                        <p:cTn id="115" dur="500"/>
                                        <p:tgtEl>
                                          <p:spTgt spid="165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Number Placeholder 7"/>
          <p:cNvSpPr>
            <a:spLocks noGrp="1"/>
          </p:cNvSpPr>
          <p:nvPr>
            <p:ph type="sldNum" sz="quarter" idx="12"/>
          </p:nvPr>
        </p:nvSpPr>
        <p:spPr>
          <a:noFill/>
        </p:spPr>
        <p:txBody>
          <a:bodyPr/>
          <a:lstStyle/>
          <a:p>
            <a:fld id="{DABEF6DD-78EC-496F-AF9A-306EF610DBB2}" type="slidenum">
              <a:rPr lang="en-US" smtClean="0"/>
              <a:pPr/>
              <a:t>28</a:t>
            </a:fld>
            <a:endParaRPr lang="en-US" smtClean="0"/>
          </a:p>
        </p:txBody>
      </p:sp>
      <p:sp>
        <p:nvSpPr>
          <p:cNvPr id="181250" name="Rectangle 2"/>
          <p:cNvSpPr>
            <a:spLocks noGrp="1" noChangeArrowheads="1"/>
          </p:cNvSpPr>
          <p:nvPr>
            <p:ph type="title"/>
          </p:nvPr>
        </p:nvSpPr>
        <p:spPr>
          <a:xfrm>
            <a:off x="1371600" y="152400"/>
            <a:ext cx="7315200" cy="1143000"/>
          </a:xfrm>
          <a:noFill/>
        </p:spPr>
        <p:txBody>
          <a:bodyPr/>
          <a:lstStyle/>
          <a:p>
            <a:pPr eaLnBrk="1" hangingPunct="1">
              <a:lnSpc>
                <a:spcPct val="75000"/>
              </a:lnSpc>
              <a:defRPr/>
            </a:pPr>
            <a:r>
              <a:rPr lang="en-US" sz="3200" b="1"/>
              <a:t>Global artistic influences led to new European industries.</a:t>
            </a:r>
          </a:p>
        </p:txBody>
      </p:sp>
      <p:sp>
        <p:nvSpPr>
          <p:cNvPr id="181251" name="Rectangle 3"/>
          <p:cNvSpPr>
            <a:spLocks noGrp="1" noChangeArrowheads="1"/>
          </p:cNvSpPr>
          <p:nvPr>
            <p:ph type="body" sz="half" idx="1"/>
          </p:nvPr>
        </p:nvSpPr>
        <p:spPr>
          <a:xfrm>
            <a:off x="2819400" y="3352800"/>
            <a:ext cx="3505200" cy="1066800"/>
          </a:xfrm>
        </p:spPr>
        <p:txBody>
          <a:bodyPr/>
          <a:lstStyle/>
          <a:p>
            <a:pPr eaLnBrk="1" hangingPunct="1">
              <a:spcBef>
                <a:spcPct val="0"/>
              </a:spcBef>
              <a:buFontTx/>
              <a:buNone/>
              <a:defRPr/>
            </a:pPr>
            <a:r>
              <a:rPr lang="en-US" sz="1600" b="1">
                <a:solidFill>
                  <a:srgbClr val="336699"/>
                </a:solidFill>
              </a:rPr>
              <a:t>    Ottoman and Persian ceramics led to Holland’s Delft stoneware industry.</a:t>
            </a:r>
          </a:p>
        </p:txBody>
      </p:sp>
      <p:pic>
        <p:nvPicPr>
          <p:cNvPr id="349188" name="Picture 7" descr="WILLOW PATTERN PLATE1790"/>
          <p:cNvPicPr>
            <a:picLocks noChangeAspect="1" noChangeArrowheads="1"/>
          </p:cNvPicPr>
          <p:nvPr>
            <p:ph sz="quarter" idx="2"/>
          </p:nvPr>
        </p:nvPicPr>
        <p:blipFill>
          <a:blip r:embed="rId3"/>
          <a:srcRect/>
          <a:stretch>
            <a:fillRect/>
          </a:stretch>
        </p:blipFill>
        <p:spPr>
          <a:xfrm>
            <a:off x="6858000" y="4724400"/>
            <a:ext cx="1905000" cy="1838325"/>
          </a:xfrm>
        </p:spPr>
      </p:pic>
      <p:pic>
        <p:nvPicPr>
          <p:cNvPr id="349189" name="Picture 14" descr="mingvas2"/>
          <p:cNvPicPr>
            <a:picLocks noChangeAspect="1" noChangeArrowheads="1"/>
          </p:cNvPicPr>
          <p:nvPr>
            <p:ph sz="quarter" idx="3"/>
          </p:nvPr>
        </p:nvPicPr>
        <p:blipFill>
          <a:blip r:embed="rId4"/>
          <a:srcRect/>
          <a:stretch>
            <a:fillRect/>
          </a:stretch>
        </p:blipFill>
        <p:spPr>
          <a:xfrm>
            <a:off x="990600" y="4572000"/>
            <a:ext cx="1409700" cy="1828800"/>
          </a:xfrm>
        </p:spPr>
      </p:pic>
      <p:grpSp>
        <p:nvGrpSpPr>
          <p:cNvPr id="349190" name="Group 42"/>
          <p:cNvGrpSpPr>
            <a:grpSpLocks/>
          </p:cNvGrpSpPr>
          <p:nvPr/>
        </p:nvGrpSpPr>
        <p:grpSpPr bwMode="auto">
          <a:xfrm>
            <a:off x="2743200" y="4800600"/>
            <a:ext cx="4114800" cy="2057400"/>
            <a:chOff x="1728" y="3024"/>
            <a:chExt cx="2592" cy="1296"/>
          </a:xfrm>
        </p:grpSpPr>
        <p:sp>
          <p:nvSpPr>
            <p:cNvPr id="181265" name="Text Box 17"/>
            <p:cNvSpPr txBox="1">
              <a:spLocks noChangeArrowheads="1"/>
            </p:cNvSpPr>
            <p:nvPr/>
          </p:nvSpPr>
          <p:spPr bwMode="auto">
            <a:xfrm>
              <a:off x="1728" y="3319"/>
              <a:ext cx="2544" cy="614"/>
            </a:xfrm>
            <a:prstGeom prst="rect">
              <a:avLst/>
            </a:prstGeom>
            <a:noFill/>
            <a:ln w="9525">
              <a:noFill/>
              <a:miter lim="800000"/>
              <a:headEnd/>
              <a:tailEnd/>
            </a:ln>
            <a:effectLst/>
          </p:spPr>
          <p:txBody>
            <a:bodyPr>
              <a:spAutoFit/>
            </a:bodyPr>
            <a:lstStyle/>
            <a:p>
              <a:pPr>
                <a:lnSpc>
                  <a:spcPct val="90000"/>
                </a:lnSpc>
                <a:spcBef>
                  <a:spcPct val="20000"/>
                </a:spcBef>
                <a:defRPr/>
              </a:pPr>
              <a:r>
                <a:rPr lang="en-US" sz="1600" b="1">
                  <a:solidFill>
                    <a:srgbClr val="336699"/>
                  </a:solidFill>
                  <a:effectLst>
                    <a:outerShdw blurRad="38100" dist="38100" dir="2700000" algn="tl">
                      <a:srgbClr val="C0C0C0"/>
                    </a:outerShdw>
                  </a:effectLst>
                  <a:latin typeface="Verdana" pitchFamily="34" charset="0"/>
                </a:rPr>
                <a:t>Chinese influence led English manufacturers to try to make “china” after they found the right clay.</a:t>
              </a:r>
              <a:endParaRPr lang="en-US" sz="1600" b="1">
                <a:solidFill>
                  <a:srgbClr val="336699"/>
                </a:solidFill>
                <a:latin typeface="Verdana" pitchFamily="34" charset="0"/>
              </a:endParaRPr>
            </a:p>
          </p:txBody>
        </p:sp>
        <p:sp>
          <p:nvSpPr>
            <p:cNvPr id="349203" name="AutoShape 18"/>
            <p:cNvSpPr>
              <a:spLocks noChangeArrowheads="1"/>
            </p:cNvSpPr>
            <p:nvPr/>
          </p:nvSpPr>
          <p:spPr bwMode="auto">
            <a:xfrm>
              <a:off x="1728" y="3024"/>
              <a:ext cx="2592" cy="1296"/>
            </a:xfrm>
            <a:prstGeom prst="rightArrow">
              <a:avLst>
                <a:gd name="adj1" fmla="val 50000"/>
                <a:gd name="adj2" fmla="val 33491"/>
              </a:avLst>
            </a:prstGeom>
            <a:noFill/>
            <a:ln w="9525">
              <a:solidFill>
                <a:schemeClr val="tx1"/>
              </a:solidFill>
              <a:miter lim="800000"/>
              <a:headEnd/>
              <a:tailEnd/>
            </a:ln>
          </p:spPr>
          <p:txBody>
            <a:bodyPr wrap="none" anchor="ctr"/>
            <a:lstStyle/>
            <a:p>
              <a:pPr algn="ctr"/>
              <a:endParaRPr lang="en-US"/>
            </a:p>
          </p:txBody>
        </p:sp>
      </p:grpSp>
      <p:pic>
        <p:nvPicPr>
          <p:cNvPr id="349191" name="Picture 24" descr="delft tile"/>
          <p:cNvPicPr>
            <a:picLocks noChangeAspect="1" noChangeArrowheads="1"/>
          </p:cNvPicPr>
          <p:nvPr/>
        </p:nvPicPr>
        <p:blipFill>
          <a:blip r:embed="rId5"/>
          <a:srcRect/>
          <a:stretch>
            <a:fillRect/>
          </a:stretch>
        </p:blipFill>
        <p:spPr bwMode="auto">
          <a:xfrm>
            <a:off x="7162800" y="3048000"/>
            <a:ext cx="1371600" cy="1371600"/>
          </a:xfrm>
          <a:prstGeom prst="rect">
            <a:avLst/>
          </a:prstGeom>
          <a:noFill/>
          <a:ln w="9525">
            <a:noFill/>
            <a:miter lim="800000"/>
            <a:headEnd/>
            <a:tailEnd/>
          </a:ln>
        </p:spPr>
      </p:pic>
      <p:sp>
        <p:nvSpPr>
          <p:cNvPr id="349192" name="AutoShape 25"/>
          <p:cNvSpPr>
            <a:spLocks noChangeArrowheads="1"/>
          </p:cNvSpPr>
          <p:nvPr/>
        </p:nvSpPr>
        <p:spPr bwMode="auto">
          <a:xfrm>
            <a:off x="2667000" y="2819400"/>
            <a:ext cx="4419600" cy="2133600"/>
          </a:xfrm>
          <a:prstGeom prst="rightArrow">
            <a:avLst>
              <a:gd name="adj1" fmla="val 50000"/>
              <a:gd name="adj2" fmla="val 29192"/>
            </a:avLst>
          </a:prstGeom>
          <a:noFill/>
          <a:ln w="9525">
            <a:solidFill>
              <a:schemeClr val="tx1"/>
            </a:solidFill>
            <a:miter lim="800000"/>
            <a:headEnd/>
            <a:tailEnd/>
          </a:ln>
        </p:spPr>
        <p:txBody>
          <a:bodyPr wrap="none" anchor="ctr"/>
          <a:lstStyle/>
          <a:p>
            <a:pPr algn="ctr"/>
            <a:endParaRPr lang="en-US"/>
          </a:p>
        </p:txBody>
      </p:sp>
      <p:pic>
        <p:nvPicPr>
          <p:cNvPr id="349193" name="Picture 27" descr="Ott tile"/>
          <p:cNvPicPr>
            <a:picLocks noChangeAspect="1" noChangeArrowheads="1"/>
          </p:cNvPicPr>
          <p:nvPr/>
        </p:nvPicPr>
        <p:blipFill>
          <a:blip r:embed="rId6"/>
          <a:srcRect/>
          <a:stretch>
            <a:fillRect/>
          </a:stretch>
        </p:blipFill>
        <p:spPr bwMode="auto">
          <a:xfrm>
            <a:off x="1066800" y="2895600"/>
            <a:ext cx="1371600" cy="1428750"/>
          </a:xfrm>
          <a:prstGeom prst="rect">
            <a:avLst/>
          </a:prstGeom>
          <a:noFill/>
          <a:ln w="9525">
            <a:noFill/>
            <a:miter lim="800000"/>
            <a:headEnd/>
            <a:tailEnd/>
          </a:ln>
        </p:spPr>
      </p:pic>
      <p:pic>
        <p:nvPicPr>
          <p:cNvPr id="349194" name="Picture 28" descr="chinz"/>
          <p:cNvPicPr>
            <a:picLocks noChangeAspect="1" noChangeArrowheads="1"/>
          </p:cNvPicPr>
          <p:nvPr/>
        </p:nvPicPr>
        <p:blipFill>
          <a:blip r:embed="rId7"/>
          <a:srcRect/>
          <a:stretch>
            <a:fillRect/>
          </a:stretch>
        </p:blipFill>
        <p:spPr bwMode="auto">
          <a:xfrm>
            <a:off x="6934200" y="1295400"/>
            <a:ext cx="1885950" cy="1371600"/>
          </a:xfrm>
          <a:prstGeom prst="rect">
            <a:avLst/>
          </a:prstGeom>
          <a:noFill/>
          <a:ln w="9525">
            <a:noFill/>
            <a:miter lim="800000"/>
            <a:headEnd/>
            <a:tailEnd/>
          </a:ln>
        </p:spPr>
      </p:pic>
      <p:pic>
        <p:nvPicPr>
          <p:cNvPr id="349195" name="Picture 29" descr="jaipur calico"/>
          <p:cNvPicPr>
            <a:picLocks noChangeAspect="1" noChangeArrowheads="1"/>
          </p:cNvPicPr>
          <p:nvPr/>
        </p:nvPicPr>
        <p:blipFill>
          <a:blip r:embed="rId8"/>
          <a:srcRect/>
          <a:stretch>
            <a:fillRect/>
          </a:stretch>
        </p:blipFill>
        <p:spPr bwMode="auto">
          <a:xfrm>
            <a:off x="838200" y="1295400"/>
            <a:ext cx="1752600" cy="1160463"/>
          </a:xfrm>
          <a:prstGeom prst="rect">
            <a:avLst/>
          </a:prstGeom>
          <a:noFill/>
          <a:ln w="9525">
            <a:noFill/>
            <a:miter lim="800000"/>
            <a:headEnd/>
            <a:tailEnd/>
          </a:ln>
        </p:spPr>
      </p:pic>
      <p:grpSp>
        <p:nvGrpSpPr>
          <p:cNvPr id="349196" name="Group 35"/>
          <p:cNvGrpSpPr>
            <a:grpSpLocks/>
          </p:cNvGrpSpPr>
          <p:nvPr/>
        </p:nvGrpSpPr>
        <p:grpSpPr bwMode="auto">
          <a:xfrm>
            <a:off x="-76200" y="152400"/>
            <a:ext cx="1447800" cy="1600200"/>
            <a:chOff x="96" y="144"/>
            <a:chExt cx="912" cy="1008"/>
          </a:xfrm>
        </p:grpSpPr>
        <p:pic>
          <p:nvPicPr>
            <p:cNvPr id="349200" name="Picture 36" descr="amsterdam1663"/>
            <p:cNvPicPr>
              <a:picLocks noChangeAspect="1" noChangeArrowheads="1"/>
            </p:cNvPicPr>
            <p:nvPr/>
          </p:nvPicPr>
          <p:blipFill>
            <a:blip r:embed="rId9"/>
            <a:srcRect/>
            <a:stretch>
              <a:fillRect/>
            </a:stretch>
          </p:blipFill>
          <p:spPr bwMode="auto">
            <a:xfrm>
              <a:off x="240" y="144"/>
              <a:ext cx="653" cy="628"/>
            </a:xfrm>
            <a:prstGeom prst="rect">
              <a:avLst/>
            </a:prstGeom>
            <a:noFill/>
            <a:ln w="9525">
              <a:solidFill>
                <a:schemeClr val="tx1"/>
              </a:solidFill>
              <a:miter lim="800000"/>
              <a:headEnd/>
              <a:tailEnd/>
            </a:ln>
          </p:spPr>
        </p:pic>
        <p:sp>
          <p:nvSpPr>
            <p:cNvPr id="181285" name="Text Box 37"/>
            <p:cNvSpPr txBox="1">
              <a:spLocks noChangeArrowheads="1"/>
            </p:cNvSpPr>
            <p:nvPr/>
          </p:nvSpPr>
          <p:spPr bwMode="auto">
            <a:xfrm>
              <a:off x="96" y="755"/>
              <a:ext cx="912" cy="397"/>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Trade &amp; Manufacturing</a:t>
              </a:r>
            </a:p>
          </p:txBody>
        </p:sp>
      </p:grpSp>
      <p:grpSp>
        <p:nvGrpSpPr>
          <p:cNvPr id="349197" name="Group 43"/>
          <p:cNvGrpSpPr>
            <a:grpSpLocks/>
          </p:cNvGrpSpPr>
          <p:nvPr/>
        </p:nvGrpSpPr>
        <p:grpSpPr bwMode="auto">
          <a:xfrm>
            <a:off x="2667000" y="914400"/>
            <a:ext cx="4038600" cy="2133600"/>
            <a:chOff x="1728" y="576"/>
            <a:chExt cx="2544" cy="1344"/>
          </a:xfrm>
        </p:grpSpPr>
        <p:sp>
          <p:nvSpPr>
            <p:cNvPr id="349198" name="AutoShape 19"/>
            <p:cNvSpPr>
              <a:spLocks noChangeArrowheads="1"/>
            </p:cNvSpPr>
            <p:nvPr/>
          </p:nvSpPr>
          <p:spPr bwMode="auto">
            <a:xfrm>
              <a:off x="1728" y="576"/>
              <a:ext cx="2544" cy="1344"/>
            </a:xfrm>
            <a:prstGeom prst="rightArrow">
              <a:avLst>
                <a:gd name="adj1" fmla="val 53222"/>
                <a:gd name="adj2" fmla="val 21338"/>
              </a:avLst>
            </a:prstGeom>
            <a:noFill/>
            <a:ln w="9525">
              <a:solidFill>
                <a:schemeClr val="tx1"/>
              </a:solidFill>
              <a:miter lim="800000"/>
              <a:headEnd/>
              <a:tailEnd/>
            </a:ln>
          </p:spPr>
          <p:txBody>
            <a:bodyPr wrap="none" anchor="ctr"/>
            <a:lstStyle/>
            <a:p>
              <a:pPr algn="ctr"/>
              <a:endParaRPr lang="es-ES"/>
            </a:p>
          </p:txBody>
        </p:sp>
        <p:sp>
          <p:nvSpPr>
            <p:cNvPr id="181287" name="Text Box 39"/>
            <p:cNvSpPr txBox="1">
              <a:spLocks noChangeArrowheads="1"/>
            </p:cNvSpPr>
            <p:nvPr/>
          </p:nvSpPr>
          <p:spPr bwMode="auto">
            <a:xfrm>
              <a:off x="1728" y="912"/>
              <a:ext cx="2448" cy="674"/>
            </a:xfrm>
            <a:prstGeom prst="rect">
              <a:avLst/>
            </a:prstGeom>
            <a:noFill/>
            <a:ln w="9525">
              <a:noFill/>
              <a:miter lim="800000"/>
              <a:headEnd/>
              <a:tailEnd/>
            </a:ln>
            <a:effectLst/>
          </p:spPr>
          <p:txBody>
            <a:bodyPr>
              <a:spAutoFit/>
            </a:bodyPr>
            <a:lstStyle/>
            <a:p>
              <a:pPr>
                <a:defRPr/>
              </a:pPr>
              <a:r>
                <a:rPr lang="en-US" sz="1600" b="1">
                  <a:solidFill>
                    <a:srgbClr val="336699"/>
                  </a:solidFill>
                  <a:effectLst>
                    <a:outerShdw blurRad="38100" dist="38100" dir="2700000" algn="tl">
                      <a:srgbClr val="C0C0C0"/>
                    </a:outerShdw>
                  </a:effectLst>
                  <a:latin typeface="Verdana" pitchFamily="34" charset="0"/>
                </a:rPr>
                <a:t>Chinese silks and Indian cottons led to building of English and French textile factories.</a:t>
              </a:r>
            </a:p>
          </p:txBody>
        </p:sp>
      </p:gr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Number Placeholder 7"/>
          <p:cNvSpPr>
            <a:spLocks noGrp="1"/>
          </p:cNvSpPr>
          <p:nvPr>
            <p:ph type="sldNum" sz="quarter" idx="12"/>
          </p:nvPr>
        </p:nvSpPr>
        <p:spPr>
          <a:noFill/>
        </p:spPr>
        <p:txBody>
          <a:bodyPr/>
          <a:lstStyle/>
          <a:p>
            <a:fld id="{8F7BA645-BD5B-41BA-B57C-CB9D01A7722E}" type="slidenum">
              <a:rPr lang="en-US" smtClean="0"/>
              <a:pPr/>
              <a:t>29</a:t>
            </a:fld>
            <a:endParaRPr lang="en-US" smtClean="0"/>
          </a:p>
        </p:txBody>
      </p:sp>
      <p:sp>
        <p:nvSpPr>
          <p:cNvPr id="182275" name="Rectangle 3"/>
          <p:cNvSpPr>
            <a:spLocks noGrp="1" noChangeArrowheads="1"/>
          </p:cNvSpPr>
          <p:nvPr>
            <p:ph type="body" sz="half" idx="1"/>
          </p:nvPr>
        </p:nvSpPr>
        <p:spPr>
          <a:xfrm>
            <a:off x="228600" y="1981200"/>
            <a:ext cx="5410200" cy="4572000"/>
          </a:xfrm>
        </p:spPr>
        <p:txBody>
          <a:bodyPr/>
          <a:lstStyle/>
          <a:p>
            <a:pPr eaLnBrk="1" hangingPunct="1">
              <a:spcBef>
                <a:spcPct val="50000"/>
              </a:spcBef>
              <a:defRPr/>
            </a:pPr>
            <a:r>
              <a:rPr lang="en-US" sz="2000" b="1">
                <a:solidFill>
                  <a:srgbClr val="336699"/>
                </a:solidFill>
              </a:rPr>
              <a:t>Accountants learned double-entry bookkeeping with “Arabic” numerals.</a:t>
            </a:r>
          </a:p>
          <a:p>
            <a:pPr eaLnBrk="1" hangingPunct="1">
              <a:spcBef>
                <a:spcPct val="50000"/>
              </a:spcBef>
              <a:defRPr/>
            </a:pPr>
            <a:r>
              <a:rPr lang="en-US" sz="2000" b="1">
                <a:solidFill>
                  <a:srgbClr val="336699"/>
                </a:solidFill>
              </a:rPr>
              <a:t>Commercial law protected private property and investments.</a:t>
            </a:r>
          </a:p>
          <a:p>
            <a:pPr eaLnBrk="1" hangingPunct="1">
              <a:spcBef>
                <a:spcPct val="50000"/>
              </a:spcBef>
              <a:defRPr/>
            </a:pPr>
            <a:r>
              <a:rPr lang="en-US" sz="2000" b="1">
                <a:solidFill>
                  <a:srgbClr val="336699"/>
                </a:solidFill>
              </a:rPr>
              <a:t>More efficient bureaucracies and taxation increased the power of the government’s purse.</a:t>
            </a:r>
          </a:p>
          <a:p>
            <a:pPr eaLnBrk="1" hangingPunct="1">
              <a:spcBef>
                <a:spcPct val="50000"/>
              </a:spcBef>
              <a:defRPr/>
            </a:pPr>
            <a:r>
              <a:rPr lang="en-US" sz="2000" b="1">
                <a:solidFill>
                  <a:srgbClr val="336699"/>
                </a:solidFill>
              </a:rPr>
              <a:t>European monarchs issued charters to colonize overseas. </a:t>
            </a:r>
          </a:p>
          <a:p>
            <a:pPr eaLnBrk="1" hangingPunct="1">
              <a:spcBef>
                <a:spcPct val="50000"/>
              </a:spcBef>
              <a:defRPr/>
            </a:pPr>
            <a:r>
              <a:rPr lang="en-US" sz="2000" b="1">
                <a:solidFill>
                  <a:srgbClr val="336699"/>
                </a:solidFill>
              </a:rPr>
              <a:t>Jurists experimented with civil and constitutional law. </a:t>
            </a:r>
          </a:p>
        </p:txBody>
      </p:sp>
      <p:pic>
        <p:nvPicPr>
          <p:cNvPr id="351235" name="Picture 8" descr="EASTRADE"/>
          <p:cNvPicPr>
            <a:picLocks noChangeAspect="1" noChangeArrowheads="1"/>
          </p:cNvPicPr>
          <p:nvPr>
            <p:ph sz="quarter" idx="2"/>
          </p:nvPr>
        </p:nvPicPr>
        <p:blipFill>
          <a:blip r:embed="rId3"/>
          <a:srcRect/>
          <a:stretch>
            <a:fillRect/>
          </a:stretch>
        </p:blipFill>
        <p:spPr>
          <a:xfrm>
            <a:off x="6553200" y="1371600"/>
            <a:ext cx="2144713" cy="2490788"/>
          </a:xfrm>
          <a:ln>
            <a:solidFill>
              <a:schemeClr val="tx1"/>
            </a:solidFill>
          </a:ln>
        </p:spPr>
      </p:pic>
      <p:pic>
        <p:nvPicPr>
          <p:cNvPr id="351236" name="Picture 10" descr="BURGHERS"/>
          <p:cNvPicPr>
            <a:picLocks noChangeAspect="1" noChangeArrowheads="1"/>
          </p:cNvPicPr>
          <p:nvPr>
            <p:ph sz="quarter" idx="3"/>
          </p:nvPr>
        </p:nvPicPr>
        <p:blipFill>
          <a:blip r:embed="rId4"/>
          <a:srcRect/>
          <a:stretch>
            <a:fillRect/>
          </a:stretch>
        </p:blipFill>
        <p:spPr>
          <a:xfrm>
            <a:off x="5486400" y="3962400"/>
            <a:ext cx="2408238" cy="2743200"/>
          </a:xfrm>
        </p:spPr>
      </p:pic>
      <p:sp>
        <p:nvSpPr>
          <p:cNvPr id="182274" name="Rectangle 2"/>
          <p:cNvSpPr>
            <a:spLocks noGrp="1" noChangeArrowheads="1"/>
          </p:cNvSpPr>
          <p:nvPr>
            <p:ph type="title"/>
          </p:nvPr>
        </p:nvSpPr>
        <p:spPr>
          <a:xfrm>
            <a:off x="1447800" y="274638"/>
            <a:ext cx="7239000" cy="1143000"/>
          </a:xfrm>
          <a:noFill/>
        </p:spPr>
        <p:txBody>
          <a:bodyPr/>
          <a:lstStyle/>
          <a:p>
            <a:pPr eaLnBrk="1" hangingPunct="1">
              <a:defRPr/>
            </a:pPr>
            <a:r>
              <a:rPr lang="en-US" sz="3600" b="1"/>
              <a:t>Banking and law served new demands.</a:t>
            </a:r>
          </a:p>
        </p:txBody>
      </p:sp>
      <p:grpSp>
        <p:nvGrpSpPr>
          <p:cNvPr id="351238" name="Group 14"/>
          <p:cNvGrpSpPr>
            <a:grpSpLocks/>
          </p:cNvGrpSpPr>
          <p:nvPr/>
        </p:nvGrpSpPr>
        <p:grpSpPr bwMode="auto">
          <a:xfrm>
            <a:off x="0" y="152400"/>
            <a:ext cx="1447800" cy="1600200"/>
            <a:chOff x="96" y="144"/>
            <a:chExt cx="912" cy="1008"/>
          </a:xfrm>
        </p:grpSpPr>
        <p:pic>
          <p:nvPicPr>
            <p:cNvPr id="351239" name="Picture 15" descr="amsterdam1663"/>
            <p:cNvPicPr>
              <a:picLocks noChangeAspect="1" noChangeArrowheads="1"/>
            </p:cNvPicPr>
            <p:nvPr/>
          </p:nvPicPr>
          <p:blipFill>
            <a:blip r:embed="rId5"/>
            <a:srcRect/>
            <a:stretch>
              <a:fillRect/>
            </a:stretch>
          </p:blipFill>
          <p:spPr bwMode="auto">
            <a:xfrm>
              <a:off x="240" y="144"/>
              <a:ext cx="653" cy="628"/>
            </a:xfrm>
            <a:prstGeom prst="rect">
              <a:avLst/>
            </a:prstGeom>
            <a:noFill/>
            <a:ln w="9525">
              <a:solidFill>
                <a:schemeClr val="tx1"/>
              </a:solidFill>
              <a:miter lim="800000"/>
              <a:headEnd/>
              <a:tailEnd/>
            </a:ln>
          </p:spPr>
        </p:pic>
        <p:sp>
          <p:nvSpPr>
            <p:cNvPr id="182288" name="Text Box 16"/>
            <p:cNvSpPr txBox="1">
              <a:spLocks noChangeArrowheads="1"/>
            </p:cNvSpPr>
            <p:nvPr/>
          </p:nvSpPr>
          <p:spPr bwMode="auto">
            <a:xfrm>
              <a:off x="96" y="755"/>
              <a:ext cx="912" cy="397"/>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Trade &amp; Manufacturing</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fade">
                                      <p:cBhvr>
                                        <p:cTn id="7" dur="1000"/>
                                        <p:tgtEl>
                                          <p:spTgt spid="18227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animEffect transition="in" filter="fade">
                                      <p:cBhvr>
                                        <p:cTn id="11" dur="1000"/>
                                        <p:tgtEl>
                                          <p:spTgt spid="18227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animEffect transition="in" filter="fade">
                                      <p:cBhvr>
                                        <p:cTn id="15" dur="1000"/>
                                        <p:tgtEl>
                                          <p:spTgt spid="18227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animEffect transition="in" filter="fade">
                                      <p:cBhvr>
                                        <p:cTn id="19" dur="1000"/>
                                        <p:tgtEl>
                                          <p:spTgt spid="182275">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82275">
                                            <p:txEl>
                                              <p:pRg st="4" end="4"/>
                                            </p:txEl>
                                          </p:spTgt>
                                        </p:tgtEl>
                                        <p:attrNameLst>
                                          <p:attrName>style.visibility</p:attrName>
                                        </p:attrNameLst>
                                      </p:cBhvr>
                                      <p:to>
                                        <p:strVal val="visible"/>
                                      </p:to>
                                    </p:set>
                                    <p:animEffect transition="in" filter="fade">
                                      <p:cBhvr>
                                        <p:cTn id="23" dur="1000"/>
                                        <p:tgtEl>
                                          <p:spTgt spid="182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a:noFill/>
        </p:spPr>
        <p:txBody>
          <a:bodyPr/>
          <a:lstStyle/>
          <a:p>
            <a:fld id="{09DD2790-0186-469E-AE57-59C8369C86FE}" type="slidenum">
              <a:rPr lang="en-US" smtClean="0"/>
              <a:pPr/>
              <a:t>3</a:t>
            </a:fld>
            <a:endParaRPr lang="en-US" smtClean="0"/>
          </a:p>
        </p:txBody>
      </p:sp>
      <p:sp>
        <p:nvSpPr>
          <p:cNvPr id="318466" name="Rectangle 2"/>
          <p:cNvSpPr>
            <a:spLocks noGrp="1" noChangeArrowheads="1"/>
          </p:cNvSpPr>
          <p:nvPr>
            <p:ph type="title"/>
          </p:nvPr>
        </p:nvSpPr>
        <p:spPr>
          <a:xfrm>
            <a:off x="0" y="152400"/>
            <a:ext cx="9144000" cy="1143000"/>
          </a:xfrm>
          <a:noFill/>
        </p:spPr>
        <p:txBody>
          <a:bodyPr/>
          <a:lstStyle/>
          <a:p>
            <a:pPr eaLnBrk="1" hangingPunct="1">
              <a:defRPr/>
            </a:pPr>
            <a:r>
              <a:rPr lang="en-US" sz="4000" b="1"/>
              <a:t>What was global convergence?</a:t>
            </a:r>
          </a:p>
        </p:txBody>
      </p:sp>
      <p:pic>
        <p:nvPicPr>
          <p:cNvPr id="21507" name="Picture 3" descr="mundo-front"/>
          <p:cNvPicPr>
            <a:picLocks noChangeAspect="1" noChangeArrowheads="1"/>
          </p:cNvPicPr>
          <p:nvPr>
            <p:ph idx="1"/>
          </p:nvPr>
        </p:nvPicPr>
        <p:blipFill>
          <a:blip r:embed="rId3"/>
          <a:srcRect/>
          <a:stretch>
            <a:fillRect/>
          </a:stretch>
        </p:blipFill>
        <p:spPr>
          <a:xfrm>
            <a:off x="457200" y="3962400"/>
            <a:ext cx="2219325" cy="2209800"/>
          </a:xfrm>
        </p:spPr>
      </p:pic>
      <p:sp>
        <p:nvSpPr>
          <p:cNvPr id="318468" name="AutoShape 4"/>
          <p:cNvSpPr>
            <a:spLocks noChangeArrowheads="1"/>
          </p:cNvSpPr>
          <p:nvPr/>
        </p:nvSpPr>
        <p:spPr bwMode="auto">
          <a:xfrm>
            <a:off x="228600" y="1219200"/>
            <a:ext cx="3048000" cy="2133600"/>
          </a:xfrm>
          <a:prstGeom prst="wedgeEllipseCallout">
            <a:avLst>
              <a:gd name="adj1" fmla="val -11616"/>
              <a:gd name="adj2" fmla="val 76264"/>
            </a:avLst>
          </a:prstGeom>
          <a:noFill/>
          <a:ln w="9525">
            <a:solidFill>
              <a:srgbClr val="000099"/>
            </a:solidFill>
            <a:miter lim="800000"/>
            <a:headEnd/>
            <a:tailEnd/>
          </a:ln>
        </p:spPr>
        <p:txBody>
          <a:bodyPr/>
          <a:lstStyle/>
          <a:p>
            <a:pPr algn="ctr"/>
            <a:r>
              <a:rPr lang="en-US" sz="2400" b="1">
                <a:solidFill>
                  <a:srgbClr val="336699"/>
                </a:solidFill>
                <a:latin typeface="Verdana" pitchFamily="34" charset="0"/>
              </a:rPr>
              <a:t>Converge means to </a:t>
            </a:r>
            <a:r>
              <a:rPr lang="en-US" sz="2400" b="1" u="sng">
                <a:solidFill>
                  <a:srgbClr val="336699"/>
                </a:solidFill>
                <a:latin typeface="Verdana" pitchFamily="34" charset="0"/>
              </a:rPr>
              <a:t>come together</a:t>
            </a:r>
            <a:r>
              <a:rPr lang="en-US" sz="2400" b="1">
                <a:solidFill>
                  <a:srgbClr val="336699"/>
                </a:solidFill>
                <a:latin typeface="Verdana" pitchFamily="34" charset="0"/>
              </a:rPr>
              <a:t>.</a:t>
            </a:r>
          </a:p>
        </p:txBody>
      </p:sp>
      <p:sp>
        <p:nvSpPr>
          <p:cNvPr id="318469" name="AutoShape 5"/>
          <p:cNvSpPr>
            <a:spLocks noChangeArrowheads="1"/>
          </p:cNvSpPr>
          <p:nvPr/>
        </p:nvSpPr>
        <p:spPr bwMode="auto">
          <a:xfrm>
            <a:off x="3352800" y="1143000"/>
            <a:ext cx="5562600" cy="4191000"/>
          </a:xfrm>
          <a:prstGeom prst="wedgeEllipseCallout">
            <a:avLst>
              <a:gd name="adj1" fmla="val -60704"/>
              <a:gd name="adj2" fmla="val 50796"/>
            </a:avLst>
          </a:prstGeom>
          <a:noFill/>
          <a:ln w="9525">
            <a:solidFill>
              <a:srgbClr val="000099"/>
            </a:solidFill>
            <a:miter lim="800000"/>
            <a:headEnd/>
            <a:tailEnd/>
          </a:ln>
        </p:spPr>
        <p:txBody>
          <a:bodyPr/>
          <a:lstStyle/>
          <a:p>
            <a:pPr algn="ctr"/>
            <a:r>
              <a:rPr lang="en-US" sz="2400" b="1">
                <a:solidFill>
                  <a:srgbClr val="336699"/>
                </a:solidFill>
                <a:latin typeface="Verdana" pitchFamily="34" charset="0"/>
              </a:rPr>
              <a:t>Change accelerated when people, resources, and ideas from the whole world came together. </a:t>
            </a:r>
          </a:p>
          <a:p>
            <a:pPr algn="ctr"/>
            <a:r>
              <a:rPr lang="en-US" sz="2400" b="1">
                <a:solidFill>
                  <a:srgbClr val="336699"/>
                </a:solidFill>
                <a:latin typeface="Verdana" pitchFamily="34" charset="0"/>
              </a:rPr>
              <a:t>That made the world more like we know it today—more modern!</a:t>
            </a:r>
          </a:p>
          <a:p>
            <a:pPr algn="ctr"/>
            <a:endParaRPr lang="en-US" sz="2400">
              <a:latin typeface="Verdana" pitchFamily="34" charset="0"/>
            </a:endParaRPr>
          </a:p>
        </p:txBody>
      </p:sp>
      <p:sp>
        <p:nvSpPr>
          <p:cNvPr id="318470" name="AutoShape 6"/>
          <p:cNvSpPr>
            <a:spLocks noChangeArrowheads="1"/>
          </p:cNvSpPr>
          <p:nvPr/>
        </p:nvSpPr>
        <p:spPr bwMode="auto">
          <a:xfrm>
            <a:off x="2514600" y="5334000"/>
            <a:ext cx="4724400" cy="1322388"/>
          </a:xfrm>
          <a:prstGeom prst="wedgeEllipseCallout">
            <a:avLst>
              <a:gd name="adj1" fmla="val -48824"/>
              <a:gd name="adj2" fmla="val -33912"/>
            </a:avLst>
          </a:prstGeom>
          <a:noFill/>
          <a:ln w="9525">
            <a:solidFill>
              <a:srgbClr val="000099"/>
            </a:solidFill>
            <a:miter lim="800000"/>
            <a:headEnd/>
            <a:tailEnd/>
          </a:ln>
        </p:spPr>
        <p:txBody>
          <a:bodyPr/>
          <a:lstStyle/>
          <a:p>
            <a:pPr algn="ctr"/>
            <a:r>
              <a:rPr lang="en-US" sz="2400" b="1">
                <a:solidFill>
                  <a:srgbClr val="336699"/>
                </a:solidFill>
                <a:latin typeface="Verdana" pitchFamily="34" charset="0"/>
              </a:rPr>
              <a:t>Accelerate means to </a:t>
            </a:r>
            <a:r>
              <a:rPr lang="en-US" sz="2400" b="1" u="sng">
                <a:solidFill>
                  <a:srgbClr val="336699"/>
                </a:solidFill>
                <a:latin typeface="Verdana" pitchFamily="34" charset="0"/>
              </a:rPr>
              <a:t>speed up.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8468"/>
                                        </p:tgtEl>
                                        <p:attrNameLst>
                                          <p:attrName>style.visibility</p:attrName>
                                        </p:attrNameLst>
                                      </p:cBhvr>
                                      <p:to>
                                        <p:strVal val="visible"/>
                                      </p:to>
                                    </p:set>
                                    <p:animEffect transition="in" filter="fade">
                                      <p:cBhvr>
                                        <p:cTn id="7" dur="2000"/>
                                        <p:tgtEl>
                                          <p:spTgt spid="31846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8469"/>
                                        </p:tgtEl>
                                        <p:attrNameLst>
                                          <p:attrName>style.visibility</p:attrName>
                                        </p:attrNameLst>
                                      </p:cBhvr>
                                      <p:to>
                                        <p:strVal val="visible"/>
                                      </p:to>
                                    </p:set>
                                    <p:animEffect transition="in" filter="fade">
                                      <p:cBhvr>
                                        <p:cTn id="11" dur="2000"/>
                                        <p:tgtEl>
                                          <p:spTgt spid="31846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18470"/>
                                        </p:tgtEl>
                                        <p:attrNameLst>
                                          <p:attrName>style.visibility</p:attrName>
                                        </p:attrNameLst>
                                      </p:cBhvr>
                                      <p:to>
                                        <p:strVal val="visible"/>
                                      </p:to>
                                    </p:set>
                                    <p:animEffect transition="in" filter="fade">
                                      <p:cBhvr>
                                        <p:cTn id="15" dur="2000"/>
                                        <p:tgtEl>
                                          <p:spTgt spid="318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8" grpId="0" animBg="1"/>
      <p:bldP spid="318469" grpId="0" animBg="1"/>
      <p:bldP spid="3184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Number Placeholder 5"/>
          <p:cNvSpPr>
            <a:spLocks noGrp="1"/>
          </p:cNvSpPr>
          <p:nvPr>
            <p:ph type="sldNum" sz="quarter" idx="12"/>
          </p:nvPr>
        </p:nvSpPr>
        <p:spPr>
          <a:noFill/>
        </p:spPr>
        <p:txBody>
          <a:bodyPr/>
          <a:lstStyle/>
          <a:p>
            <a:fld id="{A3C20C70-34E9-4366-8CD2-948F17463E58}" type="slidenum">
              <a:rPr lang="en-US" smtClean="0"/>
              <a:pPr/>
              <a:t>30</a:t>
            </a:fld>
            <a:endParaRPr lang="en-US" smtClean="0"/>
          </a:p>
        </p:txBody>
      </p:sp>
      <p:pic>
        <p:nvPicPr>
          <p:cNvPr id="196633" name="Picture 25" descr="big cannon 1444"/>
          <p:cNvPicPr>
            <a:picLocks noChangeAspect="1" noChangeArrowheads="1"/>
          </p:cNvPicPr>
          <p:nvPr/>
        </p:nvPicPr>
        <p:blipFill>
          <a:blip r:embed="rId3"/>
          <a:srcRect/>
          <a:stretch>
            <a:fillRect/>
          </a:stretch>
        </p:blipFill>
        <p:spPr bwMode="auto">
          <a:xfrm>
            <a:off x="5562600" y="4191000"/>
            <a:ext cx="3343275" cy="2476500"/>
          </a:xfrm>
          <a:prstGeom prst="rect">
            <a:avLst/>
          </a:prstGeom>
          <a:noFill/>
          <a:ln w="9525">
            <a:noFill/>
            <a:miter lim="800000"/>
            <a:headEnd/>
            <a:tailEnd/>
          </a:ln>
        </p:spPr>
      </p:pic>
      <p:sp>
        <p:nvSpPr>
          <p:cNvPr id="196620" name="AutoShape 12"/>
          <p:cNvSpPr>
            <a:spLocks noChangeArrowheads="1"/>
          </p:cNvSpPr>
          <p:nvPr/>
        </p:nvSpPr>
        <p:spPr bwMode="auto">
          <a:xfrm>
            <a:off x="3657600" y="806450"/>
            <a:ext cx="5486400" cy="3719513"/>
          </a:xfrm>
          <a:prstGeom prst="wedgeEllipseCallout">
            <a:avLst>
              <a:gd name="adj1" fmla="val -63255"/>
              <a:gd name="adj2" fmla="val 61264"/>
            </a:avLst>
          </a:prstGeom>
          <a:solidFill>
            <a:schemeClr val="bg1"/>
          </a:solidFill>
          <a:ln w="12700">
            <a:solidFill>
              <a:srgbClr val="0A56A4"/>
            </a:solidFill>
            <a:miter lim="800000"/>
            <a:headEnd/>
            <a:tailEnd/>
          </a:ln>
        </p:spPr>
        <p:txBody>
          <a:bodyPr anchor="ctr" anchorCtr="1">
            <a:spAutoFit/>
          </a:bodyPr>
          <a:lstStyle/>
          <a:p>
            <a:pPr algn="ctr">
              <a:spcBef>
                <a:spcPct val="50000"/>
              </a:spcBef>
            </a:pPr>
            <a:r>
              <a:rPr lang="en-US" sz="2400" b="1">
                <a:solidFill>
                  <a:srgbClr val="336699"/>
                </a:solidFill>
                <a:latin typeface="Verdana" pitchFamily="34" charset="0"/>
              </a:rPr>
              <a:t>Large bureaucratic states in Afroeurasia used gunpowder and artillery to expand trade and win territory in several parts of Afroeurasia. </a:t>
            </a:r>
          </a:p>
        </p:txBody>
      </p:sp>
      <p:sp>
        <p:nvSpPr>
          <p:cNvPr id="196621" name="AutoShape 13"/>
          <p:cNvSpPr>
            <a:spLocks noChangeArrowheads="1"/>
          </p:cNvSpPr>
          <p:nvPr/>
        </p:nvSpPr>
        <p:spPr bwMode="auto">
          <a:xfrm>
            <a:off x="990600" y="514350"/>
            <a:ext cx="2970213" cy="2727325"/>
          </a:xfrm>
          <a:prstGeom prst="wedgeEllipseCallout">
            <a:avLst>
              <a:gd name="adj1" fmla="val -10449"/>
              <a:gd name="adj2" fmla="val 87426"/>
            </a:avLst>
          </a:prstGeom>
          <a:solidFill>
            <a:schemeClr val="bg1"/>
          </a:solidFill>
          <a:ln w="12700">
            <a:solidFill>
              <a:srgbClr val="0A56A4"/>
            </a:solidFill>
            <a:miter lim="800000"/>
            <a:headEnd/>
            <a:tailEnd/>
          </a:ln>
        </p:spPr>
        <p:txBody>
          <a:bodyPr anchor="ctr" anchorCtr="1">
            <a:spAutoFit/>
          </a:bodyPr>
          <a:lstStyle/>
          <a:p>
            <a:pPr algn="ctr"/>
            <a:r>
              <a:rPr lang="en-US" sz="2400" b="1">
                <a:solidFill>
                  <a:srgbClr val="336699"/>
                </a:solidFill>
                <a:latin typeface="Verdana" pitchFamily="34" charset="0"/>
              </a:rPr>
              <a:t>Big Era 5 was the first age of global empires.</a:t>
            </a:r>
          </a:p>
        </p:txBody>
      </p:sp>
      <p:grpSp>
        <p:nvGrpSpPr>
          <p:cNvPr id="353285" name="Group 26"/>
          <p:cNvGrpSpPr>
            <a:grpSpLocks/>
          </p:cNvGrpSpPr>
          <p:nvPr/>
        </p:nvGrpSpPr>
        <p:grpSpPr bwMode="auto">
          <a:xfrm>
            <a:off x="152400" y="152400"/>
            <a:ext cx="1066800" cy="1600200"/>
            <a:chOff x="96" y="96"/>
            <a:chExt cx="672" cy="1008"/>
          </a:xfrm>
        </p:grpSpPr>
        <p:sp>
          <p:nvSpPr>
            <p:cNvPr id="196624" name="Text Box 16"/>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53289" name="Group 17"/>
            <p:cNvGrpSpPr>
              <a:grpSpLocks/>
            </p:cNvGrpSpPr>
            <p:nvPr/>
          </p:nvGrpSpPr>
          <p:grpSpPr bwMode="auto">
            <a:xfrm>
              <a:off x="96" y="96"/>
              <a:ext cx="672" cy="698"/>
              <a:chOff x="4464" y="624"/>
              <a:chExt cx="1008" cy="1008"/>
            </a:xfrm>
          </p:grpSpPr>
          <p:sp>
            <p:nvSpPr>
              <p:cNvPr id="353290" name="Rectangle 18"/>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53291" name="Picture 19" descr="Cannon"/>
              <p:cNvPicPr>
                <a:picLocks noChangeAspect="1" noChangeArrowheads="1"/>
              </p:cNvPicPr>
              <p:nvPr/>
            </p:nvPicPr>
            <p:blipFill>
              <a:blip r:embed="rId4"/>
              <a:srcRect/>
              <a:stretch>
                <a:fillRect/>
              </a:stretch>
            </p:blipFill>
            <p:spPr bwMode="auto">
              <a:xfrm>
                <a:off x="4512" y="816"/>
                <a:ext cx="912" cy="684"/>
              </a:xfrm>
              <a:prstGeom prst="rect">
                <a:avLst/>
              </a:prstGeom>
              <a:noFill/>
              <a:ln w="9525">
                <a:noFill/>
                <a:miter lim="800000"/>
                <a:headEnd/>
                <a:tailEnd/>
              </a:ln>
            </p:spPr>
          </p:pic>
        </p:grpSp>
      </p:grpSp>
      <p:pic>
        <p:nvPicPr>
          <p:cNvPr id="353286" name="Picture 27" descr="mundo_neutral"/>
          <p:cNvPicPr>
            <a:picLocks noChangeAspect="1" noChangeArrowheads="1"/>
          </p:cNvPicPr>
          <p:nvPr/>
        </p:nvPicPr>
        <p:blipFill>
          <a:blip r:embed="rId5"/>
          <a:srcRect/>
          <a:stretch>
            <a:fillRect/>
          </a:stretch>
        </p:blipFill>
        <p:spPr bwMode="auto">
          <a:xfrm>
            <a:off x="381000" y="4271963"/>
            <a:ext cx="2362200" cy="2343150"/>
          </a:xfrm>
          <a:prstGeom prst="rect">
            <a:avLst/>
          </a:prstGeom>
          <a:noFill/>
          <a:ln w="9525">
            <a:noFill/>
            <a:miter lim="800000"/>
            <a:headEnd/>
            <a:tailEnd/>
          </a:ln>
        </p:spPr>
      </p:pic>
      <p:sp>
        <p:nvSpPr>
          <p:cNvPr id="196636" name="Rectangle 28"/>
          <p:cNvSpPr>
            <a:spLocks noGrp="1" noChangeArrowheads="1"/>
          </p:cNvSpPr>
          <p:nvPr>
            <p:ph type="ctrTitle"/>
          </p:nvPr>
        </p:nvSpPr>
        <p:spPr>
          <a:xfrm>
            <a:off x="685800" y="-1752600"/>
            <a:ext cx="7772400" cy="1470025"/>
          </a:xfrm>
          <a:noFill/>
        </p:spPr>
        <p:txBody>
          <a:bodyPr/>
          <a:lstStyle/>
          <a:p>
            <a:pPr eaLnBrk="1" hangingPunct="1">
              <a:defRPr/>
            </a:pPr>
            <a:r>
              <a:rPr lang="en-US"/>
              <a:t>Slide 30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6633"/>
                                        </p:tgtEl>
                                        <p:attrNameLst>
                                          <p:attrName>style.visibility</p:attrName>
                                        </p:attrNameLst>
                                      </p:cBhvr>
                                      <p:to>
                                        <p:strVal val="visible"/>
                                      </p:to>
                                    </p:set>
                                    <p:anim calcmode="lin" valueType="num">
                                      <p:cBhvr additive="base">
                                        <p:cTn id="7" dur="500" fill="hold"/>
                                        <p:tgtEl>
                                          <p:spTgt spid="196633"/>
                                        </p:tgtEl>
                                        <p:attrNameLst>
                                          <p:attrName>ppt_x</p:attrName>
                                        </p:attrNameLst>
                                      </p:cBhvr>
                                      <p:tavLst>
                                        <p:tav tm="0">
                                          <p:val>
                                            <p:strVal val="1+#ppt_w/2"/>
                                          </p:val>
                                        </p:tav>
                                        <p:tav tm="100000">
                                          <p:val>
                                            <p:strVal val="#ppt_x"/>
                                          </p:val>
                                        </p:tav>
                                      </p:tavLst>
                                    </p:anim>
                                    <p:anim calcmode="lin" valueType="num">
                                      <p:cBhvr additive="base">
                                        <p:cTn id="8" dur="500" fill="hold"/>
                                        <p:tgtEl>
                                          <p:spTgt spid="1966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6621">
                                            <p:bg/>
                                          </p:spTgt>
                                        </p:tgtEl>
                                        <p:attrNameLst>
                                          <p:attrName>style.visibility</p:attrName>
                                        </p:attrNameLst>
                                      </p:cBhvr>
                                      <p:to>
                                        <p:strVal val="visible"/>
                                      </p:to>
                                    </p:set>
                                    <p:animEffect transition="in" filter="fade">
                                      <p:cBhvr>
                                        <p:cTn id="12" dur="2000"/>
                                        <p:tgtEl>
                                          <p:spTgt spid="196621">
                                            <p:bg/>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6621">
                                            <p:txEl>
                                              <p:pRg st="0" end="0"/>
                                            </p:txEl>
                                          </p:spTgt>
                                        </p:tgtEl>
                                        <p:attrNameLst>
                                          <p:attrName>style.visibility</p:attrName>
                                        </p:attrNameLst>
                                      </p:cBhvr>
                                      <p:to>
                                        <p:strVal val="visible"/>
                                      </p:to>
                                    </p:set>
                                    <p:animEffect transition="in" filter="fade">
                                      <p:cBhvr>
                                        <p:cTn id="15" dur="2000"/>
                                        <p:tgtEl>
                                          <p:spTgt spid="196621">
                                            <p:txEl>
                                              <p:pRg st="0" end="0"/>
                                            </p:txEl>
                                          </p:spTgt>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96620">
                                            <p:bg/>
                                          </p:spTgt>
                                        </p:tgtEl>
                                        <p:attrNameLst>
                                          <p:attrName>style.visibility</p:attrName>
                                        </p:attrNameLst>
                                      </p:cBhvr>
                                      <p:to>
                                        <p:strVal val="visible"/>
                                      </p:to>
                                    </p:set>
                                    <p:animEffect transition="in" filter="fade">
                                      <p:cBhvr>
                                        <p:cTn id="18" dur="2000"/>
                                        <p:tgtEl>
                                          <p:spTgt spid="196620">
                                            <p:bg/>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96620">
                                            <p:txEl>
                                              <p:pRg st="0" end="0"/>
                                            </p:txEl>
                                          </p:spTgt>
                                        </p:tgtEl>
                                        <p:attrNameLst>
                                          <p:attrName>style.visibility</p:attrName>
                                        </p:attrNameLst>
                                      </p:cBhvr>
                                      <p:to>
                                        <p:strVal val="visible"/>
                                      </p:to>
                                    </p:set>
                                    <p:animEffect transition="in" filter="fade">
                                      <p:cBhvr>
                                        <p:cTn id="21" dur="2000"/>
                                        <p:tgtEl>
                                          <p:spTgt spid="1966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0" grpId="0" build="allAtOnce" animBg="1"/>
      <p:bldP spid="196621" grpId="0" uiExpand="1"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Number Placeholder 3"/>
          <p:cNvSpPr>
            <a:spLocks noGrp="1"/>
          </p:cNvSpPr>
          <p:nvPr>
            <p:ph type="sldNum" sz="quarter" idx="12"/>
          </p:nvPr>
        </p:nvSpPr>
        <p:spPr>
          <a:noFill/>
        </p:spPr>
        <p:txBody>
          <a:bodyPr/>
          <a:lstStyle/>
          <a:p>
            <a:fld id="{394BBA57-8E76-4FBA-9FD7-30701002A69A}" type="slidenum">
              <a:rPr lang="en-US" smtClean="0"/>
              <a:pPr/>
              <a:t>31</a:t>
            </a:fld>
            <a:endParaRPr lang="en-US" smtClean="0"/>
          </a:p>
        </p:txBody>
      </p:sp>
      <p:sp>
        <p:nvSpPr>
          <p:cNvPr id="101419" name="Rectangle 43"/>
          <p:cNvSpPr>
            <a:spLocks noChangeArrowheads="1"/>
          </p:cNvSpPr>
          <p:nvPr/>
        </p:nvSpPr>
        <p:spPr bwMode="auto">
          <a:xfrm>
            <a:off x="3810000" y="4572000"/>
            <a:ext cx="4114800" cy="16764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200">
                <a:solidFill>
                  <a:srgbClr val="CC9900"/>
                </a:solidFill>
                <a:effectLst>
                  <a:outerShdw blurRad="38100" dist="38100" dir="2700000" algn="tl">
                    <a:srgbClr val="C0C0C0"/>
                  </a:outerShdw>
                </a:effectLst>
                <a:latin typeface="Verdana" pitchFamily="34" charset="0"/>
              </a:rPr>
              <a:t>   </a:t>
            </a:r>
            <a:r>
              <a:rPr lang="en-US" sz="2000" b="1">
                <a:solidFill>
                  <a:srgbClr val="336699"/>
                </a:solidFill>
                <a:effectLst>
                  <a:outerShdw blurRad="38100" dist="38100" dir="2700000" algn="tl">
                    <a:srgbClr val="C0C0C0"/>
                  </a:outerShdw>
                </a:effectLst>
                <a:latin typeface="Verdana" pitchFamily="34" charset="0"/>
              </a:rPr>
              <a:t>Persian, Indian, Turkish, Chinese, Japanese, and European artisans experimented with steel production for weapons.</a:t>
            </a:r>
          </a:p>
        </p:txBody>
      </p:sp>
      <p:pic>
        <p:nvPicPr>
          <p:cNvPr id="355331" name="Picture 45" descr="trajectory"/>
          <p:cNvPicPr preferRelativeResize="0">
            <a:picLocks noChangeAspect="1" noChangeArrowheads="1"/>
          </p:cNvPicPr>
          <p:nvPr/>
        </p:nvPicPr>
        <p:blipFill>
          <a:blip r:embed="rId3"/>
          <a:srcRect/>
          <a:stretch>
            <a:fillRect/>
          </a:stretch>
        </p:blipFill>
        <p:spPr bwMode="auto">
          <a:xfrm>
            <a:off x="5105400" y="152400"/>
            <a:ext cx="3860800" cy="2044700"/>
          </a:xfrm>
          <a:prstGeom prst="rect">
            <a:avLst/>
          </a:prstGeom>
          <a:noFill/>
          <a:ln w="9525">
            <a:noFill/>
            <a:miter lim="800000"/>
            <a:headEnd/>
            <a:tailEnd/>
          </a:ln>
        </p:spPr>
      </p:pic>
      <p:sp>
        <p:nvSpPr>
          <p:cNvPr id="101379" name="Rectangle 3"/>
          <p:cNvSpPr>
            <a:spLocks noChangeArrowheads="1"/>
          </p:cNvSpPr>
          <p:nvPr/>
        </p:nvSpPr>
        <p:spPr bwMode="auto">
          <a:xfrm>
            <a:off x="304800" y="2438400"/>
            <a:ext cx="3581400" cy="1828800"/>
          </a:xfrm>
          <a:prstGeom prst="rect">
            <a:avLst/>
          </a:prstGeom>
          <a:noFill/>
          <a:ln w="9525">
            <a:noFill/>
            <a:miter lim="800000"/>
            <a:headEnd/>
            <a:tailEnd/>
          </a:ln>
          <a:effectLst/>
        </p:spPr>
        <p:txBody>
          <a:bodyPr/>
          <a:lstStyle/>
          <a:p>
            <a:pPr>
              <a:lnSpc>
                <a:spcPct val="90000"/>
              </a:lnSpc>
              <a:spcBef>
                <a:spcPct val="20000"/>
              </a:spcBef>
              <a:defRPr/>
            </a:pPr>
            <a:r>
              <a:rPr lang="en-US" sz="2000" b="1">
                <a:solidFill>
                  <a:srgbClr val="336699"/>
                </a:solidFill>
                <a:effectLst>
                  <a:outerShdw blurRad="38100" dist="38100" dir="2700000" algn="tl">
                    <a:srgbClr val="C0C0C0"/>
                  </a:outerShdw>
                </a:effectLst>
                <a:latin typeface="Verdana" pitchFamily="34" charset="0"/>
              </a:rPr>
              <a:t>Land and maritime empires battled over control of trade, resources, and territory.</a:t>
            </a:r>
          </a:p>
        </p:txBody>
      </p:sp>
      <p:pic>
        <p:nvPicPr>
          <p:cNvPr id="355333" name="Picture 46" descr="span armada fire"/>
          <p:cNvPicPr preferRelativeResize="0">
            <a:picLocks noChangeAspect="1" noChangeArrowheads="1"/>
          </p:cNvPicPr>
          <p:nvPr/>
        </p:nvPicPr>
        <p:blipFill>
          <a:blip r:embed="rId4"/>
          <a:srcRect/>
          <a:stretch>
            <a:fillRect/>
          </a:stretch>
        </p:blipFill>
        <p:spPr bwMode="auto">
          <a:xfrm>
            <a:off x="4191000" y="2362200"/>
            <a:ext cx="4749800" cy="2133600"/>
          </a:xfrm>
          <a:prstGeom prst="rect">
            <a:avLst/>
          </a:prstGeom>
          <a:noFill/>
          <a:ln w="9525">
            <a:noFill/>
            <a:miter lim="800000"/>
            <a:headEnd/>
            <a:tailEnd/>
          </a:ln>
        </p:spPr>
      </p:pic>
      <p:sp>
        <p:nvSpPr>
          <p:cNvPr id="101424" name="Text Box 48"/>
          <p:cNvSpPr txBox="1">
            <a:spLocks noChangeArrowheads="1"/>
          </p:cNvSpPr>
          <p:nvPr/>
        </p:nvSpPr>
        <p:spPr bwMode="auto">
          <a:xfrm>
            <a:off x="1371600" y="381000"/>
            <a:ext cx="3581400" cy="1616075"/>
          </a:xfrm>
          <a:prstGeom prst="rect">
            <a:avLst/>
          </a:prstGeom>
          <a:noFill/>
          <a:ln w="9525">
            <a:noFill/>
            <a:miter lim="800000"/>
            <a:headEnd/>
            <a:tailEnd/>
          </a:ln>
          <a:effectLst/>
        </p:spPr>
        <p:txBody>
          <a:bodyPr>
            <a:spAutoFit/>
          </a:bodyPr>
          <a:lstStyle/>
          <a:p>
            <a:pPr algn="ctr">
              <a:defRPr/>
            </a:pPr>
            <a:r>
              <a:rPr lang="en-US" sz="2000" b="1">
                <a:solidFill>
                  <a:srgbClr val="336699"/>
                </a:solidFill>
                <a:effectLst>
                  <a:outerShdw blurRad="38100" dist="38100" dir="2700000" algn="tl">
                    <a:srgbClr val="C0C0C0"/>
                  </a:outerShdw>
                </a:effectLst>
                <a:latin typeface="Verdana" pitchFamily="34" charset="0"/>
              </a:rPr>
              <a:t>Gunpowder empires in Asia, Africa, and Europe honed skills in production of artillery and handguns.</a:t>
            </a:r>
          </a:p>
        </p:txBody>
      </p:sp>
      <p:pic>
        <p:nvPicPr>
          <p:cNvPr id="355335" name="Picture 50" descr="mughal knife"/>
          <p:cNvPicPr preferRelativeResize="0">
            <a:picLocks noChangeAspect="1" noChangeArrowheads="1"/>
          </p:cNvPicPr>
          <p:nvPr/>
        </p:nvPicPr>
        <p:blipFill>
          <a:blip r:embed="rId5"/>
          <a:srcRect/>
          <a:stretch>
            <a:fillRect/>
          </a:stretch>
        </p:blipFill>
        <p:spPr bwMode="auto">
          <a:xfrm rot="1902598">
            <a:off x="860425" y="3875088"/>
            <a:ext cx="2243138" cy="3240087"/>
          </a:xfrm>
          <a:prstGeom prst="rect">
            <a:avLst/>
          </a:prstGeom>
          <a:noFill/>
          <a:ln w="9525">
            <a:noFill/>
            <a:miter lim="800000"/>
            <a:headEnd/>
            <a:tailEnd/>
          </a:ln>
        </p:spPr>
      </p:pic>
      <p:grpSp>
        <p:nvGrpSpPr>
          <p:cNvPr id="355336" name="Group 52"/>
          <p:cNvGrpSpPr>
            <a:grpSpLocks/>
          </p:cNvGrpSpPr>
          <p:nvPr/>
        </p:nvGrpSpPr>
        <p:grpSpPr bwMode="auto">
          <a:xfrm>
            <a:off x="152400" y="228600"/>
            <a:ext cx="1066800" cy="1600200"/>
            <a:chOff x="96" y="96"/>
            <a:chExt cx="672" cy="1008"/>
          </a:xfrm>
        </p:grpSpPr>
        <p:sp>
          <p:nvSpPr>
            <p:cNvPr id="101429" name="Text Box 53"/>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55339" name="Group 54"/>
            <p:cNvGrpSpPr>
              <a:grpSpLocks/>
            </p:cNvGrpSpPr>
            <p:nvPr/>
          </p:nvGrpSpPr>
          <p:grpSpPr bwMode="auto">
            <a:xfrm>
              <a:off x="96" y="96"/>
              <a:ext cx="672" cy="698"/>
              <a:chOff x="4464" y="624"/>
              <a:chExt cx="1008" cy="1008"/>
            </a:xfrm>
          </p:grpSpPr>
          <p:sp>
            <p:nvSpPr>
              <p:cNvPr id="355340" name="Rectangle 55"/>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55341" name="Picture 56" descr="Cannon"/>
              <p:cNvPicPr>
                <a:picLocks noChangeAspect="1" noChangeArrowheads="1"/>
              </p:cNvPicPr>
              <p:nvPr/>
            </p:nvPicPr>
            <p:blipFill>
              <a:blip r:embed="rId6"/>
              <a:srcRect/>
              <a:stretch>
                <a:fillRect/>
              </a:stretch>
            </p:blipFill>
            <p:spPr bwMode="auto">
              <a:xfrm>
                <a:off x="4512" y="816"/>
                <a:ext cx="912" cy="684"/>
              </a:xfrm>
              <a:prstGeom prst="rect">
                <a:avLst/>
              </a:prstGeom>
              <a:noFill/>
              <a:ln w="9525">
                <a:noFill/>
                <a:miter lim="800000"/>
                <a:headEnd/>
                <a:tailEnd/>
              </a:ln>
            </p:spPr>
          </p:pic>
        </p:grpSp>
      </p:grpSp>
      <p:sp>
        <p:nvSpPr>
          <p:cNvPr id="101433" name="Rectangle 57"/>
          <p:cNvSpPr>
            <a:spLocks noGrp="1" noChangeArrowheads="1"/>
          </p:cNvSpPr>
          <p:nvPr>
            <p:ph type="title" idx="4294967295"/>
          </p:nvPr>
        </p:nvSpPr>
        <p:spPr>
          <a:xfrm>
            <a:off x="457200" y="-1676400"/>
            <a:ext cx="8229600" cy="1143000"/>
          </a:xfrm>
          <a:noFill/>
        </p:spPr>
        <p:txBody>
          <a:bodyPr/>
          <a:lstStyle/>
          <a:p>
            <a:pPr eaLnBrk="1" hangingPunct="1">
              <a:defRPr/>
            </a:pPr>
            <a:r>
              <a:rPr lang="en-US"/>
              <a:t>Slide 31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1424"/>
                                        </p:tgtEl>
                                        <p:attrNameLst>
                                          <p:attrName>style.visibility</p:attrName>
                                        </p:attrNameLst>
                                      </p:cBhvr>
                                      <p:to>
                                        <p:strVal val="visible"/>
                                      </p:to>
                                    </p:set>
                                    <p:animEffect transition="in" filter="fade">
                                      <p:cBhvr>
                                        <p:cTn id="7" dur="2000"/>
                                        <p:tgtEl>
                                          <p:spTgt spid="10142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1379"/>
                                        </p:tgtEl>
                                        <p:attrNameLst>
                                          <p:attrName>style.visibility</p:attrName>
                                        </p:attrNameLst>
                                      </p:cBhvr>
                                      <p:to>
                                        <p:strVal val="visible"/>
                                      </p:to>
                                    </p:set>
                                    <p:animEffect transition="in" filter="fade">
                                      <p:cBhvr>
                                        <p:cTn id="11" dur="2000"/>
                                        <p:tgtEl>
                                          <p:spTgt spid="10137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1419"/>
                                        </p:tgtEl>
                                        <p:attrNameLst>
                                          <p:attrName>style.visibility</p:attrName>
                                        </p:attrNameLst>
                                      </p:cBhvr>
                                      <p:to>
                                        <p:strVal val="visible"/>
                                      </p:to>
                                    </p:set>
                                    <p:animEffect transition="in" filter="fade">
                                      <p:cBhvr>
                                        <p:cTn id="15" dur="2000"/>
                                        <p:tgtEl>
                                          <p:spTgt spid="101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9" grpId="0"/>
      <p:bldP spid="101379" grpId="0"/>
      <p:bldP spid="1014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Number Placeholder 3"/>
          <p:cNvSpPr>
            <a:spLocks noGrp="1"/>
          </p:cNvSpPr>
          <p:nvPr>
            <p:ph type="sldNum" sz="quarter" idx="12"/>
          </p:nvPr>
        </p:nvSpPr>
        <p:spPr>
          <a:noFill/>
        </p:spPr>
        <p:txBody>
          <a:bodyPr/>
          <a:lstStyle/>
          <a:p>
            <a:fld id="{6E7B7371-DA3C-4185-9BD6-EDB3FC0845DC}" type="slidenum">
              <a:rPr lang="en-US" smtClean="0"/>
              <a:pPr/>
              <a:t>32</a:t>
            </a:fld>
            <a:endParaRPr lang="en-US" smtClean="0"/>
          </a:p>
        </p:txBody>
      </p:sp>
      <p:sp>
        <p:nvSpPr>
          <p:cNvPr id="138242" name="Text Box 2"/>
          <p:cNvSpPr txBox="1">
            <a:spLocks noChangeArrowheads="1"/>
          </p:cNvSpPr>
          <p:nvPr/>
        </p:nvSpPr>
        <p:spPr bwMode="auto">
          <a:xfrm>
            <a:off x="1905000" y="0"/>
            <a:ext cx="59436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CD7C11"/>
                </a:solidFill>
                <a:effectLst>
                  <a:outerShdw blurRad="38100" dist="38100" dir="2700000" algn="tl">
                    <a:srgbClr val="C0C0C0"/>
                  </a:outerShdw>
                </a:effectLst>
              </a:rPr>
              <a:t>States and Empires in 1519 CE</a:t>
            </a:r>
          </a:p>
        </p:txBody>
      </p:sp>
      <p:pic>
        <p:nvPicPr>
          <p:cNvPr id="357379" name="Picture 15" descr="1519a"/>
          <p:cNvPicPr>
            <a:picLocks noChangeAspect="1" noChangeArrowheads="1"/>
          </p:cNvPicPr>
          <p:nvPr/>
        </p:nvPicPr>
        <p:blipFill>
          <a:blip r:embed="rId3">
            <a:lum bright="-10000"/>
          </a:blip>
          <a:srcRect/>
          <a:stretch>
            <a:fillRect/>
          </a:stretch>
        </p:blipFill>
        <p:spPr bwMode="auto">
          <a:xfrm>
            <a:off x="0" y="836613"/>
            <a:ext cx="9145588" cy="6021387"/>
          </a:xfrm>
          <a:prstGeom prst="rect">
            <a:avLst/>
          </a:prstGeom>
          <a:noFill/>
          <a:ln w="9525">
            <a:noFill/>
            <a:miter lim="800000"/>
            <a:headEnd/>
            <a:tailEnd/>
          </a:ln>
        </p:spPr>
      </p:pic>
      <p:grpSp>
        <p:nvGrpSpPr>
          <p:cNvPr id="357380" name="Group 10"/>
          <p:cNvGrpSpPr>
            <a:grpSpLocks/>
          </p:cNvGrpSpPr>
          <p:nvPr/>
        </p:nvGrpSpPr>
        <p:grpSpPr bwMode="auto">
          <a:xfrm>
            <a:off x="152400" y="152400"/>
            <a:ext cx="1066800" cy="1600200"/>
            <a:chOff x="96" y="96"/>
            <a:chExt cx="672" cy="1008"/>
          </a:xfrm>
        </p:grpSpPr>
        <p:sp>
          <p:nvSpPr>
            <p:cNvPr id="138251" name="Text Box 11"/>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57383" name="Group 12"/>
            <p:cNvGrpSpPr>
              <a:grpSpLocks/>
            </p:cNvGrpSpPr>
            <p:nvPr/>
          </p:nvGrpSpPr>
          <p:grpSpPr bwMode="auto">
            <a:xfrm>
              <a:off x="96" y="96"/>
              <a:ext cx="672" cy="698"/>
              <a:chOff x="4464" y="624"/>
              <a:chExt cx="1008" cy="1008"/>
            </a:xfrm>
          </p:grpSpPr>
          <p:sp>
            <p:nvSpPr>
              <p:cNvPr id="357384" name="Rectangle 13"/>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57385" name="Picture 14" descr="Cannon"/>
              <p:cNvPicPr>
                <a:picLocks noChangeAspect="1" noChangeArrowheads="1"/>
              </p:cNvPicPr>
              <p:nvPr/>
            </p:nvPicPr>
            <p:blipFill>
              <a:blip r:embed="rId4"/>
              <a:srcRect/>
              <a:stretch>
                <a:fillRect/>
              </a:stretch>
            </p:blipFill>
            <p:spPr bwMode="auto">
              <a:xfrm>
                <a:off x="4512" y="816"/>
                <a:ext cx="912" cy="684"/>
              </a:xfrm>
              <a:prstGeom prst="rect">
                <a:avLst/>
              </a:prstGeom>
              <a:noFill/>
              <a:ln w="9525">
                <a:noFill/>
                <a:miter lim="800000"/>
                <a:headEnd/>
                <a:tailEnd/>
              </a:ln>
            </p:spPr>
          </p:pic>
        </p:grpSp>
      </p:grpSp>
      <p:sp>
        <p:nvSpPr>
          <p:cNvPr id="138256" name="Rectangle 16"/>
          <p:cNvSpPr>
            <a:spLocks noGrp="1" noChangeArrowheads="1"/>
          </p:cNvSpPr>
          <p:nvPr>
            <p:ph type="title" idx="4294967295"/>
          </p:nvPr>
        </p:nvSpPr>
        <p:spPr>
          <a:xfrm>
            <a:off x="457200" y="-1371600"/>
            <a:ext cx="8229600" cy="1143000"/>
          </a:xfrm>
          <a:noFill/>
        </p:spPr>
        <p:txBody>
          <a:bodyPr/>
          <a:lstStyle/>
          <a:p>
            <a:pPr eaLnBrk="1" hangingPunct="1">
              <a:defRPr/>
            </a:pPr>
            <a:r>
              <a:rPr lang="en-US"/>
              <a:t>Slide 32</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Slide Number Placeholder 3"/>
          <p:cNvSpPr>
            <a:spLocks noGrp="1"/>
          </p:cNvSpPr>
          <p:nvPr>
            <p:ph type="sldNum" sz="quarter" idx="12"/>
          </p:nvPr>
        </p:nvSpPr>
        <p:spPr>
          <a:noFill/>
        </p:spPr>
        <p:txBody>
          <a:bodyPr/>
          <a:lstStyle/>
          <a:p>
            <a:fld id="{30C7AC9D-AF34-416C-A600-237038EF8C1C}" type="slidenum">
              <a:rPr lang="en-US" smtClean="0"/>
              <a:pPr/>
              <a:t>33</a:t>
            </a:fld>
            <a:endParaRPr lang="en-US" smtClean="0"/>
          </a:p>
        </p:txBody>
      </p:sp>
      <p:sp>
        <p:nvSpPr>
          <p:cNvPr id="328706" name="Text Box 2"/>
          <p:cNvSpPr txBox="1">
            <a:spLocks noChangeArrowheads="1"/>
          </p:cNvSpPr>
          <p:nvPr/>
        </p:nvSpPr>
        <p:spPr bwMode="auto">
          <a:xfrm>
            <a:off x="1905000" y="0"/>
            <a:ext cx="59436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CD7C11"/>
                </a:solidFill>
                <a:effectLst>
                  <a:outerShdw blurRad="38100" dist="38100" dir="2700000" algn="tl">
                    <a:srgbClr val="C0C0C0"/>
                  </a:outerShdw>
                </a:effectLst>
              </a:rPr>
              <a:t>States and Empires in 1600 CE</a:t>
            </a:r>
          </a:p>
        </p:txBody>
      </p:sp>
      <p:pic>
        <p:nvPicPr>
          <p:cNvPr id="359427" name="Picture 9" descr="1600"/>
          <p:cNvPicPr>
            <a:picLocks noChangeAspect="1" noChangeArrowheads="1"/>
          </p:cNvPicPr>
          <p:nvPr/>
        </p:nvPicPr>
        <p:blipFill>
          <a:blip r:embed="rId3">
            <a:lum bright="-10000"/>
          </a:blip>
          <a:srcRect/>
          <a:stretch>
            <a:fillRect/>
          </a:stretch>
        </p:blipFill>
        <p:spPr bwMode="auto">
          <a:xfrm>
            <a:off x="3175" y="836613"/>
            <a:ext cx="9140825" cy="6021387"/>
          </a:xfrm>
          <a:prstGeom prst="rect">
            <a:avLst/>
          </a:prstGeom>
          <a:noFill/>
          <a:ln w="9525">
            <a:noFill/>
            <a:miter lim="800000"/>
            <a:headEnd/>
            <a:tailEnd/>
          </a:ln>
        </p:spPr>
      </p:pic>
      <p:grpSp>
        <p:nvGrpSpPr>
          <p:cNvPr id="359428" name="Group 4"/>
          <p:cNvGrpSpPr>
            <a:grpSpLocks/>
          </p:cNvGrpSpPr>
          <p:nvPr/>
        </p:nvGrpSpPr>
        <p:grpSpPr bwMode="auto">
          <a:xfrm>
            <a:off x="152400" y="152400"/>
            <a:ext cx="1066800" cy="1600200"/>
            <a:chOff x="96" y="96"/>
            <a:chExt cx="672" cy="1008"/>
          </a:xfrm>
        </p:grpSpPr>
        <p:sp>
          <p:nvSpPr>
            <p:cNvPr id="328709" name="Text Box 5"/>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59431" name="Group 6"/>
            <p:cNvGrpSpPr>
              <a:grpSpLocks/>
            </p:cNvGrpSpPr>
            <p:nvPr/>
          </p:nvGrpSpPr>
          <p:grpSpPr bwMode="auto">
            <a:xfrm>
              <a:off x="96" y="96"/>
              <a:ext cx="672" cy="698"/>
              <a:chOff x="4464" y="624"/>
              <a:chExt cx="1008" cy="1008"/>
            </a:xfrm>
          </p:grpSpPr>
          <p:sp>
            <p:nvSpPr>
              <p:cNvPr id="359432" name="Rectangle 7"/>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59433" name="Picture 8" descr="Cannon"/>
              <p:cNvPicPr>
                <a:picLocks noChangeAspect="1" noChangeArrowheads="1"/>
              </p:cNvPicPr>
              <p:nvPr/>
            </p:nvPicPr>
            <p:blipFill>
              <a:blip r:embed="rId4"/>
              <a:srcRect/>
              <a:stretch>
                <a:fillRect/>
              </a:stretch>
            </p:blipFill>
            <p:spPr bwMode="auto">
              <a:xfrm>
                <a:off x="4512" y="816"/>
                <a:ext cx="912" cy="684"/>
              </a:xfrm>
              <a:prstGeom prst="rect">
                <a:avLst/>
              </a:prstGeom>
              <a:noFill/>
              <a:ln w="9525">
                <a:noFill/>
                <a:miter lim="800000"/>
                <a:headEnd/>
                <a:tailEnd/>
              </a:ln>
            </p:spPr>
          </p:pic>
        </p:grpSp>
      </p:grpSp>
      <p:sp>
        <p:nvSpPr>
          <p:cNvPr id="328714" name="Rectangle 10"/>
          <p:cNvSpPr>
            <a:spLocks noGrp="1" noChangeArrowheads="1"/>
          </p:cNvSpPr>
          <p:nvPr>
            <p:ph type="title" idx="4294967295"/>
          </p:nvPr>
        </p:nvSpPr>
        <p:spPr>
          <a:xfrm>
            <a:off x="457200" y="-1295400"/>
            <a:ext cx="8229600" cy="1143000"/>
          </a:xfrm>
          <a:noFill/>
        </p:spPr>
        <p:txBody>
          <a:bodyPr/>
          <a:lstStyle/>
          <a:p>
            <a:pPr eaLnBrk="1" hangingPunct="1">
              <a:defRPr/>
            </a:pPr>
            <a:r>
              <a:rPr lang="en-US"/>
              <a:t>Slide 33</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Number Placeholder 3"/>
          <p:cNvSpPr>
            <a:spLocks noGrp="1"/>
          </p:cNvSpPr>
          <p:nvPr>
            <p:ph type="sldNum" sz="quarter" idx="12"/>
          </p:nvPr>
        </p:nvSpPr>
        <p:spPr>
          <a:noFill/>
        </p:spPr>
        <p:txBody>
          <a:bodyPr/>
          <a:lstStyle/>
          <a:p>
            <a:fld id="{FF705702-F4C5-4267-98A3-395A41CCA21E}" type="slidenum">
              <a:rPr lang="en-US" smtClean="0"/>
              <a:pPr/>
              <a:t>34</a:t>
            </a:fld>
            <a:endParaRPr lang="en-US" smtClean="0"/>
          </a:p>
        </p:txBody>
      </p:sp>
      <p:sp>
        <p:nvSpPr>
          <p:cNvPr id="329730" name="Text Box 2"/>
          <p:cNvSpPr txBox="1">
            <a:spLocks noChangeArrowheads="1"/>
          </p:cNvSpPr>
          <p:nvPr/>
        </p:nvSpPr>
        <p:spPr bwMode="auto">
          <a:xfrm>
            <a:off x="1905000" y="0"/>
            <a:ext cx="59436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CD7C11"/>
                </a:solidFill>
                <a:effectLst>
                  <a:outerShdw blurRad="38100" dist="38100" dir="2700000" algn="tl">
                    <a:srgbClr val="C0C0C0"/>
                  </a:outerShdw>
                </a:effectLst>
              </a:rPr>
              <a:t>States and Empires in 1714 CE</a:t>
            </a:r>
          </a:p>
        </p:txBody>
      </p:sp>
      <p:pic>
        <p:nvPicPr>
          <p:cNvPr id="361475" name="Picture 11" descr="1714a"/>
          <p:cNvPicPr>
            <a:picLocks noChangeAspect="1" noChangeArrowheads="1"/>
          </p:cNvPicPr>
          <p:nvPr/>
        </p:nvPicPr>
        <p:blipFill>
          <a:blip r:embed="rId3">
            <a:lum bright="-10000"/>
          </a:blip>
          <a:srcRect/>
          <a:stretch>
            <a:fillRect/>
          </a:stretch>
        </p:blipFill>
        <p:spPr bwMode="auto">
          <a:xfrm>
            <a:off x="1588" y="839788"/>
            <a:ext cx="9140825" cy="6018212"/>
          </a:xfrm>
          <a:prstGeom prst="rect">
            <a:avLst/>
          </a:prstGeom>
          <a:noFill/>
          <a:ln w="9525">
            <a:noFill/>
            <a:miter lim="800000"/>
            <a:headEnd/>
            <a:tailEnd/>
          </a:ln>
        </p:spPr>
      </p:pic>
      <p:grpSp>
        <p:nvGrpSpPr>
          <p:cNvPr id="361476" name="Group 4"/>
          <p:cNvGrpSpPr>
            <a:grpSpLocks/>
          </p:cNvGrpSpPr>
          <p:nvPr/>
        </p:nvGrpSpPr>
        <p:grpSpPr bwMode="auto">
          <a:xfrm>
            <a:off x="152400" y="152400"/>
            <a:ext cx="1066800" cy="1600200"/>
            <a:chOff x="96" y="96"/>
            <a:chExt cx="672" cy="1008"/>
          </a:xfrm>
        </p:grpSpPr>
        <p:sp>
          <p:nvSpPr>
            <p:cNvPr id="329733" name="Text Box 5"/>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61479" name="Group 6"/>
            <p:cNvGrpSpPr>
              <a:grpSpLocks/>
            </p:cNvGrpSpPr>
            <p:nvPr/>
          </p:nvGrpSpPr>
          <p:grpSpPr bwMode="auto">
            <a:xfrm>
              <a:off x="96" y="96"/>
              <a:ext cx="672" cy="698"/>
              <a:chOff x="4464" y="624"/>
              <a:chExt cx="1008" cy="1008"/>
            </a:xfrm>
          </p:grpSpPr>
          <p:sp>
            <p:nvSpPr>
              <p:cNvPr id="361480" name="Rectangle 7"/>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61481" name="Picture 8" descr="Cannon"/>
              <p:cNvPicPr>
                <a:picLocks noChangeAspect="1" noChangeArrowheads="1"/>
              </p:cNvPicPr>
              <p:nvPr/>
            </p:nvPicPr>
            <p:blipFill>
              <a:blip r:embed="rId4"/>
              <a:srcRect/>
              <a:stretch>
                <a:fillRect/>
              </a:stretch>
            </p:blipFill>
            <p:spPr bwMode="auto">
              <a:xfrm>
                <a:off x="4512" y="816"/>
                <a:ext cx="912" cy="684"/>
              </a:xfrm>
              <a:prstGeom prst="rect">
                <a:avLst/>
              </a:prstGeom>
              <a:noFill/>
              <a:ln w="9525">
                <a:noFill/>
                <a:miter lim="800000"/>
                <a:headEnd/>
                <a:tailEnd/>
              </a:ln>
            </p:spPr>
          </p:pic>
        </p:grpSp>
      </p:grpSp>
      <p:sp>
        <p:nvSpPr>
          <p:cNvPr id="329740" name="Rectangle 12"/>
          <p:cNvSpPr>
            <a:spLocks noGrp="1" noChangeArrowheads="1"/>
          </p:cNvSpPr>
          <p:nvPr>
            <p:ph type="title" idx="4294967295"/>
          </p:nvPr>
        </p:nvSpPr>
        <p:spPr>
          <a:xfrm>
            <a:off x="457200" y="-1524000"/>
            <a:ext cx="8229600" cy="1143000"/>
          </a:xfrm>
          <a:noFill/>
        </p:spPr>
        <p:txBody>
          <a:bodyPr/>
          <a:lstStyle/>
          <a:p>
            <a:pPr eaLnBrk="1" hangingPunct="1">
              <a:defRPr/>
            </a:pPr>
            <a:r>
              <a:rPr lang="en-US"/>
              <a:t>Slide 34</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Slide Number Placeholder 3"/>
          <p:cNvSpPr>
            <a:spLocks noGrp="1"/>
          </p:cNvSpPr>
          <p:nvPr>
            <p:ph type="sldNum" sz="quarter" idx="12"/>
          </p:nvPr>
        </p:nvSpPr>
        <p:spPr>
          <a:noFill/>
        </p:spPr>
        <p:txBody>
          <a:bodyPr/>
          <a:lstStyle/>
          <a:p>
            <a:fld id="{08319615-2CA4-4735-8961-70B592BCC530}" type="slidenum">
              <a:rPr lang="en-US" smtClean="0"/>
              <a:pPr/>
              <a:t>35</a:t>
            </a:fld>
            <a:endParaRPr lang="en-US" smtClean="0"/>
          </a:p>
        </p:txBody>
      </p:sp>
      <p:sp>
        <p:nvSpPr>
          <p:cNvPr id="330754" name="Text Box 2"/>
          <p:cNvSpPr txBox="1">
            <a:spLocks noChangeArrowheads="1"/>
          </p:cNvSpPr>
          <p:nvPr/>
        </p:nvSpPr>
        <p:spPr bwMode="auto">
          <a:xfrm>
            <a:off x="1905000" y="0"/>
            <a:ext cx="59436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CD7C11"/>
                </a:solidFill>
                <a:effectLst>
                  <a:outerShdw blurRad="38100" dist="38100" dir="2700000" algn="tl">
                    <a:srgbClr val="C0C0C0"/>
                  </a:outerShdw>
                </a:effectLst>
              </a:rPr>
              <a:t>States and Empires in 1804 CE</a:t>
            </a:r>
          </a:p>
        </p:txBody>
      </p:sp>
      <p:pic>
        <p:nvPicPr>
          <p:cNvPr id="363523" name="Picture 9" descr="1804b"/>
          <p:cNvPicPr>
            <a:picLocks noChangeAspect="1" noChangeArrowheads="1"/>
          </p:cNvPicPr>
          <p:nvPr/>
        </p:nvPicPr>
        <p:blipFill>
          <a:blip r:embed="rId3">
            <a:lum bright="-10000"/>
          </a:blip>
          <a:srcRect/>
          <a:stretch>
            <a:fillRect/>
          </a:stretch>
        </p:blipFill>
        <p:spPr bwMode="auto">
          <a:xfrm>
            <a:off x="3175" y="836613"/>
            <a:ext cx="9140825" cy="6024562"/>
          </a:xfrm>
          <a:prstGeom prst="rect">
            <a:avLst/>
          </a:prstGeom>
          <a:noFill/>
          <a:ln w="9525">
            <a:noFill/>
            <a:miter lim="800000"/>
            <a:headEnd/>
            <a:tailEnd/>
          </a:ln>
        </p:spPr>
      </p:pic>
      <p:grpSp>
        <p:nvGrpSpPr>
          <p:cNvPr id="363524" name="Group 4"/>
          <p:cNvGrpSpPr>
            <a:grpSpLocks/>
          </p:cNvGrpSpPr>
          <p:nvPr/>
        </p:nvGrpSpPr>
        <p:grpSpPr bwMode="auto">
          <a:xfrm>
            <a:off x="152400" y="152400"/>
            <a:ext cx="1066800" cy="1600200"/>
            <a:chOff x="96" y="96"/>
            <a:chExt cx="672" cy="1008"/>
          </a:xfrm>
        </p:grpSpPr>
        <p:sp>
          <p:nvSpPr>
            <p:cNvPr id="330757" name="Text Box 5"/>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63527" name="Group 6"/>
            <p:cNvGrpSpPr>
              <a:grpSpLocks/>
            </p:cNvGrpSpPr>
            <p:nvPr/>
          </p:nvGrpSpPr>
          <p:grpSpPr bwMode="auto">
            <a:xfrm>
              <a:off x="96" y="96"/>
              <a:ext cx="672" cy="698"/>
              <a:chOff x="4464" y="624"/>
              <a:chExt cx="1008" cy="1008"/>
            </a:xfrm>
          </p:grpSpPr>
          <p:sp>
            <p:nvSpPr>
              <p:cNvPr id="363528" name="Rectangle 7"/>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63529" name="Picture 8" descr="Cannon"/>
              <p:cNvPicPr>
                <a:picLocks noChangeAspect="1" noChangeArrowheads="1"/>
              </p:cNvPicPr>
              <p:nvPr/>
            </p:nvPicPr>
            <p:blipFill>
              <a:blip r:embed="rId4"/>
              <a:srcRect/>
              <a:stretch>
                <a:fillRect/>
              </a:stretch>
            </p:blipFill>
            <p:spPr bwMode="auto">
              <a:xfrm>
                <a:off x="4512" y="816"/>
                <a:ext cx="912" cy="684"/>
              </a:xfrm>
              <a:prstGeom prst="rect">
                <a:avLst/>
              </a:prstGeom>
              <a:noFill/>
              <a:ln w="9525">
                <a:noFill/>
                <a:miter lim="800000"/>
                <a:headEnd/>
                <a:tailEnd/>
              </a:ln>
            </p:spPr>
          </p:pic>
        </p:grpSp>
      </p:grpSp>
      <p:sp>
        <p:nvSpPr>
          <p:cNvPr id="330762" name="Rectangle 10"/>
          <p:cNvSpPr>
            <a:spLocks noGrp="1" noChangeArrowheads="1"/>
          </p:cNvSpPr>
          <p:nvPr>
            <p:ph type="title" idx="4294967295"/>
          </p:nvPr>
        </p:nvSpPr>
        <p:spPr>
          <a:xfrm>
            <a:off x="457200" y="-1295400"/>
            <a:ext cx="8229600" cy="1143000"/>
          </a:xfrm>
          <a:noFill/>
        </p:spPr>
        <p:txBody>
          <a:bodyPr/>
          <a:lstStyle/>
          <a:p>
            <a:pPr eaLnBrk="1" hangingPunct="1">
              <a:defRPr/>
            </a:pPr>
            <a:r>
              <a:rPr lang="en-US"/>
              <a:t>Slide 35</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Slide Number Placeholder 3"/>
          <p:cNvSpPr>
            <a:spLocks noGrp="1"/>
          </p:cNvSpPr>
          <p:nvPr>
            <p:ph type="sldNum" sz="quarter" idx="12"/>
          </p:nvPr>
        </p:nvSpPr>
        <p:spPr>
          <a:noFill/>
        </p:spPr>
        <p:txBody>
          <a:bodyPr/>
          <a:lstStyle/>
          <a:p>
            <a:fld id="{4C4CBAF0-BEE8-41A9-91EC-2E3CDFCFE09E}" type="slidenum">
              <a:rPr lang="en-US" smtClean="0"/>
              <a:pPr/>
              <a:t>36</a:t>
            </a:fld>
            <a:endParaRPr lang="en-US" smtClean="0"/>
          </a:p>
        </p:txBody>
      </p:sp>
      <p:sp>
        <p:nvSpPr>
          <p:cNvPr id="148482" name="Text Box 2"/>
          <p:cNvSpPr txBox="1">
            <a:spLocks noChangeArrowheads="1"/>
          </p:cNvSpPr>
          <p:nvPr/>
        </p:nvSpPr>
        <p:spPr bwMode="auto">
          <a:xfrm>
            <a:off x="1447800" y="0"/>
            <a:ext cx="7696200" cy="1066800"/>
          </a:xfrm>
          <a:prstGeom prst="rect">
            <a:avLst/>
          </a:prstGeom>
          <a:noFill/>
          <a:ln w="9525">
            <a:noFill/>
            <a:miter lim="800000"/>
            <a:headEnd/>
            <a:tailEnd/>
          </a:ln>
          <a:effectLst/>
        </p:spPr>
        <p:txBody>
          <a:bodyPr>
            <a:spAutoFit/>
          </a:bodyPr>
          <a:lstStyle/>
          <a:p>
            <a:pPr algn="ctr">
              <a:defRPr/>
            </a:pPr>
            <a:r>
              <a:rPr lang="en-US" sz="3200" b="1">
                <a:solidFill>
                  <a:srgbClr val="CD7C11"/>
                </a:solidFill>
                <a:effectLst>
                  <a:outerShdw blurRad="38100" dist="38100" dir="2700000" algn="tl">
                    <a:srgbClr val="C0C0C0"/>
                  </a:outerShdw>
                </a:effectLst>
                <a:latin typeface="Verdana" pitchFamily="34" charset="0"/>
              </a:rPr>
              <a:t>Monarchs claimed </a:t>
            </a:r>
          </a:p>
          <a:p>
            <a:pPr algn="ctr">
              <a:defRPr/>
            </a:pPr>
            <a:r>
              <a:rPr lang="en-US" sz="3200" b="1">
                <a:solidFill>
                  <a:srgbClr val="CD7C11"/>
                </a:solidFill>
                <a:effectLst>
                  <a:outerShdw blurRad="38100" dist="38100" dir="2700000" algn="tl">
                    <a:srgbClr val="C0C0C0"/>
                  </a:outerShdw>
                </a:effectLst>
                <a:latin typeface="Verdana" pitchFamily="34" charset="0"/>
              </a:rPr>
              <a:t>absolute power.</a:t>
            </a:r>
          </a:p>
        </p:txBody>
      </p:sp>
      <p:grpSp>
        <p:nvGrpSpPr>
          <p:cNvPr id="365571" name="Group 48"/>
          <p:cNvGrpSpPr>
            <a:grpSpLocks/>
          </p:cNvGrpSpPr>
          <p:nvPr/>
        </p:nvGrpSpPr>
        <p:grpSpPr bwMode="auto">
          <a:xfrm>
            <a:off x="152400" y="152400"/>
            <a:ext cx="1066800" cy="1600200"/>
            <a:chOff x="96" y="96"/>
            <a:chExt cx="672" cy="1008"/>
          </a:xfrm>
        </p:grpSpPr>
        <p:sp>
          <p:nvSpPr>
            <p:cNvPr id="148529" name="Text Box 49"/>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65591" name="Group 50"/>
            <p:cNvGrpSpPr>
              <a:grpSpLocks/>
            </p:cNvGrpSpPr>
            <p:nvPr/>
          </p:nvGrpSpPr>
          <p:grpSpPr bwMode="auto">
            <a:xfrm>
              <a:off x="96" y="96"/>
              <a:ext cx="672" cy="698"/>
              <a:chOff x="4464" y="624"/>
              <a:chExt cx="1008" cy="1008"/>
            </a:xfrm>
          </p:grpSpPr>
          <p:sp>
            <p:nvSpPr>
              <p:cNvPr id="365592" name="Rectangle 51"/>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65593" name="Picture 52" descr="Cannon"/>
              <p:cNvPicPr>
                <a:picLocks noChangeAspect="1" noChangeArrowheads="1"/>
              </p:cNvPicPr>
              <p:nvPr/>
            </p:nvPicPr>
            <p:blipFill>
              <a:blip r:embed="rId3"/>
              <a:srcRect/>
              <a:stretch>
                <a:fillRect/>
              </a:stretch>
            </p:blipFill>
            <p:spPr bwMode="auto">
              <a:xfrm>
                <a:off x="4512" y="816"/>
                <a:ext cx="912" cy="684"/>
              </a:xfrm>
              <a:prstGeom prst="rect">
                <a:avLst/>
              </a:prstGeom>
              <a:noFill/>
              <a:ln w="9525">
                <a:noFill/>
                <a:miter lim="800000"/>
                <a:headEnd/>
                <a:tailEnd/>
              </a:ln>
            </p:spPr>
          </p:pic>
        </p:grpSp>
      </p:grpSp>
      <p:grpSp>
        <p:nvGrpSpPr>
          <p:cNvPr id="365572" name="Group 65"/>
          <p:cNvGrpSpPr>
            <a:grpSpLocks/>
          </p:cNvGrpSpPr>
          <p:nvPr/>
        </p:nvGrpSpPr>
        <p:grpSpPr bwMode="auto">
          <a:xfrm>
            <a:off x="152400" y="1066800"/>
            <a:ext cx="8991600" cy="5778500"/>
            <a:chOff x="96" y="672"/>
            <a:chExt cx="5664" cy="3640"/>
          </a:xfrm>
        </p:grpSpPr>
        <p:pic>
          <p:nvPicPr>
            <p:cNvPr id="365574" name="Picture 4" descr="ap_absolutism_image1"/>
            <p:cNvPicPr preferRelativeResize="0">
              <a:picLocks noChangeAspect="1" noChangeArrowheads="1"/>
            </p:cNvPicPr>
            <p:nvPr/>
          </p:nvPicPr>
          <p:blipFill>
            <a:blip r:embed="rId4"/>
            <a:srcRect/>
            <a:stretch>
              <a:fillRect/>
            </a:stretch>
          </p:blipFill>
          <p:spPr bwMode="auto">
            <a:xfrm>
              <a:off x="3168" y="672"/>
              <a:ext cx="1015" cy="1248"/>
            </a:xfrm>
            <a:prstGeom prst="rect">
              <a:avLst/>
            </a:prstGeom>
            <a:noFill/>
            <a:ln w="9525">
              <a:noFill/>
              <a:miter lim="800000"/>
              <a:headEnd/>
              <a:tailEnd/>
            </a:ln>
          </p:spPr>
        </p:pic>
        <p:sp>
          <p:nvSpPr>
            <p:cNvPr id="365575" name="Text Box 5"/>
            <p:cNvSpPr txBox="1">
              <a:spLocks noChangeArrowheads="1"/>
            </p:cNvSpPr>
            <p:nvPr/>
          </p:nvSpPr>
          <p:spPr bwMode="auto">
            <a:xfrm>
              <a:off x="3168" y="1920"/>
              <a:ext cx="1056" cy="520"/>
            </a:xfrm>
            <a:prstGeom prst="rect">
              <a:avLst/>
            </a:prstGeom>
            <a:noFill/>
            <a:ln w="9525">
              <a:noFill/>
              <a:miter lim="800000"/>
              <a:headEnd/>
              <a:tailEnd/>
            </a:ln>
          </p:spPr>
          <p:txBody>
            <a:bodyPr>
              <a:spAutoFit/>
            </a:bodyPr>
            <a:lstStyle/>
            <a:p>
              <a:pPr algn="ctr"/>
              <a:r>
                <a:rPr lang="en-US" sz="1600" b="1">
                  <a:solidFill>
                    <a:srgbClr val="336699"/>
                  </a:solidFill>
                  <a:latin typeface="Verdana" pitchFamily="34" charset="0"/>
                </a:rPr>
                <a:t>Louis XIV</a:t>
              </a:r>
            </a:p>
            <a:p>
              <a:pPr algn="ctr"/>
              <a:r>
                <a:rPr lang="en-US" sz="1600" b="1">
                  <a:solidFill>
                    <a:srgbClr val="336699"/>
                  </a:solidFill>
                  <a:latin typeface="Verdana" pitchFamily="34" charset="0"/>
                </a:rPr>
                <a:t>France 1643-1715</a:t>
              </a:r>
            </a:p>
          </p:txBody>
        </p:sp>
        <p:pic>
          <p:nvPicPr>
            <p:cNvPr id="365576" name="Picture 16" descr="catherine the great"/>
            <p:cNvPicPr preferRelativeResize="0">
              <a:picLocks noChangeAspect="1" noChangeArrowheads="1"/>
            </p:cNvPicPr>
            <p:nvPr/>
          </p:nvPicPr>
          <p:blipFill>
            <a:blip r:embed="rId5"/>
            <a:srcRect/>
            <a:stretch>
              <a:fillRect/>
            </a:stretch>
          </p:blipFill>
          <p:spPr bwMode="auto">
            <a:xfrm>
              <a:off x="4449" y="672"/>
              <a:ext cx="1051" cy="1248"/>
            </a:xfrm>
            <a:prstGeom prst="rect">
              <a:avLst/>
            </a:prstGeom>
            <a:noFill/>
            <a:ln w="9525">
              <a:noFill/>
              <a:miter lim="800000"/>
              <a:headEnd/>
              <a:tailEnd/>
            </a:ln>
          </p:spPr>
        </p:pic>
        <p:sp>
          <p:nvSpPr>
            <p:cNvPr id="365577" name="Text Box 17"/>
            <p:cNvSpPr txBox="1">
              <a:spLocks noChangeArrowheads="1"/>
            </p:cNvSpPr>
            <p:nvPr/>
          </p:nvSpPr>
          <p:spPr bwMode="auto">
            <a:xfrm>
              <a:off x="4128" y="1920"/>
              <a:ext cx="1632" cy="520"/>
            </a:xfrm>
            <a:prstGeom prst="rect">
              <a:avLst/>
            </a:prstGeom>
            <a:noFill/>
            <a:ln w="9525">
              <a:noFill/>
              <a:miter lim="800000"/>
              <a:headEnd/>
              <a:tailEnd/>
            </a:ln>
          </p:spPr>
          <p:txBody>
            <a:bodyPr>
              <a:spAutoFit/>
            </a:bodyPr>
            <a:lstStyle/>
            <a:p>
              <a:pPr algn="ctr"/>
              <a:r>
                <a:rPr lang="en-US" sz="1600" b="1">
                  <a:solidFill>
                    <a:srgbClr val="336699"/>
                  </a:solidFill>
                  <a:latin typeface="Verdana" pitchFamily="34" charset="0"/>
                </a:rPr>
                <a:t>Catherine the Great Russia</a:t>
              </a:r>
            </a:p>
            <a:p>
              <a:pPr algn="ctr"/>
              <a:r>
                <a:rPr lang="en-US" sz="1600" b="1">
                  <a:solidFill>
                    <a:srgbClr val="336699"/>
                  </a:solidFill>
                  <a:latin typeface="Verdana" pitchFamily="34" charset="0"/>
                </a:rPr>
                <a:t>1762-1796</a:t>
              </a:r>
            </a:p>
          </p:txBody>
        </p:sp>
        <p:pic>
          <p:nvPicPr>
            <p:cNvPr id="365578" name="Picture 25" descr="liz 1"/>
            <p:cNvPicPr preferRelativeResize="0">
              <a:picLocks noChangeAspect="1" noChangeArrowheads="1"/>
            </p:cNvPicPr>
            <p:nvPr/>
          </p:nvPicPr>
          <p:blipFill>
            <a:blip r:embed="rId6"/>
            <a:srcRect/>
            <a:stretch>
              <a:fillRect/>
            </a:stretch>
          </p:blipFill>
          <p:spPr bwMode="auto">
            <a:xfrm>
              <a:off x="2033" y="672"/>
              <a:ext cx="913" cy="1248"/>
            </a:xfrm>
            <a:prstGeom prst="rect">
              <a:avLst/>
            </a:prstGeom>
            <a:noFill/>
            <a:ln w="9525">
              <a:noFill/>
              <a:miter lim="800000"/>
              <a:headEnd/>
              <a:tailEnd/>
            </a:ln>
          </p:spPr>
        </p:pic>
        <p:sp>
          <p:nvSpPr>
            <p:cNvPr id="365579" name="Text Box 26"/>
            <p:cNvSpPr txBox="1">
              <a:spLocks noChangeArrowheads="1"/>
            </p:cNvSpPr>
            <p:nvPr/>
          </p:nvSpPr>
          <p:spPr bwMode="auto">
            <a:xfrm>
              <a:off x="1968" y="1920"/>
              <a:ext cx="1104" cy="520"/>
            </a:xfrm>
            <a:prstGeom prst="rect">
              <a:avLst/>
            </a:prstGeom>
            <a:noFill/>
            <a:ln w="9525">
              <a:noFill/>
              <a:miter lim="800000"/>
              <a:headEnd/>
              <a:tailEnd/>
            </a:ln>
          </p:spPr>
          <p:txBody>
            <a:bodyPr>
              <a:spAutoFit/>
            </a:bodyPr>
            <a:lstStyle/>
            <a:p>
              <a:pPr algn="ctr"/>
              <a:r>
                <a:rPr lang="en-US" sz="1600" b="1">
                  <a:solidFill>
                    <a:srgbClr val="336699"/>
                  </a:solidFill>
                  <a:latin typeface="Verdana" pitchFamily="34" charset="0"/>
                </a:rPr>
                <a:t>Elizabeth I</a:t>
              </a:r>
            </a:p>
            <a:p>
              <a:pPr algn="ctr"/>
              <a:r>
                <a:rPr lang="en-US" sz="1600" b="1">
                  <a:solidFill>
                    <a:srgbClr val="336699"/>
                  </a:solidFill>
                  <a:latin typeface="Verdana" pitchFamily="34" charset="0"/>
                </a:rPr>
                <a:t>England 1558-1603</a:t>
              </a:r>
            </a:p>
          </p:txBody>
        </p:sp>
        <p:pic>
          <p:nvPicPr>
            <p:cNvPr id="365580" name="Picture 27" descr="philip2SPAIN"/>
            <p:cNvPicPr preferRelativeResize="0">
              <a:picLocks noChangeAspect="1" noChangeArrowheads="1"/>
            </p:cNvPicPr>
            <p:nvPr/>
          </p:nvPicPr>
          <p:blipFill>
            <a:blip r:embed="rId7"/>
            <a:srcRect/>
            <a:stretch>
              <a:fillRect/>
            </a:stretch>
          </p:blipFill>
          <p:spPr bwMode="auto">
            <a:xfrm>
              <a:off x="865" y="672"/>
              <a:ext cx="937" cy="1248"/>
            </a:xfrm>
            <a:prstGeom prst="rect">
              <a:avLst/>
            </a:prstGeom>
            <a:noFill/>
            <a:ln w="9525">
              <a:noFill/>
              <a:miter lim="800000"/>
              <a:headEnd/>
              <a:tailEnd/>
            </a:ln>
          </p:spPr>
        </p:pic>
        <p:sp>
          <p:nvSpPr>
            <p:cNvPr id="365581" name="Text Box 28"/>
            <p:cNvSpPr txBox="1">
              <a:spLocks noChangeArrowheads="1"/>
            </p:cNvSpPr>
            <p:nvPr/>
          </p:nvSpPr>
          <p:spPr bwMode="auto">
            <a:xfrm>
              <a:off x="864" y="1920"/>
              <a:ext cx="1056" cy="520"/>
            </a:xfrm>
            <a:prstGeom prst="rect">
              <a:avLst/>
            </a:prstGeom>
            <a:noFill/>
            <a:ln w="9525">
              <a:noFill/>
              <a:miter lim="800000"/>
              <a:headEnd/>
              <a:tailEnd/>
            </a:ln>
          </p:spPr>
          <p:txBody>
            <a:bodyPr>
              <a:spAutoFit/>
            </a:bodyPr>
            <a:lstStyle/>
            <a:p>
              <a:pPr algn="ctr"/>
              <a:r>
                <a:rPr lang="en-US" sz="1600" b="1">
                  <a:solidFill>
                    <a:srgbClr val="336699"/>
                  </a:solidFill>
                  <a:latin typeface="Verdana" pitchFamily="34" charset="0"/>
                </a:rPr>
                <a:t>Philip II</a:t>
              </a:r>
            </a:p>
            <a:p>
              <a:pPr algn="ctr"/>
              <a:r>
                <a:rPr lang="en-US" sz="1600" b="1">
                  <a:solidFill>
                    <a:srgbClr val="336699"/>
                  </a:solidFill>
                  <a:latin typeface="Verdana" pitchFamily="34" charset="0"/>
                </a:rPr>
                <a:t>Spain </a:t>
              </a:r>
            </a:p>
            <a:p>
              <a:pPr algn="ctr"/>
              <a:r>
                <a:rPr lang="en-US" sz="1600" b="1">
                  <a:solidFill>
                    <a:srgbClr val="336699"/>
                  </a:solidFill>
                  <a:latin typeface="Verdana" pitchFamily="34" charset="0"/>
                </a:rPr>
                <a:t>1556-1598</a:t>
              </a:r>
            </a:p>
          </p:txBody>
        </p:sp>
        <p:pic>
          <p:nvPicPr>
            <p:cNvPr id="365582" name="Picture 13" descr="ming emperor"/>
            <p:cNvPicPr preferRelativeResize="0">
              <a:picLocks noChangeAspect="1" noChangeArrowheads="1"/>
            </p:cNvPicPr>
            <p:nvPr/>
          </p:nvPicPr>
          <p:blipFill>
            <a:blip r:embed="rId8"/>
            <a:srcRect/>
            <a:stretch>
              <a:fillRect/>
            </a:stretch>
          </p:blipFill>
          <p:spPr bwMode="auto">
            <a:xfrm>
              <a:off x="1488" y="2496"/>
              <a:ext cx="954" cy="1296"/>
            </a:xfrm>
            <a:prstGeom prst="rect">
              <a:avLst/>
            </a:prstGeom>
            <a:noFill/>
            <a:ln w="9525">
              <a:noFill/>
              <a:miter lim="800000"/>
              <a:headEnd/>
              <a:tailEnd/>
            </a:ln>
          </p:spPr>
        </p:pic>
        <p:sp>
          <p:nvSpPr>
            <p:cNvPr id="365583" name="Text Box 14"/>
            <p:cNvSpPr txBox="1">
              <a:spLocks noChangeArrowheads="1"/>
            </p:cNvSpPr>
            <p:nvPr/>
          </p:nvSpPr>
          <p:spPr bwMode="auto">
            <a:xfrm>
              <a:off x="1536" y="3792"/>
              <a:ext cx="912" cy="520"/>
            </a:xfrm>
            <a:prstGeom prst="rect">
              <a:avLst/>
            </a:prstGeom>
            <a:noFill/>
            <a:ln w="9525">
              <a:noFill/>
              <a:miter lim="800000"/>
              <a:headEnd/>
              <a:tailEnd/>
            </a:ln>
          </p:spPr>
          <p:txBody>
            <a:bodyPr>
              <a:spAutoFit/>
            </a:bodyPr>
            <a:lstStyle/>
            <a:p>
              <a:pPr algn="ctr">
                <a:spcBef>
                  <a:spcPct val="50000"/>
                </a:spcBef>
              </a:pPr>
              <a:r>
                <a:rPr lang="en-US" sz="1600" b="1">
                  <a:solidFill>
                    <a:srgbClr val="336699"/>
                  </a:solidFill>
                  <a:latin typeface="Verdana" pitchFamily="34" charset="0"/>
                </a:rPr>
                <a:t>Xizong Ming China 1620-1627 </a:t>
              </a:r>
            </a:p>
          </p:txBody>
        </p:sp>
        <p:pic>
          <p:nvPicPr>
            <p:cNvPr id="365584" name="Picture 18" descr="shah_abbas great"/>
            <p:cNvPicPr preferRelativeResize="0">
              <a:picLocks noChangeAspect="1" noChangeArrowheads="1"/>
            </p:cNvPicPr>
            <p:nvPr/>
          </p:nvPicPr>
          <p:blipFill>
            <a:blip r:embed="rId9"/>
            <a:srcRect/>
            <a:stretch>
              <a:fillRect/>
            </a:stretch>
          </p:blipFill>
          <p:spPr bwMode="auto">
            <a:xfrm>
              <a:off x="2640" y="2496"/>
              <a:ext cx="1776" cy="1248"/>
            </a:xfrm>
            <a:prstGeom prst="rect">
              <a:avLst/>
            </a:prstGeom>
            <a:noFill/>
            <a:ln w="9525">
              <a:noFill/>
              <a:miter lim="800000"/>
              <a:headEnd/>
              <a:tailEnd/>
            </a:ln>
          </p:spPr>
        </p:pic>
        <p:sp>
          <p:nvSpPr>
            <p:cNvPr id="365585" name="Text Box 19"/>
            <p:cNvSpPr txBox="1">
              <a:spLocks noChangeArrowheads="1"/>
            </p:cNvSpPr>
            <p:nvPr/>
          </p:nvSpPr>
          <p:spPr bwMode="auto">
            <a:xfrm>
              <a:off x="2688" y="3792"/>
              <a:ext cx="1584" cy="520"/>
            </a:xfrm>
            <a:prstGeom prst="rect">
              <a:avLst/>
            </a:prstGeom>
            <a:noFill/>
            <a:ln w="9525">
              <a:noFill/>
              <a:miter lim="800000"/>
              <a:headEnd/>
              <a:tailEnd/>
            </a:ln>
          </p:spPr>
          <p:txBody>
            <a:bodyPr>
              <a:spAutoFit/>
            </a:bodyPr>
            <a:lstStyle/>
            <a:p>
              <a:pPr algn="ctr"/>
              <a:r>
                <a:rPr lang="en-US" sz="1600" b="1">
                  <a:solidFill>
                    <a:srgbClr val="336699"/>
                  </a:solidFill>
                  <a:latin typeface="Verdana" pitchFamily="34" charset="0"/>
                </a:rPr>
                <a:t>Shah Abbas </a:t>
              </a:r>
            </a:p>
            <a:p>
              <a:pPr algn="ctr"/>
              <a:r>
                <a:rPr lang="en-US" sz="1600" b="1">
                  <a:solidFill>
                    <a:srgbClr val="336699"/>
                  </a:solidFill>
                  <a:latin typeface="Verdana" pitchFamily="34" charset="0"/>
                </a:rPr>
                <a:t>Persia</a:t>
              </a:r>
            </a:p>
            <a:p>
              <a:pPr algn="ctr"/>
              <a:r>
                <a:rPr lang="en-US" sz="1600" b="1">
                  <a:solidFill>
                    <a:srgbClr val="336699"/>
                  </a:solidFill>
                  <a:latin typeface="Verdana" pitchFamily="34" charset="0"/>
                </a:rPr>
                <a:t>1587-1629</a:t>
              </a:r>
            </a:p>
          </p:txBody>
        </p:sp>
        <p:sp>
          <p:nvSpPr>
            <p:cNvPr id="365586" name="Text Box 21"/>
            <p:cNvSpPr txBox="1">
              <a:spLocks noChangeArrowheads="1"/>
            </p:cNvSpPr>
            <p:nvPr/>
          </p:nvSpPr>
          <p:spPr bwMode="auto">
            <a:xfrm>
              <a:off x="4497" y="3792"/>
              <a:ext cx="1119" cy="520"/>
            </a:xfrm>
            <a:prstGeom prst="rect">
              <a:avLst/>
            </a:prstGeom>
            <a:noFill/>
            <a:ln w="9525">
              <a:noFill/>
              <a:miter lim="800000"/>
              <a:headEnd/>
              <a:tailEnd/>
            </a:ln>
          </p:spPr>
          <p:txBody>
            <a:bodyPr>
              <a:spAutoFit/>
            </a:bodyPr>
            <a:lstStyle/>
            <a:p>
              <a:pPr algn="ctr"/>
              <a:r>
                <a:rPr lang="en-US" sz="1600" b="1">
                  <a:solidFill>
                    <a:srgbClr val="336699"/>
                  </a:solidFill>
                  <a:latin typeface="Verdana" pitchFamily="34" charset="0"/>
                </a:rPr>
                <a:t>Jahangir</a:t>
              </a:r>
            </a:p>
            <a:p>
              <a:pPr algn="ctr"/>
              <a:r>
                <a:rPr lang="en-US" sz="1600" b="1">
                  <a:solidFill>
                    <a:srgbClr val="336699"/>
                  </a:solidFill>
                  <a:latin typeface="Verdana" pitchFamily="34" charset="0"/>
                </a:rPr>
                <a:t>India</a:t>
              </a:r>
            </a:p>
            <a:p>
              <a:pPr algn="ctr"/>
              <a:r>
                <a:rPr lang="en-US" sz="1600" b="1">
                  <a:solidFill>
                    <a:srgbClr val="336699"/>
                  </a:solidFill>
                  <a:latin typeface="Verdana" pitchFamily="34" charset="0"/>
                </a:rPr>
                <a:t>1605-1627</a:t>
              </a:r>
            </a:p>
          </p:txBody>
        </p:sp>
        <p:pic>
          <p:nvPicPr>
            <p:cNvPr id="365587" name="Picture 29" descr="kanuni_cr"/>
            <p:cNvPicPr preferRelativeResize="0">
              <a:picLocks noChangeAspect="1" noChangeArrowheads="1"/>
            </p:cNvPicPr>
            <p:nvPr/>
          </p:nvPicPr>
          <p:blipFill>
            <a:blip r:embed="rId10"/>
            <a:srcRect/>
            <a:stretch>
              <a:fillRect/>
            </a:stretch>
          </p:blipFill>
          <p:spPr bwMode="auto">
            <a:xfrm>
              <a:off x="336" y="2496"/>
              <a:ext cx="876" cy="1308"/>
            </a:xfrm>
            <a:prstGeom prst="rect">
              <a:avLst/>
            </a:prstGeom>
            <a:noFill/>
            <a:ln w="9525">
              <a:noFill/>
              <a:miter lim="800000"/>
              <a:headEnd/>
              <a:tailEnd/>
            </a:ln>
          </p:spPr>
        </p:pic>
        <p:sp>
          <p:nvSpPr>
            <p:cNvPr id="365588" name="Rectangle 30"/>
            <p:cNvSpPr>
              <a:spLocks noChangeArrowheads="1"/>
            </p:cNvSpPr>
            <p:nvPr/>
          </p:nvSpPr>
          <p:spPr bwMode="auto">
            <a:xfrm>
              <a:off x="96" y="3792"/>
              <a:ext cx="1296" cy="520"/>
            </a:xfrm>
            <a:prstGeom prst="rect">
              <a:avLst/>
            </a:prstGeom>
            <a:noFill/>
            <a:ln w="9525">
              <a:noFill/>
              <a:miter lim="800000"/>
              <a:headEnd/>
              <a:tailEnd/>
            </a:ln>
          </p:spPr>
          <p:txBody>
            <a:bodyPr>
              <a:spAutoFit/>
            </a:bodyPr>
            <a:lstStyle/>
            <a:p>
              <a:pPr algn="ctr">
                <a:spcBef>
                  <a:spcPct val="50000"/>
                </a:spcBef>
              </a:pPr>
              <a:r>
                <a:rPr lang="en-US" sz="1600" b="1">
                  <a:solidFill>
                    <a:srgbClr val="336699"/>
                  </a:solidFill>
                  <a:latin typeface="Verdana" pitchFamily="34" charset="0"/>
                </a:rPr>
                <a:t>Süleyman Ottoman Empire 1520-1566</a:t>
              </a:r>
            </a:p>
          </p:txBody>
        </p:sp>
        <p:pic>
          <p:nvPicPr>
            <p:cNvPr id="365589" name="Picture 54" descr="Image:Jahangir.gif"/>
            <p:cNvPicPr preferRelativeResize="0">
              <a:picLocks noChangeAspect="1" noChangeArrowheads="1"/>
            </p:cNvPicPr>
            <p:nvPr/>
          </p:nvPicPr>
          <p:blipFill>
            <a:blip r:embed="rId11"/>
            <a:srcRect/>
            <a:stretch>
              <a:fillRect/>
            </a:stretch>
          </p:blipFill>
          <p:spPr bwMode="auto">
            <a:xfrm>
              <a:off x="4560" y="2496"/>
              <a:ext cx="1104" cy="1248"/>
            </a:xfrm>
            <a:prstGeom prst="rect">
              <a:avLst/>
            </a:prstGeom>
            <a:noFill/>
            <a:ln w="9525">
              <a:noFill/>
              <a:miter lim="800000"/>
              <a:headEnd/>
              <a:tailEnd/>
            </a:ln>
          </p:spPr>
        </p:pic>
      </p:grpSp>
      <p:sp>
        <p:nvSpPr>
          <p:cNvPr id="148563" name="Rectangle 83"/>
          <p:cNvSpPr>
            <a:spLocks noGrp="1" noChangeArrowheads="1"/>
          </p:cNvSpPr>
          <p:nvPr>
            <p:ph type="title" idx="4294967295"/>
          </p:nvPr>
        </p:nvSpPr>
        <p:spPr>
          <a:xfrm>
            <a:off x="457200" y="-1295400"/>
            <a:ext cx="8229600" cy="1143000"/>
          </a:xfrm>
          <a:noFill/>
        </p:spPr>
        <p:txBody>
          <a:bodyPr/>
          <a:lstStyle/>
          <a:p>
            <a:pPr eaLnBrk="1" hangingPunct="1">
              <a:defRPr/>
            </a:pPr>
            <a:r>
              <a:rPr lang="en-US"/>
              <a:t>Slide 36</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Slide Number Placeholder 3"/>
          <p:cNvSpPr>
            <a:spLocks noGrp="1"/>
          </p:cNvSpPr>
          <p:nvPr>
            <p:ph type="sldNum" sz="quarter" idx="12"/>
          </p:nvPr>
        </p:nvSpPr>
        <p:spPr>
          <a:noFill/>
        </p:spPr>
        <p:txBody>
          <a:bodyPr/>
          <a:lstStyle/>
          <a:p>
            <a:fld id="{C3E59CF9-232B-4B07-9D70-F1430BB45958}" type="slidenum">
              <a:rPr lang="en-US" smtClean="0"/>
              <a:pPr/>
              <a:t>37</a:t>
            </a:fld>
            <a:endParaRPr lang="en-US" smtClean="0"/>
          </a:p>
        </p:txBody>
      </p:sp>
      <p:sp>
        <p:nvSpPr>
          <p:cNvPr id="367618" name="Rectangle 10"/>
          <p:cNvSpPr>
            <a:spLocks noChangeArrowheads="1"/>
          </p:cNvSpPr>
          <p:nvPr/>
        </p:nvSpPr>
        <p:spPr bwMode="auto">
          <a:xfrm>
            <a:off x="304800" y="3235325"/>
            <a:ext cx="9144000" cy="0"/>
          </a:xfrm>
          <a:prstGeom prst="rect">
            <a:avLst/>
          </a:prstGeom>
          <a:noFill/>
          <a:ln w="9525">
            <a:noFill/>
            <a:miter lim="800000"/>
            <a:headEnd/>
            <a:tailEnd/>
          </a:ln>
        </p:spPr>
        <p:txBody>
          <a:bodyPr>
            <a:spAutoFit/>
          </a:bodyPr>
          <a:lstStyle/>
          <a:p>
            <a:pPr algn="ctr"/>
            <a:endParaRPr lang="en-US"/>
          </a:p>
        </p:txBody>
      </p:sp>
      <p:sp>
        <p:nvSpPr>
          <p:cNvPr id="367619" name="Text Box 5"/>
          <p:cNvSpPr txBox="1">
            <a:spLocks noChangeArrowheads="1"/>
          </p:cNvSpPr>
          <p:nvPr/>
        </p:nvSpPr>
        <p:spPr bwMode="auto">
          <a:xfrm>
            <a:off x="3390900" y="3505200"/>
            <a:ext cx="3429000" cy="336550"/>
          </a:xfrm>
          <a:prstGeom prst="rect">
            <a:avLst/>
          </a:prstGeom>
          <a:noFill/>
          <a:ln w="9525">
            <a:noFill/>
            <a:miter lim="800000"/>
            <a:headEnd/>
            <a:tailEnd/>
          </a:ln>
        </p:spPr>
        <p:txBody>
          <a:bodyPr>
            <a:spAutoFit/>
          </a:bodyPr>
          <a:lstStyle/>
          <a:p>
            <a:pPr algn="ctr">
              <a:spcBef>
                <a:spcPct val="50000"/>
              </a:spcBef>
            </a:pPr>
            <a:r>
              <a:rPr lang="en-US" sz="1600" b="1">
                <a:solidFill>
                  <a:srgbClr val="336699"/>
                </a:solidFill>
                <a:latin typeface="Verdana" pitchFamily="34" charset="0"/>
              </a:rPr>
              <a:t>Charles I, beheaded in 1649 </a:t>
            </a:r>
          </a:p>
        </p:txBody>
      </p:sp>
      <p:pic>
        <p:nvPicPr>
          <p:cNvPr id="367620" name="Picture 7" descr="vandyck"/>
          <p:cNvPicPr>
            <a:picLocks noChangeAspect="1" noChangeArrowheads="1"/>
          </p:cNvPicPr>
          <p:nvPr/>
        </p:nvPicPr>
        <p:blipFill>
          <a:blip r:embed="rId3"/>
          <a:srcRect/>
          <a:stretch>
            <a:fillRect/>
          </a:stretch>
        </p:blipFill>
        <p:spPr bwMode="auto">
          <a:xfrm>
            <a:off x="1066800" y="1447800"/>
            <a:ext cx="1600200" cy="1857375"/>
          </a:xfrm>
          <a:prstGeom prst="rect">
            <a:avLst/>
          </a:prstGeom>
          <a:noFill/>
          <a:ln w="9525">
            <a:noFill/>
            <a:miter lim="800000"/>
            <a:headEnd/>
            <a:tailEnd/>
          </a:ln>
        </p:spPr>
      </p:pic>
      <p:sp>
        <p:nvSpPr>
          <p:cNvPr id="367621" name="Text Box 8"/>
          <p:cNvSpPr txBox="1">
            <a:spLocks noChangeArrowheads="1"/>
          </p:cNvSpPr>
          <p:nvPr/>
        </p:nvSpPr>
        <p:spPr bwMode="auto">
          <a:xfrm>
            <a:off x="1066800" y="3352800"/>
            <a:ext cx="1536700" cy="604838"/>
          </a:xfrm>
          <a:prstGeom prst="rect">
            <a:avLst/>
          </a:prstGeom>
          <a:noFill/>
          <a:ln w="9525">
            <a:noFill/>
            <a:miter lim="800000"/>
            <a:headEnd/>
            <a:tailEnd/>
          </a:ln>
        </p:spPr>
        <p:txBody>
          <a:bodyPr>
            <a:spAutoFit/>
          </a:bodyPr>
          <a:lstStyle/>
          <a:p>
            <a:pPr algn="ctr">
              <a:spcBef>
                <a:spcPct val="10000"/>
              </a:spcBef>
            </a:pPr>
            <a:r>
              <a:rPr lang="en-US" sz="1600" b="1">
                <a:solidFill>
                  <a:srgbClr val="336699"/>
                </a:solidFill>
                <a:latin typeface="Verdana" pitchFamily="34" charset="0"/>
              </a:rPr>
              <a:t>Charles I  </a:t>
            </a:r>
          </a:p>
          <a:p>
            <a:pPr algn="ctr">
              <a:spcBef>
                <a:spcPct val="10000"/>
              </a:spcBef>
            </a:pPr>
            <a:r>
              <a:rPr lang="en-US" sz="1600" b="1">
                <a:solidFill>
                  <a:srgbClr val="336699"/>
                </a:solidFill>
                <a:latin typeface="Verdana" pitchFamily="34" charset="0"/>
              </a:rPr>
              <a:t>1625-1649</a:t>
            </a:r>
          </a:p>
        </p:txBody>
      </p:sp>
      <p:sp>
        <p:nvSpPr>
          <p:cNvPr id="149513" name="AutoShape 9"/>
          <p:cNvSpPr>
            <a:spLocks noChangeArrowheads="1"/>
          </p:cNvSpPr>
          <p:nvPr/>
        </p:nvSpPr>
        <p:spPr bwMode="auto">
          <a:xfrm>
            <a:off x="2705100" y="2286000"/>
            <a:ext cx="1028700" cy="304800"/>
          </a:xfrm>
          <a:prstGeom prst="rightArrow">
            <a:avLst>
              <a:gd name="adj1" fmla="val 50000"/>
              <a:gd name="adj2" fmla="val 84375"/>
            </a:avLst>
          </a:prstGeom>
          <a:solidFill>
            <a:srgbClr val="808040"/>
          </a:solidFill>
          <a:ln w="9525">
            <a:noFill/>
            <a:miter lim="800000"/>
            <a:headEnd/>
            <a:tailEnd/>
          </a:ln>
        </p:spPr>
        <p:txBody>
          <a:bodyPr wrap="none" anchor="ctr"/>
          <a:lstStyle/>
          <a:p>
            <a:pPr algn="ctr"/>
            <a:endParaRPr lang="en-US"/>
          </a:p>
        </p:txBody>
      </p:sp>
      <p:pic>
        <p:nvPicPr>
          <p:cNvPr id="367623" name="Picture 12" descr="behead2"/>
          <p:cNvPicPr>
            <a:picLocks noChangeAspect="1" noChangeArrowheads="1"/>
          </p:cNvPicPr>
          <p:nvPr/>
        </p:nvPicPr>
        <p:blipFill>
          <a:blip r:embed="rId4"/>
          <a:srcRect/>
          <a:stretch>
            <a:fillRect/>
          </a:stretch>
        </p:blipFill>
        <p:spPr bwMode="auto">
          <a:xfrm>
            <a:off x="3771900" y="1524000"/>
            <a:ext cx="2286000" cy="1906588"/>
          </a:xfrm>
          <a:prstGeom prst="rect">
            <a:avLst/>
          </a:prstGeom>
          <a:noFill/>
          <a:ln w="9525">
            <a:noFill/>
            <a:miter lim="800000"/>
            <a:headEnd/>
            <a:tailEnd/>
          </a:ln>
        </p:spPr>
      </p:pic>
      <p:sp>
        <p:nvSpPr>
          <p:cNvPr id="367624" name="Rectangle 21"/>
          <p:cNvSpPr>
            <a:spLocks noChangeArrowheads="1"/>
          </p:cNvSpPr>
          <p:nvPr/>
        </p:nvSpPr>
        <p:spPr bwMode="auto">
          <a:xfrm>
            <a:off x="3452813" y="2778125"/>
            <a:ext cx="5537200" cy="0"/>
          </a:xfrm>
          <a:prstGeom prst="rect">
            <a:avLst/>
          </a:prstGeom>
          <a:noFill/>
          <a:ln w="9525">
            <a:noFill/>
            <a:miter lim="800000"/>
            <a:headEnd/>
            <a:tailEnd/>
          </a:ln>
        </p:spPr>
        <p:txBody>
          <a:bodyPr>
            <a:spAutoFit/>
          </a:bodyPr>
          <a:lstStyle/>
          <a:p>
            <a:pPr algn="ctr"/>
            <a:endParaRPr lang="en-US"/>
          </a:p>
        </p:txBody>
      </p:sp>
      <p:sp>
        <p:nvSpPr>
          <p:cNvPr id="367625" name="Rectangle 23"/>
          <p:cNvSpPr>
            <a:spLocks noChangeArrowheads="1"/>
          </p:cNvSpPr>
          <p:nvPr/>
        </p:nvSpPr>
        <p:spPr bwMode="auto">
          <a:xfrm>
            <a:off x="3452813" y="2778125"/>
            <a:ext cx="5670550" cy="0"/>
          </a:xfrm>
          <a:prstGeom prst="rect">
            <a:avLst/>
          </a:prstGeom>
          <a:noFill/>
          <a:ln w="9525">
            <a:noFill/>
            <a:miter lim="800000"/>
            <a:headEnd/>
            <a:tailEnd/>
          </a:ln>
        </p:spPr>
        <p:txBody>
          <a:bodyPr>
            <a:spAutoFit/>
          </a:bodyPr>
          <a:lstStyle/>
          <a:p>
            <a:pPr algn="ctr"/>
            <a:endParaRPr lang="en-US"/>
          </a:p>
        </p:txBody>
      </p:sp>
      <p:pic>
        <p:nvPicPr>
          <p:cNvPr id="367626" name="Picture 14" descr="pic_redcoats"/>
          <p:cNvPicPr>
            <a:picLocks noChangeAspect="1" noChangeArrowheads="1"/>
          </p:cNvPicPr>
          <p:nvPr/>
        </p:nvPicPr>
        <p:blipFill>
          <a:blip r:embed="rId5"/>
          <a:srcRect/>
          <a:stretch>
            <a:fillRect/>
          </a:stretch>
        </p:blipFill>
        <p:spPr bwMode="auto">
          <a:xfrm>
            <a:off x="3886200" y="4267200"/>
            <a:ext cx="1981200" cy="1806575"/>
          </a:xfrm>
          <a:prstGeom prst="rect">
            <a:avLst/>
          </a:prstGeom>
          <a:noFill/>
          <a:ln w="9525">
            <a:solidFill>
              <a:schemeClr val="tx1"/>
            </a:solidFill>
            <a:miter lim="800000"/>
            <a:headEnd/>
            <a:tailEnd/>
          </a:ln>
        </p:spPr>
      </p:pic>
      <p:pic>
        <p:nvPicPr>
          <p:cNvPr id="367627" name="Picture 16" descr="george1"/>
          <p:cNvPicPr>
            <a:picLocks noChangeAspect="1" noChangeArrowheads="1"/>
          </p:cNvPicPr>
          <p:nvPr/>
        </p:nvPicPr>
        <p:blipFill>
          <a:blip r:embed="rId6"/>
          <a:srcRect/>
          <a:stretch>
            <a:fillRect/>
          </a:stretch>
        </p:blipFill>
        <p:spPr bwMode="auto">
          <a:xfrm>
            <a:off x="1066800" y="4343400"/>
            <a:ext cx="1617663" cy="1752600"/>
          </a:xfrm>
          <a:prstGeom prst="rect">
            <a:avLst/>
          </a:prstGeom>
          <a:noFill/>
          <a:ln w="9525">
            <a:solidFill>
              <a:schemeClr val="tx1"/>
            </a:solidFill>
            <a:miter lim="800000"/>
            <a:headEnd/>
            <a:tailEnd/>
          </a:ln>
        </p:spPr>
      </p:pic>
      <p:sp>
        <p:nvSpPr>
          <p:cNvPr id="149521" name="AutoShape 17"/>
          <p:cNvSpPr>
            <a:spLocks noChangeArrowheads="1"/>
          </p:cNvSpPr>
          <p:nvPr/>
        </p:nvSpPr>
        <p:spPr bwMode="auto">
          <a:xfrm>
            <a:off x="2743200" y="4800600"/>
            <a:ext cx="1066800" cy="304800"/>
          </a:xfrm>
          <a:prstGeom prst="rightArrow">
            <a:avLst>
              <a:gd name="adj1" fmla="val 50000"/>
              <a:gd name="adj2" fmla="val 87500"/>
            </a:avLst>
          </a:prstGeom>
          <a:solidFill>
            <a:srgbClr val="808040"/>
          </a:solidFill>
          <a:ln w="9525">
            <a:noFill/>
            <a:miter lim="800000"/>
            <a:headEnd/>
            <a:tailEnd/>
          </a:ln>
        </p:spPr>
        <p:txBody>
          <a:bodyPr wrap="none" anchor="ctr"/>
          <a:lstStyle/>
          <a:p>
            <a:pPr algn="ctr"/>
            <a:endParaRPr lang="en-US"/>
          </a:p>
        </p:txBody>
      </p:sp>
      <p:sp>
        <p:nvSpPr>
          <p:cNvPr id="367629" name="Text Box 18"/>
          <p:cNvSpPr txBox="1">
            <a:spLocks noChangeArrowheads="1"/>
          </p:cNvSpPr>
          <p:nvPr/>
        </p:nvSpPr>
        <p:spPr bwMode="auto">
          <a:xfrm>
            <a:off x="685800" y="6096000"/>
            <a:ext cx="2362200" cy="593725"/>
          </a:xfrm>
          <a:prstGeom prst="rect">
            <a:avLst/>
          </a:prstGeom>
          <a:noFill/>
          <a:ln w="9525">
            <a:noFill/>
            <a:miter lim="800000"/>
            <a:headEnd/>
            <a:tailEnd/>
          </a:ln>
        </p:spPr>
        <p:txBody>
          <a:bodyPr>
            <a:spAutoFit/>
          </a:bodyPr>
          <a:lstStyle/>
          <a:p>
            <a:pPr algn="ctr">
              <a:spcBef>
                <a:spcPct val="5000"/>
              </a:spcBef>
            </a:pPr>
            <a:r>
              <a:rPr lang="en-US" sz="1600" b="1">
                <a:solidFill>
                  <a:srgbClr val="336699"/>
                </a:solidFill>
                <a:latin typeface="Verdana" pitchFamily="34" charset="0"/>
              </a:rPr>
              <a:t>King George III</a:t>
            </a:r>
          </a:p>
          <a:p>
            <a:pPr algn="ctr">
              <a:spcBef>
                <a:spcPct val="5000"/>
              </a:spcBef>
            </a:pPr>
            <a:r>
              <a:rPr lang="en-US" sz="1600" b="1">
                <a:solidFill>
                  <a:srgbClr val="336699"/>
                </a:solidFill>
                <a:latin typeface="Verdana" pitchFamily="34" charset="0"/>
              </a:rPr>
              <a:t>1760-1820 </a:t>
            </a:r>
          </a:p>
        </p:txBody>
      </p:sp>
      <p:sp>
        <p:nvSpPr>
          <p:cNvPr id="367630" name="Text Box 24"/>
          <p:cNvSpPr txBox="1">
            <a:spLocks noChangeArrowheads="1"/>
          </p:cNvSpPr>
          <p:nvPr/>
        </p:nvSpPr>
        <p:spPr bwMode="auto">
          <a:xfrm>
            <a:off x="3352800" y="6096000"/>
            <a:ext cx="2971800" cy="581025"/>
          </a:xfrm>
          <a:prstGeom prst="rect">
            <a:avLst/>
          </a:prstGeom>
          <a:noFill/>
          <a:ln w="9525">
            <a:noFill/>
            <a:miter lim="800000"/>
            <a:headEnd/>
            <a:tailEnd/>
          </a:ln>
        </p:spPr>
        <p:txBody>
          <a:bodyPr>
            <a:spAutoFit/>
          </a:bodyPr>
          <a:lstStyle/>
          <a:p>
            <a:pPr algn="ctr">
              <a:spcBef>
                <a:spcPct val="50000"/>
              </a:spcBef>
            </a:pPr>
            <a:r>
              <a:rPr lang="en-US" sz="1600" b="1">
                <a:solidFill>
                  <a:srgbClr val="336699"/>
                </a:solidFill>
                <a:latin typeface="Verdana" pitchFamily="34" charset="0"/>
              </a:rPr>
              <a:t>Rebellion in American Colonies 1776</a:t>
            </a:r>
          </a:p>
        </p:txBody>
      </p:sp>
      <p:sp>
        <p:nvSpPr>
          <p:cNvPr id="149536" name="Text Box 32"/>
          <p:cNvSpPr txBox="1">
            <a:spLocks noChangeArrowheads="1"/>
          </p:cNvSpPr>
          <p:nvPr/>
        </p:nvSpPr>
        <p:spPr bwMode="auto">
          <a:xfrm>
            <a:off x="1295400" y="152400"/>
            <a:ext cx="7696200" cy="822325"/>
          </a:xfrm>
          <a:prstGeom prst="rect">
            <a:avLst/>
          </a:prstGeom>
          <a:noFill/>
          <a:ln w="9525">
            <a:noFill/>
            <a:miter lim="800000"/>
            <a:headEnd/>
            <a:tailEnd/>
          </a:ln>
          <a:effectLst/>
        </p:spPr>
        <p:txBody>
          <a:bodyPr>
            <a:spAutoFit/>
          </a:bodyPr>
          <a:lstStyle/>
          <a:p>
            <a:pPr algn="ctr">
              <a:spcBef>
                <a:spcPct val="50000"/>
              </a:spcBef>
              <a:defRPr/>
            </a:pPr>
            <a:r>
              <a:rPr lang="en-US" sz="2400" b="1">
                <a:solidFill>
                  <a:srgbClr val="CB7D10"/>
                </a:solidFill>
                <a:effectLst>
                  <a:outerShdw blurRad="38100" dist="38100" dir="2700000" algn="tl">
                    <a:srgbClr val="C0C0C0"/>
                  </a:outerShdw>
                </a:effectLst>
                <a:latin typeface="Verdana" pitchFamily="34" charset="0"/>
              </a:rPr>
              <a:t>Challenges to absolutism came from new elites with ideas about human rights.</a:t>
            </a:r>
          </a:p>
        </p:txBody>
      </p:sp>
      <p:pic>
        <p:nvPicPr>
          <p:cNvPr id="367632" name="Picture 20" descr="louis &amp; behead"/>
          <p:cNvPicPr>
            <a:picLocks noChangeAspect="1" noChangeArrowheads="1"/>
          </p:cNvPicPr>
          <p:nvPr/>
        </p:nvPicPr>
        <p:blipFill>
          <a:blip r:embed="rId7"/>
          <a:srcRect/>
          <a:stretch>
            <a:fillRect/>
          </a:stretch>
        </p:blipFill>
        <p:spPr bwMode="auto">
          <a:xfrm>
            <a:off x="7086600" y="4200525"/>
            <a:ext cx="1644650" cy="2057400"/>
          </a:xfrm>
          <a:prstGeom prst="rect">
            <a:avLst/>
          </a:prstGeom>
          <a:noFill/>
          <a:ln w="9525">
            <a:solidFill>
              <a:schemeClr val="tx1"/>
            </a:solidFill>
            <a:miter lim="800000"/>
            <a:headEnd/>
            <a:tailEnd/>
          </a:ln>
        </p:spPr>
      </p:pic>
      <p:pic>
        <p:nvPicPr>
          <p:cNvPr id="367633" name="Picture 25" descr="louis16"/>
          <p:cNvPicPr>
            <a:picLocks noChangeAspect="1" noChangeArrowheads="1"/>
          </p:cNvPicPr>
          <p:nvPr/>
        </p:nvPicPr>
        <p:blipFill>
          <a:blip r:embed="rId8"/>
          <a:srcRect/>
          <a:stretch>
            <a:fillRect/>
          </a:stretch>
        </p:blipFill>
        <p:spPr bwMode="auto">
          <a:xfrm>
            <a:off x="7086600" y="1076325"/>
            <a:ext cx="1524000" cy="2057400"/>
          </a:xfrm>
          <a:prstGeom prst="rect">
            <a:avLst/>
          </a:prstGeom>
          <a:noFill/>
          <a:ln w="9525">
            <a:solidFill>
              <a:schemeClr val="tx1"/>
            </a:solidFill>
            <a:miter lim="800000"/>
            <a:headEnd/>
            <a:tailEnd/>
          </a:ln>
        </p:spPr>
      </p:pic>
      <p:sp>
        <p:nvSpPr>
          <p:cNvPr id="149530" name="AutoShape 26"/>
          <p:cNvSpPr>
            <a:spLocks noChangeArrowheads="1"/>
          </p:cNvSpPr>
          <p:nvPr/>
        </p:nvSpPr>
        <p:spPr bwMode="auto">
          <a:xfrm>
            <a:off x="7772400" y="3667125"/>
            <a:ext cx="304800" cy="457200"/>
          </a:xfrm>
          <a:prstGeom prst="downArrow">
            <a:avLst>
              <a:gd name="adj1" fmla="val 50000"/>
              <a:gd name="adj2" fmla="val 37500"/>
            </a:avLst>
          </a:prstGeom>
          <a:solidFill>
            <a:srgbClr val="808040"/>
          </a:solidFill>
          <a:ln w="9525">
            <a:noFill/>
            <a:miter lim="800000"/>
            <a:headEnd/>
            <a:tailEnd/>
          </a:ln>
        </p:spPr>
        <p:txBody>
          <a:bodyPr wrap="none" anchor="ctr"/>
          <a:lstStyle/>
          <a:p>
            <a:pPr algn="ctr"/>
            <a:endParaRPr lang="en-US"/>
          </a:p>
        </p:txBody>
      </p:sp>
      <p:sp>
        <p:nvSpPr>
          <p:cNvPr id="367635" name="Text Box 28"/>
          <p:cNvSpPr txBox="1">
            <a:spLocks noChangeArrowheads="1"/>
          </p:cNvSpPr>
          <p:nvPr/>
        </p:nvSpPr>
        <p:spPr bwMode="auto">
          <a:xfrm>
            <a:off x="6629400" y="6264275"/>
            <a:ext cx="2514600" cy="593725"/>
          </a:xfrm>
          <a:prstGeom prst="rect">
            <a:avLst/>
          </a:prstGeom>
          <a:noFill/>
          <a:ln w="9525">
            <a:noFill/>
            <a:miter lim="800000"/>
            <a:headEnd/>
            <a:tailEnd/>
          </a:ln>
        </p:spPr>
        <p:txBody>
          <a:bodyPr>
            <a:spAutoFit/>
          </a:bodyPr>
          <a:lstStyle/>
          <a:p>
            <a:pPr algn="ctr">
              <a:spcBef>
                <a:spcPct val="5000"/>
              </a:spcBef>
            </a:pPr>
            <a:r>
              <a:rPr lang="en-US" sz="1600" b="1">
                <a:solidFill>
                  <a:srgbClr val="336699"/>
                </a:solidFill>
                <a:latin typeface="Verdana" pitchFamily="34" charset="0"/>
              </a:rPr>
              <a:t>French Revolution</a:t>
            </a:r>
          </a:p>
          <a:p>
            <a:pPr algn="ctr">
              <a:spcBef>
                <a:spcPct val="5000"/>
              </a:spcBef>
            </a:pPr>
            <a:r>
              <a:rPr lang="en-US" sz="1600" b="1">
                <a:solidFill>
                  <a:srgbClr val="336699"/>
                </a:solidFill>
                <a:latin typeface="Verdana" pitchFamily="34" charset="0"/>
              </a:rPr>
              <a:t>1789</a:t>
            </a:r>
          </a:p>
        </p:txBody>
      </p:sp>
      <p:sp>
        <p:nvSpPr>
          <p:cNvPr id="367636" name="Text Box 43"/>
          <p:cNvSpPr txBox="1">
            <a:spLocks noChangeArrowheads="1"/>
          </p:cNvSpPr>
          <p:nvPr/>
        </p:nvSpPr>
        <p:spPr bwMode="auto">
          <a:xfrm>
            <a:off x="7010400" y="3133725"/>
            <a:ext cx="1752600" cy="604838"/>
          </a:xfrm>
          <a:prstGeom prst="rect">
            <a:avLst/>
          </a:prstGeom>
          <a:noFill/>
          <a:ln w="9525">
            <a:noFill/>
            <a:miter lim="800000"/>
            <a:headEnd/>
            <a:tailEnd/>
          </a:ln>
        </p:spPr>
        <p:txBody>
          <a:bodyPr>
            <a:spAutoFit/>
          </a:bodyPr>
          <a:lstStyle/>
          <a:p>
            <a:pPr algn="ctr">
              <a:spcBef>
                <a:spcPct val="10000"/>
              </a:spcBef>
            </a:pPr>
            <a:r>
              <a:rPr lang="en-US" sz="1600" b="1">
                <a:solidFill>
                  <a:srgbClr val="336699"/>
                </a:solidFill>
                <a:latin typeface="Verdana" pitchFamily="34" charset="0"/>
              </a:rPr>
              <a:t>Louis XVI </a:t>
            </a:r>
          </a:p>
          <a:p>
            <a:pPr algn="ctr">
              <a:spcBef>
                <a:spcPct val="10000"/>
              </a:spcBef>
            </a:pPr>
            <a:r>
              <a:rPr lang="en-US" sz="1600" b="1">
                <a:solidFill>
                  <a:srgbClr val="336699"/>
                </a:solidFill>
                <a:latin typeface="Verdana" pitchFamily="34" charset="0"/>
              </a:rPr>
              <a:t>1775-1793 </a:t>
            </a:r>
          </a:p>
        </p:txBody>
      </p:sp>
      <p:grpSp>
        <p:nvGrpSpPr>
          <p:cNvPr id="367637" name="Group 45"/>
          <p:cNvGrpSpPr>
            <a:grpSpLocks/>
          </p:cNvGrpSpPr>
          <p:nvPr/>
        </p:nvGrpSpPr>
        <p:grpSpPr bwMode="auto">
          <a:xfrm>
            <a:off x="152400" y="152400"/>
            <a:ext cx="1066800" cy="1600200"/>
            <a:chOff x="96" y="96"/>
            <a:chExt cx="672" cy="1008"/>
          </a:xfrm>
        </p:grpSpPr>
        <p:sp>
          <p:nvSpPr>
            <p:cNvPr id="149550" name="Text Box 46"/>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67640" name="Group 47"/>
            <p:cNvGrpSpPr>
              <a:grpSpLocks/>
            </p:cNvGrpSpPr>
            <p:nvPr/>
          </p:nvGrpSpPr>
          <p:grpSpPr bwMode="auto">
            <a:xfrm>
              <a:off x="96" y="96"/>
              <a:ext cx="672" cy="698"/>
              <a:chOff x="4464" y="624"/>
              <a:chExt cx="1008" cy="1008"/>
            </a:xfrm>
          </p:grpSpPr>
          <p:sp>
            <p:nvSpPr>
              <p:cNvPr id="367641" name="Rectangle 48"/>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67642" name="Picture 49" descr="Cannon"/>
              <p:cNvPicPr>
                <a:picLocks noChangeAspect="1" noChangeArrowheads="1"/>
              </p:cNvPicPr>
              <p:nvPr/>
            </p:nvPicPr>
            <p:blipFill>
              <a:blip r:embed="rId9"/>
              <a:srcRect/>
              <a:stretch>
                <a:fillRect/>
              </a:stretch>
            </p:blipFill>
            <p:spPr bwMode="auto">
              <a:xfrm>
                <a:off x="4512" y="816"/>
                <a:ext cx="912" cy="684"/>
              </a:xfrm>
              <a:prstGeom prst="rect">
                <a:avLst/>
              </a:prstGeom>
              <a:noFill/>
              <a:ln w="9525">
                <a:noFill/>
                <a:miter lim="800000"/>
                <a:headEnd/>
                <a:tailEnd/>
              </a:ln>
            </p:spPr>
          </p:pic>
        </p:grpSp>
      </p:grpSp>
      <p:sp>
        <p:nvSpPr>
          <p:cNvPr id="149554" name="Rectangle 50"/>
          <p:cNvSpPr>
            <a:spLocks noGrp="1" noChangeArrowheads="1"/>
          </p:cNvSpPr>
          <p:nvPr>
            <p:ph type="title" idx="4294967295"/>
          </p:nvPr>
        </p:nvSpPr>
        <p:spPr>
          <a:xfrm>
            <a:off x="457200" y="-1295400"/>
            <a:ext cx="8229600" cy="1143000"/>
          </a:xfrm>
          <a:noFill/>
        </p:spPr>
        <p:txBody>
          <a:bodyPr/>
          <a:lstStyle/>
          <a:p>
            <a:pPr eaLnBrk="1" hangingPunct="1">
              <a:defRPr/>
            </a:pPr>
            <a:r>
              <a:rPr lang="en-US"/>
              <a:t>Slide 37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9513"/>
                                        </p:tgtEl>
                                        <p:attrNameLst>
                                          <p:attrName>style.visibility</p:attrName>
                                        </p:attrNameLst>
                                      </p:cBhvr>
                                      <p:to>
                                        <p:strVal val="visible"/>
                                      </p:to>
                                    </p:set>
                                    <p:animEffect transition="in" filter="wipe(left)">
                                      <p:cBhvr>
                                        <p:cTn id="7" dur="1000"/>
                                        <p:tgtEl>
                                          <p:spTgt spid="1495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9521"/>
                                        </p:tgtEl>
                                        <p:attrNameLst>
                                          <p:attrName>style.visibility</p:attrName>
                                        </p:attrNameLst>
                                      </p:cBhvr>
                                      <p:to>
                                        <p:strVal val="visible"/>
                                      </p:to>
                                    </p:set>
                                    <p:animEffect transition="in" filter="wipe(left)">
                                      <p:cBhvr>
                                        <p:cTn id="11" dur="1000"/>
                                        <p:tgtEl>
                                          <p:spTgt spid="149521"/>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49530"/>
                                        </p:tgtEl>
                                        <p:attrNameLst>
                                          <p:attrName>style.visibility</p:attrName>
                                        </p:attrNameLst>
                                      </p:cBhvr>
                                      <p:to>
                                        <p:strVal val="visible"/>
                                      </p:to>
                                    </p:set>
                                    <p:animEffect transition="in" filter="wipe(up)">
                                      <p:cBhvr>
                                        <p:cTn id="15" dur="1000"/>
                                        <p:tgtEl>
                                          <p:spTgt spid="149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3" grpId="0" animBg="1"/>
      <p:bldP spid="149521" grpId="0" animBg="1"/>
      <p:bldP spid="14953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5" name="Slide Number Placeholder 5"/>
          <p:cNvSpPr>
            <a:spLocks noGrp="1"/>
          </p:cNvSpPr>
          <p:nvPr>
            <p:ph type="sldNum" sz="quarter" idx="12"/>
          </p:nvPr>
        </p:nvSpPr>
        <p:spPr>
          <a:noFill/>
        </p:spPr>
        <p:txBody>
          <a:bodyPr/>
          <a:lstStyle/>
          <a:p>
            <a:fld id="{D2471A8B-12FB-4103-A086-F12A9A8903EC}" type="slidenum">
              <a:rPr lang="en-US" smtClean="0"/>
              <a:pPr/>
              <a:t>38</a:t>
            </a:fld>
            <a:endParaRPr lang="en-US" smtClean="0"/>
          </a:p>
        </p:txBody>
      </p:sp>
      <p:sp>
        <p:nvSpPr>
          <p:cNvPr id="172035" name="Rectangle 3"/>
          <p:cNvSpPr>
            <a:spLocks noGrp="1" noChangeArrowheads="1"/>
          </p:cNvSpPr>
          <p:nvPr>
            <p:ph type="body" idx="1"/>
          </p:nvPr>
        </p:nvSpPr>
        <p:spPr>
          <a:xfrm>
            <a:off x="0" y="1447800"/>
            <a:ext cx="9144000" cy="4800600"/>
          </a:xfrm>
        </p:spPr>
        <p:txBody>
          <a:bodyPr/>
          <a:lstStyle/>
          <a:p>
            <a:pPr marL="0" indent="0" eaLnBrk="1" hangingPunct="1">
              <a:lnSpc>
                <a:spcPct val="80000"/>
              </a:lnSpc>
              <a:spcBef>
                <a:spcPct val="50000"/>
              </a:spcBef>
              <a:defRPr/>
            </a:pPr>
            <a:r>
              <a:rPr lang="en-US" sz="2800" b="1">
                <a:solidFill>
                  <a:srgbClr val="336699"/>
                </a:solidFill>
              </a:rPr>
              <a:t>Environmental change accelerated with the Columbian Exchange, intensified resource exploitation, and continuing deforestation.</a:t>
            </a:r>
          </a:p>
          <a:p>
            <a:pPr marL="0" indent="0" eaLnBrk="1" hangingPunct="1">
              <a:lnSpc>
                <a:spcPct val="80000"/>
              </a:lnSpc>
              <a:spcBef>
                <a:spcPct val="50000"/>
              </a:spcBef>
              <a:defRPr/>
            </a:pPr>
            <a:r>
              <a:rPr lang="en-US" sz="2800" b="1">
                <a:solidFill>
                  <a:srgbClr val="336699"/>
                </a:solidFill>
              </a:rPr>
              <a:t>World population increased owing to improved nutrition and migration. But Africa gained only slowly due to slavery, and native Americans suffered massive population losses because of Old World disease pathogens.</a:t>
            </a:r>
          </a:p>
          <a:p>
            <a:pPr marL="0" indent="0" eaLnBrk="1" hangingPunct="1">
              <a:lnSpc>
                <a:spcPct val="80000"/>
              </a:lnSpc>
              <a:spcBef>
                <a:spcPct val="50000"/>
              </a:spcBef>
              <a:defRPr/>
            </a:pPr>
            <a:r>
              <a:rPr lang="en-US" sz="2800" b="1">
                <a:solidFill>
                  <a:srgbClr val="336699"/>
                </a:solidFill>
              </a:rPr>
              <a:t>Science, technology and cultural development expanded with the invention of printing and new knowledge institutions—libraries, universities, and museums.</a:t>
            </a:r>
          </a:p>
        </p:txBody>
      </p:sp>
      <p:sp>
        <p:nvSpPr>
          <p:cNvPr id="172037" name="Rectangle 5"/>
          <p:cNvSpPr>
            <a:spLocks noGrp="1" noChangeArrowheads="1"/>
          </p:cNvSpPr>
          <p:nvPr>
            <p:ph type="title"/>
          </p:nvPr>
        </p:nvSpPr>
        <p:spPr>
          <a:xfrm>
            <a:off x="457200" y="0"/>
            <a:ext cx="8229600" cy="1143000"/>
          </a:xfrm>
          <a:noFill/>
        </p:spPr>
        <p:txBody>
          <a:bodyPr/>
          <a:lstStyle/>
          <a:p>
            <a:pPr eaLnBrk="1" hangingPunct="1">
              <a:defRPr/>
            </a:pPr>
            <a:r>
              <a:rPr lang="en-US" sz="3200" b="1"/>
              <a:t>Summary: global convergence led to accelerating world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fade">
                                      <p:cBhvr>
                                        <p:cTn id="7" dur="20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fade">
                                      <p:cBhvr>
                                        <p:cTn id="12" dur="20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fade">
                                      <p:cBhvr>
                                        <p:cTn id="17" dur="2000"/>
                                        <p:tgtEl>
                                          <p:spTgt spid="172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Slide Number Placeholder 5"/>
          <p:cNvSpPr>
            <a:spLocks noGrp="1"/>
          </p:cNvSpPr>
          <p:nvPr>
            <p:ph type="sldNum" sz="quarter" idx="12"/>
          </p:nvPr>
        </p:nvSpPr>
        <p:spPr>
          <a:noFill/>
        </p:spPr>
        <p:txBody>
          <a:bodyPr/>
          <a:lstStyle/>
          <a:p>
            <a:fld id="{F1132016-95E3-42E0-AC23-1F231A6CAED8}" type="slidenum">
              <a:rPr lang="en-US" smtClean="0"/>
              <a:pPr/>
              <a:t>39</a:t>
            </a:fld>
            <a:endParaRPr lang="en-US" smtClean="0"/>
          </a:p>
        </p:txBody>
      </p:sp>
      <p:sp>
        <p:nvSpPr>
          <p:cNvPr id="334850" name="Rectangle 2"/>
          <p:cNvSpPr>
            <a:spLocks noGrp="1" noChangeArrowheads="1"/>
          </p:cNvSpPr>
          <p:nvPr>
            <p:ph type="title"/>
          </p:nvPr>
        </p:nvSpPr>
        <p:spPr>
          <a:noFill/>
        </p:spPr>
        <p:txBody>
          <a:bodyPr/>
          <a:lstStyle/>
          <a:p>
            <a:pPr eaLnBrk="1" hangingPunct="1">
              <a:defRPr/>
            </a:pPr>
            <a:r>
              <a:rPr lang="en-US" sz="3200" b="1"/>
              <a:t>Summary: global convergence led to accelerating world change.</a:t>
            </a:r>
            <a:endParaRPr lang="es-ES" sz="3200" b="1"/>
          </a:p>
        </p:txBody>
      </p:sp>
      <p:sp>
        <p:nvSpPr>
          <p:cNvPr id="334851" name="Rectangle 3"/>
          <p:cNvSpPr>
            <a:spLocks noGrp="1" noChangeArrowheads="1"/>
          </p:cNvSpPr>
          <p:nvPr>
            <p:ph type="body" idx="1"/>
          </p:nvPr>
        </p:nvSpPr>
        <p:spPr>
          <a:xfrm>
            <a:off x="0" y="1600200"/>
            <a:ext cx="9144000" cy="4525963"/>
          </a:xfrm>
        </p:spPr>
        <p:txBody>
          <a:bodyPr/>
          <a:lstStyle/>
          <a:p>
            <a:pPr marL="0" indent="0" eaLnBrk="1" hangingPunct="1">
              <a:lnSpc>
                <a:spcPct val="90000"/>
              </a:lnSpc>
              <a:spcBef>
                <a:spcPct val="50000"/>
              </a:spcBef>
              <a:defRPr/>
            </a:pPr>
            <a:r>
              <a:rPr lang="en-US" sz="2800" b="1">
                <a:solidFill>
                  <a:srgbClr val="336699"/>
                </a:solidFill>
              </a:rPr>
              <a:t>World trade volume increased dramatically and began to shift its center from Asia to the Atlantic region.</a:t>
            </a:r>
          </a:p>
          <a:p>
            <a:pPr marL="0" indent="0" eaLnBrk="1" hangingPunct="1">
              <a:lnSpc>
                <a:spcPct val="90000"/>
              </a:lnSpc>
              <a:spcBef>
                <a:spcPct val="50000"/>
              </a:spcBef>
              <a:defRPr/>
            </a:pPr>
            <a:r>
              <a:rPr lang="en-US" sz="2800" b="1">
                <a:solidFill>
                  <a:srgbClr val="336699"/>
                </a:solidFill>
              </a:rPr>
              <a:t>States increased their power with gunpowder conquests and new sources of mercantile wealth. </a:t>
            </a:r>
          </a:p>
          <a:p>
            <a:pPr marL="0" indent="0" eaLnBrk="1" hangingPunct="1">
              <a:lnSpc>
                <a:spcPct val="90000"/>
              </a:lnSpc>
              <a:spcBef>
                <a:spcPct val="50000"/>
              </a:spcBef>
              <a:defRPr/>
            </a:pPr>
            <a:r>
              <a:rPr lang="en-US" sz="2800" b="1">
                <a:solidFill>
                  <a:srgbClr val="336699"/>
                </a:solidFill>
              </a:rPr>
              <a:t>In Europe rising economic elites enjoyed growing wealth, which led them to challenge old landed aristocracies and monarchs. </a:t>
            </a:r>
          </a:p>
          <a:p>
            <a:pPr marL="0" indent="0" eaLnBrk="1" hangingPunct="1">
              <a:lnSpc>
                <a:spcPct val="90000"/>
              </a:lnSpc>
              <a:buFontTx/>
              <a:buNone/>
              <a:defRPr/>
            </a:pPr>
            <a:endParaRPr lang="es-ES" sz="28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fade">
                                      <p:cBhvr>
                                        <p:cTn id="7" dur="2000"/>
                                        <p:tgtEl>
                                          <p:spTgt spid="334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4851">
                                            <p:txEl>
                                              <p:pRg st="1" end="1"/>
                                            </p:txEl>
                                          </p:spTgt>
                                        </p:tgtEl>
                                        <p:attrNameLst>
                                          <p:attrName>style.visibility</p:attrName>
                                        </p:attrNameLst>
                                      </p:cBhvr>
                                      <p:to>
                                        <p:strVal val="visible"/>
                                      </p:to>
                                    </p:set>
                                    <p:animEffect transition="in" filter="fade">
                                      <p:cBhvr>
                                        <p:cTn id="12" dur="2000"/>
                                        <p:tgtEl>
                                          <p:spTgt spid="334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4851">
                                            <p:txEl>
                                              <p:pRg st="2" end="2"/>
                                            </p:txEl>
                                          </p:spTgt>
                                        </p:tgtEl>
                                        <p:attrNameLst>
                                          <p:attrName>style.visibility</p:attrName>
                                        </p:attrNameLst>
                                      </p:cBhvr>
                                      <p:to>
                                        <p:strVal val="visible"/>
                                      </p:to>
                                    </p:set>
                                    <p:animEffect transition="in" filter="fade">
                                      <p:cBhvr>
                                        <p:cTn id="17" dur="2000"/>
                                        <p:tgtEl>
                                          <p:spTgt spid="334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p:spPr>
        <p:txBody>
          <a:bodyPr/>
          <a:lstStyle/>
          <a:p>
            <a:fld id="{2CD9E755-44C9-474E-BA52-668BEE3A794A}" type="slidenum">
              <a:rPr lang="en-US" smtClean="0"/>
              <a:pPr/>
              <a:t>4</a:t>
            </a:fld>
            <a:endParaRPr lang="en-US" smtClean="0"/>
          </a:p>
        </p:txBody>
      </p:sp>
      <p:sp>
        <p:nvSpPr>
          <p:cNvPr id="173059" name="Rectangle 3"/>
          <p:cNvSpPr>
            <a:spLocks noGrp="1" noChangeArrowheads="1"/>
          </p:cNvSpPr>
          <p:nvPr>
            <p:ph type="body" idx="1"/>
          </p:nvPr>
        </p:nvSpPr>
        <p:spPr>
          <a:xfrm>
            <a:off x="1143000" y="2057400"/>
            <a:ext cx="7696200" cy="4572000"/>
          </a:xfrm>
        </p:spPr>
        <p:txBody>
          <a:bodyPr/>
          <a:lstStyle/>
          <a:p>
            <a:pPr eaLnBrk="1" hangingPunct="1">
              <a:lnSpc>
                <a:spcPct val="80000"/>
              </a:lnSpc>
              <a:spcBef>
                <a:spcPct val="50000"/>
              </a:spcBef>
              <a:defRPr/>
            </a:pPr>
            <a:r>
              <a:rPr lang="en-US" sz="2400" b="1">
                <a:solidFill>
                  <a:srgbClr val="336699"/>
                </a:solidFill>
              </a:rPr>
              <a:t>Scholars translated books, taught others, and worked to gain knowledge. </a:t>
            </a:r>
          </a:p>
          <a:p>
            <a:pPr eaLnBrk="1" hangingPunct="1">
              <a:lnSpc>
                <a:spcPct val="80000"/>
              </a:lnSpc>
              <a:spcBef>
                <a:spcPct val="50000"/>
              </a:spcBef>
              <a:defRPr/>
            </a:pPr>
            <a:r>
              <a:rPr lang="en-US" sz="2400" b="1">
                <a:solidFill>
                  <a:srgbClr val="336699"/>
                </a:solidFill>
              </a:rPr>
              <a:t>Trade introduced people to new products, increasing the demand for luxuries.</a:t>
            </a:r>
          </a:p>
          <a:p>
            <a:pPr eaLnBrk="1" hangingPunct="1">
              <a:lnSpc>
                <a:spcPct val="80000"/>
              </a:lnSpc>
              <a:spcBef>
                <a:spcPct val="50000"/>
              </a:spcBef>
              <a:defRPr/>
            </a:pPr>
            <a:r>
              <a:rPr lang="en-US" sz="2400" b="1">
                <a:solidFill>
                  <a:srgbClr val="336699"/>
                </a:solidFill>
              </a:rPr>
              <a:t>Money moved across countryside and continents in exchange for goods.</a:t>
            </a:r>
          </a:p>
          <a:p>
            <a:pPr eaLnBrk="1" hangingPunct="1">
              <a:lnSpc>
                <a:spcPct val="80000"/>
              </a:lnSpc>
              <a:spcBef>
                <a:spcPct val="50000"/>
              </a:spcBef>
              <a:defRPr/>
            </a:pPr>
            <a:r>
              <a:rPr lang="en-US" sz="2400" b="1">
                <a:solidFill>
                  <a:srgbClr val="336699"/>
                </a:solidFill>
              </a:rPr>
              <a:t>Religious ideas were hotly debated, and missionaries spread religions to new lands.</a:t>
            </a:r>
          </a:p>
          <a:p>
            <a:pPr eaLnBrk="1" hangingPunct="1">
              <a:lnSpc>
                <a:spcPct val="80000"/>
              </a:lnSpc>
              <a:spcBef>
                <a:spcPct val="50000"/>
              </a:spcBef>
              <a:defRPr/>
            </a:pPr>
            <a:r>
              <a:rPr lang="en-US" sz="2400" b="1">
                <a:solidFill>
                  <a:srgbClr val="336699"/>
                </a:solidFill>
              </a:rPr>
              <a:t>Ruling groups debated laws, and military struggles continued.</a:t>
            </a:r>
          </a:p>
        </p:txBody>
      </p:sp>
      <p:sp>
        <p:nvSpPr>
          <p:cNvPr id="173060" name="Text Box 4"/>
          <p:cNvSpPr txBox="1">
            <a:spLocks noGrp="1" noChangeArrowheads="1"/>
          </p:cNvSpPr>
          <p:nvPr>
            <p:ph type="title"/>
          </p:nvPr>
        </p:nvSpPr>
        <p:spPr>
          <a:xfrm>
            <a:off x="152400" y="228600"/>
            <a:ext cx="8991600" cy="1401763"/>
          </a:xfrm>
          <a:noFill/>
        </p:spPr>
        <p:txBody>
          <a:bodyPr/>
          <a:lstStyle/>
          <a:p>
            <a:pPr eaLnBrk="1" hangingPunct="1">
              <a:spcBef>
                <a:spcPct val="50000"/>
              </a:spcBef>
              <a:defRPr/>
            </a:pPr>
            <a:r>
              <a:rPr lang="en-US" sz="3600" b="1" dirty="0"/>
              <a:t>Exchanges that began in </a:t>
            </a:r>
            <a:r>
              <a:rPr lang="en-US" sz="3600" b="1" dirty="0" err="1"/>
              <a:t>Afroeurasia</a:t>
            </a:r>
            <a:r>
              <a:rPr lang="en-US" sz="3600" b="1" dirty="0"/>
              <a:t> </a:t>
            </a:r>
            <a:r>
              <a:rPr lang="en-US" sz="3600" b="1" dirty="0" smtClean="0"/>
              <a:t>continued </a:t>
            </a:r>
            <a:r>
              <a:rPr lang="en-US" sz="3600" b="1" dirty="0"/>
              <a:t>to bring about change.</a:t>
            </a:r>
          </a:p>
        </p:txBody>
      </p:sp>
      <p:grpSp>
        <p:nvGrpSpPr>
          <p:cNvPr id="23556" name="Group 12"/>
          <p:cNvGrpSpPr>
            <a:grpSpLocks/>
          </p:cNvGrpSpPr>
          <p:nvPr/>
        </p:nvGrpSpPr>
        <p:grpSpPr bwMode="auto">
          <a:xfrm>
            <a:off x="228600" y="1905000"/>
            <a:ext cx="8724900" cy="4622800"/>
            <a:chOff x="212" y="1200"/>
            <a:chExt cx="5496" cy="2912"/>
          </a:xfrm>
        </p:grpSpPr>
        <p:pic>
          <p:nvPicPr>
            <p:cNvPr id="23557" name="Picture 5" descr="doubloon"/>
            <p:cNvPicPr>
              <a:picLocks noChangeAspect="1" noChangeArrowheads="1"/>
            </p:cNvPicPr>
            <p:nvPr/>
          </p:nvPicPr>
          <p:blipFill>
            <a:blip r:embed="rId3"/>
            <a:srcRect/>
            <a:stretch>
              <a:fillRect/>
            </a:stretch>
          </p:blipFill>
          <p:spPr bwMode="auto">
            <a:xfrm>
              <a:off x="240" y="2208"/>
              <a:ext cx="710" cy="720"/>
            </a:xfrm>
            <a:prstGeom prst="rect">
              <a:avLst/>
            </a:prstGeom>
            <a:noFill/>
            <a:ln w="9525">
              <a:noFill/>
              <a:miter lim="800000"/>
              <a:headEnd/>
              <a:tailEnd/>
            </a:ln>
          </p:spPr>
        </p:pic>
        <p:pic>
          <p:nvPicPr>
            <p:cNvPr id="23558" name="Picture 6" descr="crown"/>
            <p:cNvPicPr>
              <a:picLocks noChangeAspect="1" noChangeArrowheads="1"/>
            </p:cNvPicPr>
            <p:nvPr/>
          </p:nvPicPr>
          <p:blipFill>
            <a:blip r:embed="rId4"/>
            <a:srcRect/>
            <a:stretch>
              <a:fillRect/>
            </a:stretch>
          </p:blipFill>
          <p:spPr bwMode="auto">
            <a:xfrm>
              <a:off x="260" y="3456"/>
              <a:ext cx="720" cy="656"/>
            </a:xfrm>
            <a:prstGeom prst="rect">
              <a:avLst/>
            </a:prstGeom>
            <a:noFill/>
            <a:ln w="9525">
              <a:noFill/>
              <a:miter lim="800000"/>
              <a:headEnd/>
              <a:tailEnd/>
            </a:ln>
          </p:spPr>
        </p:pic>
        <p:pic>
          <p:nvPicPr>
            <p:cNvPr id="23559" name="Picture 7" descr="praying buddhist"/>
            <p:cNvPicPr>
              <a:picLocks noChangeAspect="1" noChangeArrowheads="1"/>
            </p:cNvPicPr>
            <p:nvPr/>
          </p:nvPicPr>
          <p:blipFill>
            <a:blip r:embed="rId5"/>
            <a:srcRect/>
            <a:stretch>
              <a:fillRect/>
            </a:stretch>
          </p:blipFill>
          <p:spPr bwMode="auto">
            <a:xfrm>
              <a:off x="5156" y="2640"/>
              <a:ext cx="552" cy="1056"/>
            </a:xfrm>
            <a:prstGeom prst="rect">
              <a:avLst/>
            </a:prstGeom>
            <a:noFill/>
            <a:ln w="9525">
              <a:noFill/>
              <a:miter lim="800000"/>
              <a:headEnd/>
              <a:tailEnd/>
            </a:ln>
          </p:spPr>
        </p:pic>
        <p:pic>
          <p:nvPicPr>
            <p:cNvPr id="23560" name="Picture 8" descr="book"/>
            <p:cNvPicPr>
              <a:picLocks noChangeAspect="1" noChangeArrowheads="1"/>
            </p:cNvPicPr>
            <p:nvPr/>
          </p:nvPicPr>
          <p:blipFill>
            <a:blip r:embed="rId6"/>
            <a:srcRect/>
            <a:stretch>
              <a:fillRect/>
            </a:stretch>
          </p:blipFill>
          <p:spPr bwMode="auto">
            <a:xfrm>
              <a:off x="212" y="1200"/>
              <a:ext cx="768" cy="608"/>
            </a:xfrm>
            <a:prstGeom prst="rect">
              <a:avLst/>
            </a:prstGeom>
            <a:solidFill>
              <a:schemeClr val="bg1"/>
            </a:solidFill>
            <a:ln w="9525">
              <a:noFill/>
              <a:miter lim="800000"/>
              <a:headEnd/>
              <a:tailEnd/>
            </a:ln>
          </p:spPr>
        </p:pic>
        <p:pic>
          <p:nvPicPr>
            <p:cNvPr id="23561" name="Picture 9" descr="tulip"/>
            <p:cNvPicPr>
              <a:picLocks noChangeAspect="1" noChangeArrowheads="1"/>
            </p:cNvPicPr>
            <p:nvPr/>
          </p:nvPicPr>
          <p:blipFill>
            <a:blip r:embed="rId7"/>
            <a:srcRect/>
            <a:stretch>
              <a:fillRect/>
            </a:stretch>
          </p:blipFill>
          <p:spPr bwMode="auto">
            <a:xfrm>
              <a:off x="5040" y="1584"/>
              <a:ext cx="556" cy="708"/>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fade">
                                      <p:cBhvr>
                                        <p:cTn id="7" dur="2000"/>
                                        <p:tgtEl>
                                          <p:spTgt spid="1730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3059">
                                            <p:txEl>
                                              <p:pRg st="0" end="0"/>
                                            </p:txEl>
                                          </p:spTgt>
                                        </p:tgtEl>
                                        <p:attrNameLst>
                                          <p:attrName>style.visibility</p:attrName>
                                        </p:attrNameLst>
                                      </p:cBhvr>
                                      <p:to>
                                        <p:strVal val="visible"/>
                                      </p:to>
                                    </p:set>
                                    <p:animEffect transition="in" filter="fade">
                                      <p:cBhvr>
                                        <p:cTn id="12" dur="2000"/>
                                        <p:tgtEl>
                                          <p:spTgt spid="173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3059">
                                            <p:txEl>
                                              <p:pRg st="1" end="1"/>
                                            </p:txEl>
                                          </p:spTgt>
                                        </p:tgtEl>
                                        <p:attrNameLst>
                                          <p:attrName>style.visibility</p:attrName>
                                        </p:attrNameLst>
                                      </p:cBhvr>
                                      <p:to>
                                        <p:strVal val="visible"/>
                                      </p:to>
                                    </p:set>
                                    <p:animEffect transition="in" filter="fade">
                                      <p:cBhvr>
                                        <p:cTn id="17" dur="2000"/>
                                        <p:tgtEl>
                                          <p:spTgt spid="1730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3059">
                                            <p:txEl>
                                              <p:pRg st="2" end="2"/>
                                            </p:txEl>
                                          </p:spTgt>
                                        </p:tgtEl>
                                        <p:attrNameLst>
                                          <p:attrName>style.visibility</p:attrName>
                                        </p:attrNameLst>
                                      </p:cBhvr>
                                      <p:to>
                                        <p:strVal val="visible"/>
                                      </p:to>
                                    </p:set>
                                    <p:animEffect transition="in" filter="fade">
                                      <p:cBhvr>
                                        <p:cTn id="22" dur="2000"/>
                                        <p:tgtEl>
                                          <p:spTgt spid="1730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3059">
                                            <p:txEl>
                                              <p:pRg st="3" end="3"/>
                                            </p:txEl>
                                          </p:spTgt>
                                        </p:tgtEl>
                                        <p:attrNameLst>
                                          <p:attrName>style.visibility</p:attrName>
                                        </p:attrNameLst>
                                      </p:cBhvr>
                                      <p:to>
                                        <p:strVal val="visible"/>
                                      </p:to>
                                    </p:set>
                                    <p:animEffect transition="in" filter="fade">
                                      <p:cBhvr>
                                        <p:cTn id="27" dur="2000"/>
                                        <p:tgtEl>
                                          <p:spTgt spid="1730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3059">
                                            <p:txEl>
                                              <p:pRg st="4" end="4"/>
                                            </p:txEl>
                                          </p:spTgt>
                                        </p:tgtEl>
                                        <p:attrNameLst>
                                          <p:attrName>style.visibility</p:attrName>
                                        </p:attrNameLst>
                                      </p:cBhvr>
                                      <p:to>
                                        <p:strVal val="visible"/>
                                      </p:to>
                                    </p:set>
                                    <p:animEffect transition="in" filter="fade">
                                      <p:cBhvr>
                                        <p:cTn id="32" dur="2000"/>
                                        <p:tgtEl>
                                          <p:spTgt spid="173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uiExpand="1" build="p"/>
      <p:bldP spid="1730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Slide Number Placeholder 6"/>
          <p:cNvSpPr>
            <a:spLocks noGrp="1"/>
          </p:cNvSpPr>
          <p:nvPr>
            <p:ph type="sldNum" sz="quarter" idx="12"/>
          </p:nvPr>
        </p:nvSpPr>
        <p:spPr>
          <a:noFill/>
        </p:spPr>
        <p:txBody>
          <a:bodyPr/>
          <a:lstStyle/>
          <a:p>
            <a:fld id="{B7E55BB7-EBA0-4F76-A5EB-E2AA26717C90}" type="slidenum">
              <a:rPr lang="en-US" smtClean="0"/>
              <a:pPr/>
              <a:t>40</a:t>
            </a:fld>
            <a:endParaRPr lang="en-US" smtClean="0"/>
          </a:p>
        </p:txBody>
      </p:sp>
      <p:sp>
        <p:nvSpPr>
          <p:cNvPr id="161794" name="Rectangle 2"/>
          <p:cNvSpPr>
            <a:spLocks noGrp="1" noChangeArrowheads="1"/>
          </p:cNvSpPr>
          <p:nvPr>
            <p:ph type="title"/>
          </p:nvPr>
        </p:nvSpPr>
        <p:spPr>
          <a:xfrm>
            <a:off x="0" y="152400"/>
            <a:ext cx="9144000" cy="1143000"/>
          </a:xfrm>
          <a:noFill/>
        </p:spPr>
        <p:txBody>
          <a:bodyPr/>
          <a:lstStyle/>
          <a:p>
            <a:pPr eaLnBrk="1" hangingPunct="1">
              <a:defRPr/>
            </a:pPr>
            <a:r>
              <a:rPr lang="en-US" sz="4000" b="1" dirty="0"/>
              <a:t>Is Big Era 5</a:t>
            </a:r>
            <a:r>
              <a:rPr lang="en-US" sz="4000" b="1" dirty="0" smtClean="0"/>
              <a:t> </a:t>
            </a:r>
            <a:r>
              <a:rPr lang="en-US" sz="4000" b="1" dirty="0"/>
              <a:t/>
            </a:r>
            <a:br>
              <a:rPr lang="en-US" sz="4000" b="1" dirty="0"/>
            </a:br>
            <a:r>
              <a:rPr lang="en-US" sz="4000" b="1" dirty="0"/>
              <a:t>the Modern World?</a:t>
            </a:r>
          </a:p>
        </p:txBody>
      </p:sp>
      <p:sp>
        <p:nvSpPr>
          <p:cNvPr id="161798" name="AutoShape 6"/>
          <p:cNvSpPr>
            <a:spLocks noChangeArrowheads="1"/>
          </p:cNvSpPr>
          <p:nvPr/>
        </p:nvSpPr>
        <p:spPr bwMode="auto">
          <a:xfrm>
            <a:off x="2895600" y="1676400"/>
            <a:ext cx="2895600" cy="1752600"/>
          </a:xfrm>
          <a:prstGeom prst="wedgeEllipseCallout">
            <a:avLst>
              <a:gd name="adj1" fmla="val -55097"/>
              <a:gd name="adj2" fmla="val 66759"/>
            </a:avLst>
          </a:prstGeom>
          <a:noFill/>
          <a:ln w="9525">
            <a:solidFill>
              <a:srgbClr val="000099"/>
            </a:solidFill>
            <a:miter lim="800000"/>
            <a:headEnd/>
            <a:tailEnd/>
          </a:ln>
        </p:spPr>
        <p:txBody>
          <a:bodyPr/>
          <a:lstStyle/>
          <a:p>
            <a:pPr algn="ctr"/>
            <a:r>
              <a:rPr lang="en-US" sz="2800" b="1">
                <a:solidFill>
                  <a:srgbClr val="336699"/>
                </a:solidFill>
                <a:latin typeface="Verdana" pitchFamily="34" charset="0"/>
              </a:rPr>
              <a:t>Are we there yet?</a:t>
            </a:r>
          </a:p>
        </p:txBody>
      </p:sp>
      <p:grpSp>
        <p:nvGrpSpPr>
          <p:cNvPr id="373764" name="Group 21"/>
          <p:cNvGrpSpPr>
            <a:grpSpLocks/>
          </p:cNvGrpSpPr>
          <p:nvPr/>
        </p:nvGrpSpPr>
        <p:grpSpPr bwMode="auto">
          <a:xfrm>
            <a:off x="5562600" y="2360613"/>
            <a:ext cx="3581400" cy="4497387"/>
            <a:chOff x="3504" y="1296"/>
            <a:chExt cx="2256" cy="2833"/>
          </a:xfrm>
        </p:grpSpPr>
        <p:pic>
          <p:nvPicPr>
            <p:cNvPr id="373768" name="Picture 18" descr="signpost"/>
            <p:cNvPicPr>
              <a:picLocks noChangeAspect="1" noChangeArrowheads="1"/>
            </p:cNvPicPr>
            <p:nvPr/>
          </p:nvPicPr>
          <p:blipFill>
            <a:blip r:embed="rId3"/>
            <a:srcRect/>
            <a:stretch>
              <a:fillRect/>
            </a:stretch>
          </p:blipFill>
          <p:spPr bwMode="auto">
            <a:xfrm>
              <a:off x="3504" y="1296"/>
              <a:ext cx="2256" cy="2833"/>
            </a:xfrm>
            <a:prstGeom prst="rect">
              <a:avLst/>
            </a:prstGeom>
            <a:noFill/>
            <a:ln w="9525">
              <a:noFill/>
              <a:miter lim="800000"/>
              <a:headEnd/>
              <a:tailEnd/>
            </a:ln>
          </p:spPr>
        </p:pic>
        <p:sp>
          <p:nvSpPr>
            <p:cNvPr id="161799" name="Text Box 7"/>
            <p:cNvSpPr txBox="1">
              <a:spLocks noChangeArrowheads="1"/>
            </p:cNvSpPr>
            <p:nvPr/>
          </p:nvSpPr>
          <p:spPr bwMode="auto">
            <a:xfrm rot="791827">
              <a:off x="4558" y="2352"/>
              <a:ext cx="1202" cy="288"/>
            </a:xfrm>
            <a:prstGeom prst="rect">
              <a:avLst/>
            </a:prstGeom>
            <a:noFill/>
            <a:ln w="9525">
              <a:noFill/>
              <a:miter lim="800000"/>
              <a:headEnd/>
              <a:tailEnd/>
            </a:ln>
            <a:effectLst/>
          </p:spPr>
          <p:txBody>
            <a:bodyPr>
              <a:spAutoFit/>
            </a:bodyPr>
            <a:lstStyle/>
            <a:p>
              <a:pPr algn="ctr">
                <a:spcBef>
                  <a:spcPct val="50000"/>
                </a:spcBef>
                <a:defRPr/>
              </a:pPr>
              <a:r>
                <a:rPr lang="en-US" sz="2400">
                  <a:solidFill>
                    <a:srgbClr val="FFCC66"/>
                  </a:solidFill>
                  <a:effectLst>
                    <a:outerShdw blurRad="38100" dist="38100" dir="2700000" algn="tl">
                      <a:srgbClr val="C0C0C0"/>
                    </a:outerShdw>
                  </a:effectLst>
                  <a:latin typeface="Kristen ITC" pitchFamily="66" charset="0"/>
                </a:rPr>
                <a:t>Modernity</a:t>
              </a:r>
            </a:p>
          </p:txBody>
        </p:sp>
      </p:grpSp>
      <p:grpSp>
        <p:nvGrpSpPr>
          <p:cNvPr id="161818" name="Group 26"/>
          <p:cNvGrpSpPr>
            <a:grpSpLocks/>
          </p:cNvGrpSpPr>
          <p:nvPr/>
        </p:nvGrpSpPr>
        <p:grpSpPr bwMode="auto">
          <a:xfrm>
            <a:off x="0" y="3276600"/>
            <a:ext cx="5562600" cy="3581400"/>
            <a:chOff x="0" y="2064"/>
            <a:chExt cx="3504" cy="2256"/>
          </a:xfrm>
        </p:grpSpPr>
        <p:pic>
          <p:nvPicPr>
            <p:cNvPr id="373766" name="Picture 23" descr="horse cart3"/>
            <p:cNvPicPr>
              <a:picLocks noChangeAspect="1" noChangeArrowheads="1"/>
            </p:cNvPicPr>
            <p:nvPr/>
          </p:nvPicPr>
          <p:blipFill>
            <a:blip r:embed="rId4"/>
            <a:srcRect/>
            <a:stretch>
              <a:fillRect/>
            </a:stretch>
          </p:blipFill>
          <p:spPr bwMode="auto">
            <a:xfrm>
              <a:off x="0" y="2685"/>
              <a:ext cx="3504" cy="1635"/>
            </a:xfrm>
            <a:prstGeom prst="rect">
              <a:avLst/>
            </a:prstGeom>
            <a:noFill/>
            <a:ln w="9525">
              <a:noFill/>
              <a:miter lim="800000"/>
              <a:headEnd/>
              <a:tailEnd/>
            </a:ln>
          </p:spPr>
        </p:pic>
        <p:pic>
          <p:nvPicPr>
            <p:cNvPr id="373767" name="Picture 4" descr="mundo-righ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542916">
              <a:off x="480" y="2064"/>
              <a:ext cx="1248" cy="1243"/>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500"/>
                                  </p:stCondLst>
                                  <p:childTnLst>
                                    <p:set>
                                      <p:cBhvr>
                                        <p:cTn id="6" dur="1" fill="hold">
                                          <p:stCondLst>
                                            <p:cond delay="0"/>
                                          </p:stCondLst>
                                        </p:cTn>
                                        <p:tgtEl>
                                          <p:spTgt spid="161818"/>
                                        </p:tgtEl>
                                        <p:attrNameLst>
                                          <p:attrName>style.visibility</p:attrName>
                                        </p:attrNameLst>
                                      </p:cBhvr>
                                      <p:to>
                                        <p:strVal val="visible"/>
                                      </p:to>
                                    </p:set>
                                    <p:anim calcmode="lin" valueType="num">
                                      <p:cBhvr additive="base">
                                        <p:cTn id="7" dur="2000" fill="hold"/>
                                        <p:tgtEl>
                                          <p:spTgt spid="161818"/>
                                        </p:tgtEl>
                                        <p:attrNameLst>
                                          <p:attrName>ppt_x</p:attrName>
                                        </p:attrNameLst>
                                      </p:cBhvr>
                                      <p:tavLst>
                                        <p:tav tm="0">
                                          <p:val>
                                            <p:strVal val="0-#ppt_w/2"/>
                                          </p:val>
                                        </p:tav>
                                        <p:tav tm="100000">
                                          <p:val>
                                            <p:strVal val="#ppt_x"/>
                                          </p:val>
                                        </p:tav>
                                      </p:tavLst>
                                    </p:anim>
                                    <p:anim calcmode="lin" valueType="num">
                                      <p:cBhvr additive="base">
                                        <p:cTn id="8" dur="2000" fill="hold"/>
                                        <p:tgtEl>
                                          <p:spTgt spid="161818"/>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0" presetClass="entr" presetSubtype="0" fill="hold" grpId="0" nodeType="afterEffect">
                                  <p:stCondLst>
                                    <p:cond delay="0"/>
                                  </p:stCondLst>
                                  <p:childTnLst>
                                    <p:set>
                                      <p:cBhvr>
                                        <p:cTn id="11" dur="1" fill="hold">
                                          <p:stCondLst>
                                            <p:cond delay="0"/>
                                          </p:stCondLst>
                                        </p:cTn>
                                        <p:tgtEl>
                                          <p:spTgt spid="161798">
                                            <p:bg/>
                                          </p:spTgt>
                                        </p:tgtEl>
                                        <p:attrNameLst>
                                          <p:attrName>style.visibility</p:attrName>
                                        </p:attrNameLst>
                                      </p:cBhvr>
                                      <p:to>
                                        <p:strVal val="visible"/>
                                      </p:to>
                                    </p:set>
                                    <p:animEffect transition="in" filter="fade">
                                      <p:cBhvr>
                                        <p:cTn id="12" dur="2000"/>
                                        <p:tgtEl>
                                          <p:spTgt spid="161798">
                                            <p:bg/>
                                          </p:spTgt>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61798">
                                            <p:txEl>
                                              <p:pRg st="0" end="0"/>
                                            </p:txEl>
                                          </p:spTgt>
                                        </p:tgtEl>
                                        <p:attrNameLst>
                                          <p:attrName>style.visibility</p:attrName>
                                        </p:attrNameLst>
                                      </p:cBhvr>
                                      <p:to>
                                        <p:strVal val="visible"/>
                                      </p:to>
                                    </p:set>
                                    <p:animEffect transition="in" filter="fade">
                                      <p:cBhvr>
                                        <p:cTn id="15" dur="2000"/>
                                        <p:tgtEl>
                                          <p:spTgt spid="1617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uiExpand="1"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Slide Number Placeholder 5"/>
          <p:cNvSpPr>
            <a:spLocks noGrp="1"/>
          </p:cNvSpPr>
          <p:nvPr>
            <p:ph type="sldNum" sz="quarter" idx="12"/>
          </p:nvPr>
        </p:nvSpPr>
        <p:spPr>
          <a:noFill/>
        </p:spPr>
        <p:txBody>
          <a:bodyPr/>
          <a:lstStyle/>
          <a:p>
            <a:fld id="{A5585482-DE30-41A7-A78B-E10F1B5510E7}" type="slidenum">
              <a:rPr lang="en-US" smtClean="0"/>
              <a:pPr/>
              <a:t>41</a:t>
            </a:fld>
            <a:endParaRPr lang="en-US" smtClean="0"/>
          </a:p>
        </p:txBody>
      </p:sp>
      <p:sp>
        <p:nvSpPr>
          <p:cNvPr id="163842" name="Rectangle 2"/>
          <p:cNvSpPr>
            <a:spLocks noGrp="1" noChangeArrowheads="1"/>
          </p:cNvSpPr>
          <p:nvPr>
            <p:ph type="title"/>
          </p:nvPr>
        </p:nvSpPr>
        <p:spPr>
          <a:noFill/>
        </p:spPr>
        <p:txBody>
          <a:bodyPr/>
          <a:lstStyle/>
          <a:p>
            <a:pPr eaLnBrk="1" hangingPunct="1">
              <a:defRPr/>
            </a:pPr>
            <a:r>
              <a:rPr lang="en-US" sz="3600" dirty="0"/>
              <a:t> </a:t>
            </a:r>
            <a:r>
              <a:rPr lang="en-US" sz="2800" b="1" dirty="0"/>
              <a:t>Historians argue whether the world became “modern” in Big Era </a:t>
            </a:r>
            <a:r>
              <a:rPr lang="en-US" sz="2800" b="1" dirty="0" smtClean="0"/>
              <a:t>Five.</a:t>
            </a:r>
            <a:endParaRPr lang="en-US" sz="2800" b="1" dirty="0"/>
          </a:p>
        </p:txBody>
      </p:sp>
      <p:pic>
        <p:nvPicPr>
          <p:cNvPr id="163845" name="Picture 5" descr="earth_anim"/>
          <p:cNvPicPr>
            <a:picLocks noChangeAspect="1" noChangeArrowheads="1" noCrop="1"/>
          </p:cNvPicPr>
          <p:nvPr/>
        </p:nvPicPr>
        <p:blipFill>
          <a:blip r:embed="rId3"/>
          <a:srcRect/>
          <a:stretch>
            <a:fillRect/>
          </a:stretch>
        </p:blipFill>
        <p:spPr bwMode="auto">
          <a:xfrm rot="900000">
            <a:off x="6400800" y="4572000"/>
            <a:ext cx="1828800" cy="1828800"/>
          </a:xfrm>
          <a:prstGeom prst="rect">
            <a:avLst/>
          </a:prstGeom>
          <a:noFill/>
          <a:ln w="9525">
            <a:noFill/>
            <a:miter lim="800000"/>
            <a:headEnd/>
            <a:tailEnd/>
          </a:ln>
        </p:spPr>
      </p:pic>
      <p:sp>
        <p:nvSpPr>
          <p:cNvPr id="163847" name="AutoShape 7"/>
          <p:cNvSpPr>
            <a:spLocks noChangeArrowheads="1"/>
          </p:cNvSpPr>
          <p:nvPr/>
        </p:nvSpPr>
        <p:spPr bwMode="auto">
          <a:xfrm>
            <a:off x="1066800" y="4419600"/>
            <a:ext cx="3429000" cy="1981200"/>
          </a:xfrm>
          <a:prstGeom prst="wedgeEllipseCallout">
            <a:avLst>
              <a:gd name="adj1" fmla="val 102315"/>
              <a:gd name="adj2" fmla="val 15384"/>
            </a:avLst>
          </a:prstGeom>
          <a:solidFill>
            <a:schemeClr val="bg1"/>
          </a:solidFill>
          <a:ln w="12700">
            <a:solidFill>
              <a:srgbClr val="0A56A4"/>
            </a:solidFill>
            <a:miter lim="800000"/>
            <a:headEnd/>
            <a:tailEnd/>
          </a:ln>
        </p:spPr>
        <p:txBody>
          <a:bodyPr anchor="ctr" anchorCtr="1"/>
          <a:lstStyle/>
          <a:p>
            <a:pPr algn="ctr">
              <a:spcBef>
                <a:spcPct val="50000"/>
              </a:spcBef>
            </a:pPr>
            <a:r>
              <a:rPr lang="en-US" sz="2000" b="1">
                <a:solidFill>
                  <a:srgbClr val="336699"/>
                </a:solidFill>
                <a:latin typeface="Verdana" pitchFamily="34" charset="0"/>
              </a:rPr>
              <a:t>Do you think human society was “there yet” in Big Era Five?</a:t>
            </a:r>
            <a:r>
              <a:rPr lang="en-US" sz="2400">
                <a:solidFill>
                  <a:srgbClr val="0A56A4"/>
                </a:solidFill>
              </a:rPr>
              <a:t> </a:t>
            </a:r>
            <a:endParaRPr lang="en-US" sz="2400"/>
          </a:p>
        </p:txBody>
      </p:sp>
      <p:grpSp>
        <p:nvGrpSpPr>
          <p:cNvPr id="163864" name="Group 24"/>
          <p:cNvGrpSpPr>
            <a:grpSpLocks/>
          </p:cNvGrpSpPr>
          <p:nvPr/>
        </p:nvGrpSpPr>
        <p:grpSpPr bwMode="auto">
          <a:xfrm>
            <a:off x="6553200" y="1905000"/>
            <a:ext cx="2354263" cy="1752600"/>
            <a:chOff x="4128" y="1200"/>
            <a:chExt cx="1483" cy="1104"/>
          </a:xfrm>
        </p:grpSpPr>
        <p:sp>
          <p:nvSpPr>
            <p:cNvPr id="375816" name="AutoShape 17"/>
            <p:cNvSpPr>
              <a:spLocks noChangeArrowheads="1"/>
            </p:cNvSpPr>
            <p:nvPr/>
          </p:nvSpPr>
          <p:spPr bwMode="auto">
            <a:xfrm>
              <a:off x="4128" y="1200"/>
              <a:ext cx="1483" cy="1104"/>
            </a:xfrm>
            <a:prstGeom prst="cloudCallout">
              <a:avLst>
                <a:gd name="adj1" fmla="val -13250"/>
                <a:gd name="adj2" fmla="val 95653"/>
              </a:avLst>
            </a:prstGeom>
            <a:noFill/>
            <a:ln w="9525">
              <a:solidFill>
                <a:schemeClr val="accent2"/>
              </a:solidFill>
              <a:round/>
              <a:headEnd/>
              <a:tailEnd/>
            </a:ln>
          </p:spPr>
          <p:txBody>
            <a:bodyPr/>
            <a:lstStyle/>
            <a:p>
              <a:pPr algn="ctr"/>
              <a:endParaRPr lang="es-ES">
                <a:solidFill>
                  <a:srgbClr val="0A56A4"/>
                </a:solidFill>
              </a:endParaRPr>
            </a:p>
          </p:txBody>
        </p:sp>
        <p:sp>
          <p:nvSpPr>
            <p:cNvPr id="375817" name="Text Box 19"/>
            <p:cNvSpPr txBox="1">
              <a:spLocks noChangeArrowheads="1"/>
            </p:cNvSpPr>
            <p:nvPr/>
          </p:nvSpPr>
          <p:spPr bwMode="auto">
            <a:xfrm>
              <a:off x="4321" y="1351"/>
              <a:ext cx="1104" cy="834"/>
            </a:xfrm>
            <a:prstGeom prst="rect">
              <a:avLst/>
            </a:prstGeom>
            <a:noFill/>
            <a:ln w="9525">
              <a:noFill/>
              <a:miter lim="800000"/>
              <a:headEnd/>
              <a:tailEnd/>
            </a:ln>
          </p:spPr>
          <p:txBody>
            <a:bodyPr>
              <a:spAutoFit/>
            </a:bodyPr>
            <a:lstStyle/>
            <a:p>
              <a:pPr algn="ctr"/>
              <a:r>
                <a:rPr lang="en-US" sz="2000" b="1">
                  <a:solidFill>
                    <a:srgbClr val="336699"/>
                  </a:solidFill>
                  <a:latin typeface="Verdana" pitchFamily="34" charset="0"/>
                </a:rPr>
                <a:t>Wait until you see Big Era Six!</a:t>
              </a:r>
            </a:p>
          </p:txBody>
        </p:sp>
      </p:grpSp>
      <p:sp>
        <p:nvSpPr>
          <p:cNvPr id="163862" name="AutoShape 22"/>
          <p:cNvSpPr>
            <a:spLocks noChangeArrowheads="1"/>
          </p:cNvSpPr>
          <p:nvPr/>
        </p:nvSpPr>
        <p:spPr bwMode="auto">
          <a:xfrm>
            <a:off x="533400" y="1371600"/>
            <a:ext cx="6096000" cy="2590800"/>
          </a:xfrm>
          <a:prstGeom prst="wedgeEllipseCallout">
            <a:avLst>
              <a:gd name="adj1" fmla="val 43829"/>
              <a:gd name="adj2" fmla="val 104597"/>
            </a:avLst>
          </a:prstGeom>
          <a:solidFill>
            <a:schemeClr val="bg1"/>
          </a:solidFill>
          <a:ln w="12700">
            <a:solidFill>
              <a:srgbClr val="0A56A4"/>
            </a:solidFill>
            <a:miter lim="800000"/>
            <a:headEnd/>
            <a:tailEnd/>
          </a:ln>
        </p:spPr>
        <p:txBody>
          <a:bodyPr anchor="ctr" anchorCtr="1"/>
          <a:lstStyle/>
          <a:p>
            <a:pPr algn="ctr">
              <a:spcBef>
                <a:spcPct val="50000"/>
              </a:spcBef>
            </a:pPr>
            <a:endParaRPr lang="en-US" sz="2400">
              <a:solidFill>
                <a:srgbClr val="0A56A4"/>
              </a:solidFill>
            </a:endParaRPr>
          </a:p>
          <a:p>
            <a:pPr algn="ctr">
              <a:spcBef>
                <a:spcPct val="50000"/>
              </a:spcBef>
            </a:pPr>
            <a:r>
              <a:rPr lang="en-US" sz="2000" b="1">
                <a:solidFill>
                  <a:srgbClr val="336699"/>
                </a:solidFill>
                <a:latin typeface="Verdana" pitchFamily="34" charset="0"/>
              </a:rPr>
              <a:t>“Modernity” means advanced, continuous human development in science, technology, standards of living, and social organization.</a:t>
            </a:r>
          </a:p>
          <a:p>
            <a:pPr algn="ctr">
              <a:spcBef>
                <a:spcPct val="50000"/>
              </a:spcBef>
            </a:pPr>
            <a:endParaRPr lang="en-US" sz="2000" b="1">
              <a:solidFill>
                <a:srgbClr val="336699"/>
              </a:solidFill>
              <a:latin typeface="Verdana" pitchFamily="34" charset="0"/>
            </a:endParaRPr>
          </a:p>
        </p:txBody>
      </p:sp>
      <p:pic>
        <p:nvPicPr>
          <p:cNvPr id="163865" name="Picture 25" descr="mundo_puzzled"/>
          <p:cNvPicPr>
            <a:picLocks noChangeAspect="1" noChangeArrowheads="1"/>
          </p:cNvPicPr>
          <p:nvPr>
            <p:ph idx="1"/>
          </p:nvPr>
        </p:nvPicPr>
        <p:blipFill>
          <a:blip r:embed="rId4"/>
          <a:srcRect/>
          <a:stretch>
            <a:fillRect/>
          </a:stretch>
        </p:blipFill>
        <p:spPr>
          <a:xfrm rot="900000">
            <a:off x="6400800" y="4572000"/>
            <a:ext cx="1828800" cy="1812925"/>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45"/>
                                        </p:tgtEl>
                                        <p:attrNameLst>
                                          <p:attrName>style.visibility</p:attrName>
                                        </p:attrNameLst>
                                      </p:cBhvr>
                                      <p:to>
                                        <p:strVal val="visible"/>
                                      </p:to>
                                    </p:set>
                                    <p:animEffect transition="in" filter="fade">
                                      <p:cBhvr>
                                        <p:cTn id="7" dur="3000"/>
                                        <p:tgtEl>
                                          <p:spTgt spid="163845"/>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63865"/>
                                        </p:tgtEl>
                                        <p:attrNameLst>
                                          <p:attrName>style.visibility</p:attrName>
                                        </p:attrNameLst>
                                      </p:cBhvr>
                                      <p:to>
                                        <p:strVal val="visible"/>
                                      </p:to>
                                    </p:set>
                                    <p:animEffect transition="in" filter="fade">
                                      <p:cBhvr>
                                        <p:cTn id="11" dur="2000"/>
                                        <p:tgtEl>
                                          <p:spTgt spid="163865"/>
                                        </p:tgtEl>
                                      </p:cBhvr>
                                    </p:animEffect>
                                  </p:childTnLst>
                                </p:cTn>
                              </p:par>
                            </p:childTnLst>
                          </p:cTn>
                        </p:par>
                        <p:par>
                          <p:cTn id="12" fill="hold">
                            <p:stCondLst>
                              <p:cond delay="5000"/>
                            </p:stCondLst>
                            <p:childTnLst>
                              <p:par>
                                <p:cTn id="13" presetID="10" presetClass="entr" presetSubtype="0" fill="hold" grpId="1" nodeType="afterEffect">
                                  <p:stCondLst>
                                    <p:cond delay="0"/>
                                  </p:stCondLst>
                                  <p:childTnLst>
                                    <p:set>
                                      <p:cBhvr>
                                        <p:cTn id="14" dur="1" fill="hold">
                                          <p:stCondLst>
                                            <p:cond delay="0"/>
                                          </p:stCondLst>
                                        </p:cTn>
                                        <p:tgtEl>
                                          <p:spTgt spid="163862"/>
                                        </p:tgtEl>
                                        <p:attrNameLst>
                                          <p:attrName>style.visibility</p:attrName>
                                        </p:attrNameLst>
                                      </p:cBhvr>
                                      <p:to>
                                        <p:strVal val="visible"/>
                                      </p:to>
                                    </p:set>
                                    <p:animEffect transition="in" filter="fade">
                                      <p:cBhvr>
                                        <p:cTn id="15" dur="2000"/>
                                        <p:tgtEl>
                                          <p:spTgt spid="163862"/>
                                        </p:tgtEl>
                                      </p:cBhvr>
                                    </p:animEffect>
                                  </p:childTnLst>
                                </p:cTn>
                              </p:par>
                            </p:childTnLst>
                          </p:cTn>
                        </p:par>
                        <p:par>
                          <p:cTn id="16" fill="hold">
                            <p:stCondLst>
                              <p:cond delay="7000"/>
                            </p:stCondLst>
                            <p:childTnLst>
                              <p:par>
                                <p:cTn id="17" presetID="10" presetClass="entr" presetSubtype="0" fill="hold" grpId="1" nodeType="afterEffect">
                                  <p:stCondLst>
                                    <p:cond delay="0"/>
                                  </p:stCondLst>
                                  <p:childTnLst>
                                    <p:set>
                                      <p:cBhvr>
                                        <p:cTn id="18" dur="1" fill="hold">
                                          <p:stCondLst>
                                            <p:cond delay="0"/>
                                          </p:stCondLst>
                                        </p:cTn>
                                        <p:tgtEl>
                                          <p:spTgt spid="163847"/>
                                        </p:tgtEl>
                                        <p:attrNameLst>
                                          <p:attrName>style.visibility</p:attrName>
                                        </p:attrNameLst>
                                      </p:cBhvr>
                                      <p:to>
                                        <p:strVal val="visible"/>
                                      </p:to>
                                    </p:set>
                                    <p:animEffect transition="in" filter="fade">
                                      <p:cBhvr>
                                        <p:cTn id="19" dur="2000"/>
                                        <p:tgtEl>
                                          <p:spTgt spid="163847"/>
                                        </p:tgtEl>
                                      </p:cBhvr>
                                    </p:animEffect>
                                  </p:childTnLst>
                                </p:cTn>
                              </p:par>
                            </p:childTnLst>
                          </p:cTn>
                        </p:par>
                        <p:par>
                          <p:cTn id="20" fill="hold">
                            <p:stCondLst>
                              <p:cond delay="9000"/>
                            </p:stCondLst>
                            <p:childTnLst>
                              <p:par>
                                <p:cTn id="21" presetID="10" presetClass="entr" presetSubtype="0" fill="hold" nodeType="afterEffect">
                                  <p:stCondLst>
                                    <p:cond delay="0"/>
                                  </p:stCondLst>
                                  <p:childTnLst>
                                    <p:set>
                                      <p:cBhvr>
                                        <p:cTn id="22" dur="1" fill="hold">
                                          <p:stCondLst>
                                            <p:cond delay="0"/>
                                          </p:stCondLst>
                                        </p:cTn>
                                        <p:tgtEl>
                                          <p:spTgt spid="163864"/>
                                        </p:tgtEl>
                                        <p:attrNameLst>
                                          <p:attrName>style.visibility</p:attrName>
                                        </p:attrNameLst>
                                      </p:cBhvr>
                                      <p:to>
                                        <p:strVal val="visible"/>
                                      </p:to>
                                    </p:set>
                                    <p:animEffect transition="in" filter="fade">
                                      <p:cBhvr>
                                        <p:cTn id="23" dur="2000"/>
                                        <p:tgtEl>
                                          <p:spTgt spid="163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7" grpId="1" animBg="1"/>
      <p:bldP spid="163862"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Slide Number Placeholder 5"/>
          <p:cNvSpPr>
            <a:spLocks noGrp="1"/>
          </p:cNvSpPr>
          <p:nvPr>
            <p:ph type="sldNum" sz="quarter" idx="12"/>
          </p:nvPr>
        </p:nvSpPr>
        <p:spPr>
          <a:noFill/>
        </p:spPr>
        <p:txBody>
          <a:bodyPr/>
          <a:lstStyle/>
          <a:p>
            <a:fld id="{204220DC-675E-45F3-8ACF-D85571FD8D3E}" type="slidenum">
              <a:rPr lang="en-US" smtClean="0"/>
              <a:pPr/>
              <a:t>42</a:t>
            </a:fld>
            <a:endParaRPr lang="en-US" smtClean="0"/>
          </a:p>
        </p:txBody>
      </p:sp>
      <p:sp>
        <p:nvSpPr>
          <p:cNvPr id="304130" name="Rectangle 2"/>
          <p:cNvSpPr>
            <a:spLocks noGrp="1" noChangeArrowheads="1"/>
          </p:cNvSpPr>
          <p:nvPr>
            <p:ph type="title"/>
          </p:nvPr>
        </p:nvSpPr>
        <p:spPr>
          <a:xfrm>
            <a:off x="1600200" y="1905000"/>
            <a:ext cx="6553200" cy="1752600"/>
          </a:xfrm>
          <a:noFill/>
        </p:spPr>
        <p:txBody>
          <a:bodyPr/>
          <a:lstStyle/>
          <a:p>
            <a:pPr eaLnBrk="1" hangingPunct="1">
              <a:defRPr/>
            </a:pPr>
            <a:r>
              <a:rPr lang="en-US" b="1" dirty="0"/>
              <a:t>End </a:t>
            </a:r>
            <a:r>
              <a:rPr lang="en-US" b="1" dirty="0" smtClean="0"/>
              <a:t>of MC 3 Unit 3: Big Era 5</a:t>
            </a:r>
            <a:endParaRPr lang="en-US" b="1"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6"/>
          <p:cNvSpPr>
            <a:spLocks noGrp="1"/>
          </p:cNvSpPr>
          <p:nvPr>
            <p:ph type="sldNum" sz="quarter" idx="12"/>
          </p:nvPr>
        </p:nvSpPr>
        <p:spPr>
          <a:noFill/>
        </p:spPr>
        <p:txBody>
          <a:bodyPr/>
          <a:lstStyle/>
          <a:p>
            <a:fld id="{F0F94A63-71DD-4EAB-B89A-1A18953201EE}" type="slidenum">
              <a:rPr lang="en-US" smtClean="0"/>
              <a:pPr/>
              <a:t>5</a:t>
            </a:fld>
            <a:endParaRPr lang="en-US" smtClean="0"/>
          </a:p>
        </p:txBody>
      </p:sp>
      <p:sp>
        <p:nvSpPr>
          <p:cNvPr id="174082" name="Rectangle 2"/>
          <p:cNvSpPr>
            <a:spLocks noGrp="1" noChangeArrowheads="1"/>
          </p:cNvSpPr>
          <p:nvPr>
            <p:ph type="title"/>
          </p:nvPr>
        </p:nvSpPr>
        <p:spPr>
          <a:xfrm>
            <a:off x="533400" y="152400"/>
            <a:ext cx="8229600" cy="1143000"/>
          </a:xfrm>
          <a:noFill/>
        </p:spPr>
        <p:txBody>
          <a:bodyPr/>
          <a:lstStyle/>
          <a:p>
            <a:pPr eaLnBrk="1" hangingPunct="1">
              <a:defRPr/>
            </a:pPr>
            <a:r>
              <a:rPr lang="en-US" sz="3200" b="1"/>
              <a:t>Sciences, philosophy, and the arts flowered in Europe after 1400.</a:t>
            </a:r>
            <a:r>
              <a:rPr lang="en-US" sz="4000"/>
              <a:t> </a:t>
            </a:r>
            <a:endParaRPr lang="en-US" sz="4000">
              <a:solidFill>
                <a:srgbClr val="FF0000"/>
              </a:solidFill>
            </a:endParaRPr>
          </a:p>
        </p:txBody>
      </p:sp>
      <p:sp>
        <p:nvSpPr>
          <p:cNvPr id="174083" name="Rectangle 3"/>
          <p:cNvSpPr>
            <a:spLocks noGrp="1" noChangeArrowheads="1"/>
          </p:cNvSpPr>
          <p:nvPr>
            <p:ph type="body" sz="half" idx="1"/>
          </p:nvPr>
        </p:nvSpPr>
        <p:spPr>
          <a:xfrm>
            <a:off x="4267200" y="1524000"/>
            <a:ext cx="4648200" cy="2057400"/>
          </a:xfrm>
        </p:spPr>
        <p:txBody>
          <a:bodyPr/>
          <a:lstStyle/>
          <a:p>
            <a:pPr eaLnBrk="1" hangingPunct="1">
              <a:lnSpc>
                <a:spcPct val="80000"/>
              </a:lnSpc>
              <a:buFontTx/>
              <a:buNone/>
              <a:defRPr/>
            </a:pPr>
            <a:r>
              <a:rPr lang="en-US" sz="2000">
                <a:solidFill>
                  <a:srgbClr val="CD9933"/>
                </a:solidFill>
              </a:rPr>
              <a:t>  </a:t>
            </a:r>
            <a:r>
              <a:rPr lang="en-US" sz="2000" b="1">
                <a:solidFill>
                  <a:srgbClr val="336699"/>
                </a:solidFill>
              </a:rPr>
              <a:t>“Knowledge of the Ancients” entered Europe during the 12</a:t>
            </a:r>
            <a:r>
              <a:rPr lang="en-US" sz="2000" b="1" baseline="30000">
                <a:solidFill>
                  <a:srgbClr val="336699"/>
                </a:solidFill>
              </a:rPr>
              <a:t>th</a:t>
            </a:r>
            <a:r>
              <a:rPr lang="en-US" sz="2000" b="1">
                <a:solidFill>
                  <a:srgbClr val="336699"/>
                </a:solidFill>
              </a:rPr>
              <a:t> century. Its origins were Greek, Arabic, Chinese, and Indian. It contained all natural sciences, math, applied sciences, and philosophy. </a:t>
            </a:r>
          </a:p>
        </p:txBody>
      </p:sp>
      <p:pic>
        <p:nvPicPr>
          <p:cNvPr id="25604" name="Picture 9" descr="chartres window"/>
          <p:cNvPicPr>
            <a:picLocks noChangeAspect="1" noChangeArrowheads="1"/>
          </p:cNvPicPr>
          <p:nvPr>
            <p:ph sz="half" idx="2"/>
          </p:nvPr>
        </p:nvPicPr>
        <p:blipFill>
          <a:blip r:embed="rId3"/>
          <a:srcRect/>
          <a:stretch>
            <a:fillRect/>
          </a:stretch>
        </p:blipFill>
        <p:spPr>
          <a:xfrm>
            <a:off x="228600" y="1447800"/>
            <a:ext cx="2100263" cy="5257800"/>
          </a:xfrm>
        </p:spPr>
      </p:pic>
      <p:pic>
        <p:nvPicPr>
          <p:cNvPr id="25605" name="Picture 18" descr="TRANSLAT"/>
          <p:cNvPicPr>
            <a:picLocks noChangeAspect="1" noChangeArrowheads="1"/>
          </p:cNvPicPr>
          <p:nvPr/>
        </p:nvPicPr>
        <p:blipFill>
          <a:blip r:embed="rId4"/>
          <a:srcRect/>
          <a:stretch>
            <a:fillRect/>
          </a:stretch>
        </p:blipFill>
        <p:spPr bwMode="auto">
          <a:xfrm>
            <a:off x="4191000" y="3733800"/>
            <a:ext cx="2908300" cy="2971800"/>
          </a:xfrm>
          <a:prstGeom prst="rect">
            <a:avLst/>
          </a:prstGeom>
          <a:noFill/>
          <a:ln w="9525">
            <a:noFill/>
            <a:miter lim="800000"/>
            <a:headEnd/>
            <a:tailEnd/>
          </a:ln>
        </p:spPr>
      </p:pic>
      <p:sp>
        <p:nvSpPr>
          <p:cNvPr id="174099" name="Rectangle 19"/>
          <p:cNvSpPr>
            <a:spLocks noChangeArrowheads="1"/>
          </p:cNvSpPr>
          <p:nvPr/>
        </p:nvSpPr>
        <p:spPr bwMode="auto">
          <a:xfrm>
            <a:off x="7162800" y="3962400"/>
            <a:ext cx="1828800" cy="2073275"/>
          </a:xfrm>
          <a:prstGeom prst="rect">
            <a:avLst/>
          </a:prstGeom>
          <a:noFill/>
          <a:ln w="9525">
            <a:noFill/>
            <a:miter lim="800000"/>
            <a:headEnd/>
            <a:tailEnd/>
          </a:ln>
          <a:effectLst/>
        </p:spPr>
        <p:txBody>
          <a:bodyPr>
            <a:spAutoFit/>
          </a:bodyPr>
          <a:lstStyle/>
          <a:p>
            <a:pPr>
              <a:lnSpc>
                <a:spcPct val="90000"/>
              </a:lnSpc>
              <a:spcBef>
                <a:spcPct val="20000"/>
              </a:spcBef>
              <a:defRPr/>
            </a:pPr>
            <a:r>
              <a:rPr lang="en-US" b="1">
                <a:solidFill>
                  <a:srgbClr val="808040"/>
                </a:solidFill>
                <a:effectLst>
                  <a:outerShdw blurRad="38100" dist="38100" dir="2700000" algn="tl">
                    <a:srgbClr val="C0C0C0"/>
                  </a:outerShdw>
                </a:effectLst>
                <a:latin typeface="Verdana" pitchFamily="34" charset="0"/>
              </a:rPr>
              <a:t>Scholars flocked to Spain in the 1100s to translate books from Arabic to Latin.</a:t>
            </a:r>
          </a:p>
        </p:txBody>
      </p:sp>
      <p:sp>
        <p:nvSpPr>
          <p:cNvPr id="25607" name="AutoShape 20"/>
          <p:cNvSpPr>
            <a:spLocks/>
          </p:cNvSpPr>
          <p:nvPr/>
        </p:nvSpPr>
        <p:spPr bwMode="auto">
          <a:xfrm>
            <a:off x="2362200" y="3276600"/>
            <a:ext cx="381000" cy="3429000"/>
          </a:xfrm>
          <a:prstGeom prst="rightBrace">
            <a:avLst>
              <a:gd name="adj1" fmla="val 75000"/>
              <a:gd name="adj2" fmla="val 45778"/>
            </a:avLst>
          </a:prstGeom>
          <a:noFill/>
          <a:ln w="38100">
            <a:solidFill>
              <a:srgbClr val="808040"/>
            </a:solidFill>
            <a:round/>
            <a:headEnd/>
            <a:tailEnd/>
          </a:ln>
        </p:spPr>
        <p:txBody>
          <a:bodyPr wrap="none" anchor="ctr"/>
          <a:lstStyle/>
          <a:p>
            <a:pPr algn="ctr"/>
            <a:endParaRPr lang="en-US"/>
          </a:p>
        </p:txBody>
      </p:sp>
      <p:sp>
        <p:nvSpPr>
          <p:cNvPr id="25608" name="Text Box 21"/>
          <p:cNvSpPr txBox="1">
            <a:spLocks noChangeArrowheads="1"/>
          </p:cNvSpPr>
          <p:nvPr/>
        </p:nvSpPr>
        <p:spPr bwMode="auto">
          <a:xfrm>
            <a:off x="2514600" y="4267200"/>
            <a:ext cx="1752600" cy="2563813"/>
          </a:xfrm>
          <a:prstGeom prst="rect">
            <a:avLst/>
          </a:prstGeom>
          <a:noFill/>
          <a:ln w="9525">
            <a:noFill/>
            <a:miter lim="800000"/>
            <a:headEnd/>
            <a:tailEnd/>
          </a:ln>
        </p:spPr>
        <p:txBody>
          <a:bodyPr>
            <a:spAutoFit/>
          </a:bodyPr>
          <a:lstStyle/>
          <a:p>
            <a:pPr algn="ctr"/>
            <a:r>
              <a:rPr lang="en-US" b="1">
                <a:solidFill>
                  <a:srgbClr val="A5BE2E"/>
                </a:solidFill>
                <a:latin typeface="Verdana" pitchFamily="34" charset="0"/>
              </a:rPr>
              <a:t>Scholars represented the heritage of ancient and eastern knowledge as a “giant.”</a:t>
            </a:r>
            <a:r>
              <a:rPr lang="en-US"/>
              <a:t> </a:t>
            </a:r>
          </a:p>
        </p:txBody>
      </p:sp>
      <p:sp>
        <p:nvSpPr>
          <p:cNvPr id="25609" name="AutoShape 23"/>
          <p:cNvSpPr>
            <a:spLocks/>
          </p:cNvSpPr>
          <p:nvPr/>
        </p:nvSpPr>
        <p:spPr bwMode="auto">
          <a:xfrm>
            <a:off x="2362200" y="2438400"/>
            <a:ext cx="533400" cy="1752600"/>
          </a:xfrm>
          <a:prstGeom prst="rightBrace">
            <a:avLst>
              <a:gd name="adj1" fmla="val 27381"/>
              <a:gd name="adj2" fmla="val 50000"/>
            </a:avLst>
          </a:prstGeom>
          <a:noFill/>
          <a:ln w="38100">
            <a:solidFill>
              <a:srgbClr val="808040"/>
            </a:solidFill>
            <a:round/>
            <a:headEnd/>
            <a:tailEnd/>
          </a:ln>
        </p:spPr>
        <p:txBody>
          <a:bodyPr wrap="none" anchor="ctr"/>
          <a:lstStyle/>
          <a:p>
            <a:pPr algn="ctr"/>
            <a:endParaRPr lang="en-US"/>
          </a:p>
        </p:txBody>
      </p:sp>
      <p:sp>
        <p:nvSpPr>
          <p:cNvPr id="25610" name="Text Box 24"/>
          <p:cNvSpPr txBox="1">
            <a:spLocks noChangeArrowheads="1"/>
          </p:cNvSpPr>
          <p:nvPr/>
        </p:nvSpPr>
        <p:spPr bwMode="auto">
          <a:xfrm>
            <a:off x="2667000" y="2743200"/>
            <a:ext cx="1600200" cy="1190625"/>
          </a:xfrm>
          <a:prstGeom prst="rect">
            <a:avLst/>
          </a:prstGeom>
          <a:noFill/>
          <a:ln w="9525">
            <a:noFill/>
            <a:miter lim="800000"/>
            <a:headEnd/>
            <a:tailEnd/>
          </a:ln>
        </p:spPr>
        <p:txBody>
          <a:bodyPr>
            <a:spAutoFit/>
          </a:bodyPr>
          <a:lstStyle/>
          <a:p>
            <a:pPr algn="ctr"/>
            <a:r>
              <a:rPr lang="en-US" b="1">
                <a:solidFill>
                  <a:srgbClr val="A5BE2E"/>
                </a:solidFill>
                <a:latin typeface="Verdana" pitchFamily="34" charset="0"/>
              </a:rPr>
              <a:t>Europeans had some catching up to do.</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6"/>
          <p:cNvSpPr>
            <a:spLocks noGrp="1"/>
          </p:cNvSpPr>
          <p:nvPr>
            <p:ph type="sldNum" sz="quarter" idx="12"/>
          </p:nvPr>
        </p:nvSpPr>
        <p:spPr>
          <a:noFill/>
        </p:spPr>
        <p:txBody>
          <a:bodyPr/>
          <a:lstStyle/>
          <a:p>
            <a:fld id="{14553A05-88D8-4A9D-B0D9-7F7121BC99CC}" type="slidenum">
              <a:rPr lang="en-US" smtClean="0"/>
              <a:pPr/>
              <a:t>6</a:t>
            </a:fld>
            <a:endParaRPr lang="en-US" smtClean="0"/>
          </a:p>
        </p:txBody>
      </p:sp>
      <p:sp>
        <p:nvSpPr>
          <p:cNvPr id="267269" name="Rectangle 5"/>
          <p:cNvSpPr>
            <a:spLocks noGrp="1" noChangeArrowheads="1"/>
          </p:cNvSpPr>
          <p:nvPr>
            <p:ph type="title"/>
          </p:nvPr>
        </p:nvSpPr>
        <p:spPr>
          <a:xfrm>
            <a:off x="457200" y="274638"/>
            <a:ext cx="8229600" cy="792162"/>
          </a:xfrm>
          <a:noFill/>
        </p:spPr>
        <p:txBody>
          <a:bodyPr/>
          <a:lstStyle/>
          <a:p>
            <a:pPr eaLnBrk="1" hangingPunct="1">
              <a:defRPr/>
            </a:pPr>
            <a:r>
              <a:rPr lang="en-US" sz="3600" b="1"/>
              <a:t>Rise of European Universities</a:t>
            </a:r>
          </a:p>
        </p:txBody>
      </p:sp>
      <p:sp>
        <p:nvSpPr>
          <p:cNvPr id="267267" name="Rectangle 3"/>
          <p:cNvSpPr>
            <a:spLocks noGrp="1" noChangeArrowheads="1"/>
          </p:cNvSpPr>
          <p:nvPr>
            <p:ph type="body" sz="half" idx="1"/>
          </p:nvPr>
        </p:nvSpPr>
        <p:spPr>
          <a:xfrm>
            <a:off x="152400" y="1447800"/>
            <a:ext cx="4495800" cy="2362200"/>
          </a:xfrm>
        </p:spPr>
        <p:txBody>
          <a:bodyPr/>
          <a:lstStyle/>
          <a:p>
            <a:pPr eaLnBrk="1" hangingPunct="1">
              <a:buFontTx/>
              <a:buNone/>
              <a:defRPr/>
            </a:pPr>
            <a:r>
              <a:rPr lang="en-US" sz="2400" b="1"/>
              <a:t>   </a:t>
            </a:r>
            <a:r>
              <a:rPr lang="en-US" sz="2400" b="1">
                <a:solidFill>
                  <a:srgbClr val="CB7D10"/>
                </a:solidFill>
              </a:rPr>
              <a:t>Demand for education stimulated the growth of European universities in major towns.</a:t>
            </a:r>
          </a:p>
          <a:p>
            <a:pPr eaLnBrk="1" hangingPunct="1">
              <a:buFontTx/>
              <a:buNone/>
              <a:defRPr/>
            </a:pPr>
            <a:endParaRPr lang="en-US" sz="2400" b="1">
              <a:solidFill>
                <a:srgbClr val="CB7D10"/>
              </a:solidFill>
            </a:endParaRPr>
          </a:p>
        </p:txBody>
      </p:sp>
      <p:pic>
        <p:nvPicPr>
          <p:cNvPr id="27652" name="Picture 8" descr="mercury"/>
          <p:cNvPicPr>
            <a:picLocks noChangeAspect="1" noChangeArrowheads="1"/>
          </p:cNvPicPr>
          <p:nvPr>
            <p:ph sz="half" idx="2"/>
          </p:nvPr>
        </p:nvPicPr>
        <p:blipFill>
          <a:blip r:embed="rId3"/>
          <a:srcRect/>
          <a:stretch>
            <a:fillRect/>
          </a:stretch>
        </p:blipFill>
        <p:spPr>
          <a:xfrm>
            <a:off x="4953000" y="1219200"/>
            <a:ext cx="3962400" cy="3733800"/>
          </a:xfrm>
          <a:ln>
            <a:solidFill>
              <a:schemeClr val="tx1"/>
            </a:solidFill>
          </a:ln>
        </p:spPr>
      </p:pic>
      <p:pic>
        <p:nvPicPr>
          <p:cNvPr id="27653" name="Picture 10" descr="birmoon"/>
          <p:cNvPicPr>
            <a:picLocks noChangeAspect="1" noChangeArrowheads="1"/>
          </p:cNvPicPr>
          <p:nvPr/>
        </p:nvPicPr>
        <p:blipFill>
          <a:blip r:embed="rId4"/>
          <a:srcRect/>
          <a:stretch>
            <a:fillRect/>
          </a:stretch>
        </p:blipFill>
        <p:spPr bwMode="auto">
          <a:xfrm>
            <a:off x="381000" y="4149725"/>
            <a:ext cx="4343400" cy="2333625"/>
          </a:xfrm>
          <a:prstGeom prst="rect">
            <a:avLst/>
          </a:prstGeom>
          <a:noFill/>
          <a:ln w="9525">
            <a:solidFill>
              <a:schemeClr val="tx1"/>
            </a:solidFill>
            <a:miter lim="800000"/>
            <a:headEnd/>
            <a:tailEnd/>
          </a:ln>
        </p:spPr>
      </p:pic>
      <p:sp>
        <p:nvSpPr>
          <p:cNvPr id="267276" name="Text Box 12"/>
          <p:cNvSpPr txBox="1">
            <a:spLocks noChangeArrowheads="1"/>
          </p:cNvSpPr>
          <p:nvPr/>
        </p:nvSpPr>
        <p:spPr bwMode="auto">
          <a:xfrm>
            <a:off x="4876800" y="5029200"/>
            <a:ext cx="4038600" cy="1552575"/>
          </a:xfrm>
          <a:prstGeom prst="rect">
            <a:avLst/>
          </a:prstGeom>
          <a:noFill/>
          <a:ln w="9525">
            <a:noFill/>
            <a:miter lim="800000"/>
            <a:headEnd/>
            <a:tailEnd/>
          </a:ln>
          <a:effectLst/>
        </p:spPr>
        <p:txBody>
          <a:bodyPr>
            <a:spAutoFit/>
          </a:bodyPr>
          <a:lstStyle/>
          <a:p>
            <a:pPr>
              <a:spcBef>
                <a:spcPct val="50000"/>
              </a:spcBef>
              <a:defRPr/>
            </a:pPr>
            <a:r>
              <a:rPr lang="en-US" sz="2400" b="1">
                <a:solidFill>
                  <a:srgbClr val="CB7D10"/>
                </a:solidFill>
                <a:effectLst>
                  <a:outerShdw blurRad="38100" dist="38100" dir="2700000" algn="tl">
                    <a:srgbClr val="C0C0C0"/>
                  </a:outerShdw>
                </a:effectLst>
                <a:latin typeface="Verdana" pitchFamily="34" charset="0"/>
              </a:rPr>
              <a:t>These universities introduced new knowledge into the curriculum.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fade">
                                      <p:cBhvr>
                                        <p:cTn id="7" dur="2000"/>
                                        <p:tgtEl>
                                          <p:spTgt spid="26726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7276"/>
                                        </p:tgtEl>
                                        <p:attrNameLst>
                                          <p:attrName>style.visibility</p:attrName>
                                        </p:attrNameLst>
                                      </p:cBhvr>
                                      <p:to>
                                        <p:strVal val="visible"/>
                                      </p:to>
                                    </p:set>
                                    <p:animEffect transition="in" filter="fade">
                                      <p:cBhvr>
                                        <p:cTn id="11" dur="2000"/>
                                        <p:tgtEl>
                                          <p:spTgt spid="267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P spid="2672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7"/>
          <p:cNvSpPr>
            <a:spLocks noGrp="1"/>
          </p:cNvSpPr>
          <p:nvPr>
            <p:ph type="sldNum" sz="quarter" idx="12"/>
          </p:nvPr>
        </p:nvSpPr>
        <p:spPr>
          <a:noFill/>
        </p:spPr>
        <p:txBody>
          <a:bodyPr/>
          <a:lstStyle/>
          <a:p>
            <a:fld id="{E970104F-F1B2-4E3C-BF8A-ACF669F3C184}" type="slidenum">
              <a:rPr lang="en-US" smtClean="0"/>
              <a:pPr/>
              <a:t>7</a:t>
            </a:fld>
            <a:endParaRPr lang="en-US" smtClean="0"/>
          </a:p>
        </p:txBody>
      </p:sp>
      <p:sp>
        <p:nvSpPr>
          <p:cNvPr id="175106" name="Rectangle 2"/>
          <p:cNvSpPr>
            <a:spLocks noGrp="1" noChangeArrowheads="1"/>
          </p:cNvSpPr>
          <p:nvPr>
            <p:ph type="title"/>
          </p:nvPr>
        </p:nvSpPr>
        <p:spPr>
          <a:xfrm>
            <a:off x="152400" y="0"/>
            <a:ext cx="8991600" cy="1265238"/>
          </a:xfrm>
          <a:noFill/>
        </p:spPr>
        <p:txBody>
          <a:bodyPr/>
          <a:lstStyle/>
          <a:p>
            <a:pPr eaLnBrk="1" hangingPunct="1">
              <a:defRPr/>
            </a:pPr>
            <a:r>
              <a:rPr lang="en-US" sz="2400" b="1"/>
              <a:t>Printing technology spread from China to Europe. European and Korean artisans invented printing with moveable metal type at about the same time.</a:t>
            </a:r>
          </a:p>
        </p:txBody>
      </p:sp>
      <p:sp>
        <p:nvSpPr>
          <p:cNvPr id="175107" name="Rectangle 3"/>
          <p:cNvSpPr>
            <a:spLocks noGrp="1" noChangeArrowheads="1"/>
          </p:cNvSpPr>
          <p:nvPr>
            <p:ph type="body" sz="half" idx="1"/>
          </p:nvPr>
        </p:nvSpPr>
        <p:spPr>
          <a:xfrm>
            <a:off x="2438400" y="1676400"/>
            <a:ext cx="4648200" cy="1600200"/>
          </a:xfrm>
        </p:spPr>
        <p:txBody>
          <a:bodyPr/>
          <a:lstStyle/>
          <a:p>
            <a:pPr marL="457200" indent="-457200" eaLnBrk="1" hangingPunct="1">
              <a:lnSpc>
                <a:spcPct val="80000"/>
              </a:lnSpc>
              <a:spcBef>
                <a:spcPct val="30000"/>
              </a:spcBef>
              <a:defRPr/>
            </a:pPr>
            <a:r>
              <a:rPr lang="en-US" sz="2400" b="1">
                <a:solidFill>
                  <a:srgbClr val="336699"/>
                </a:solidFill>
              </a:rPr>
              <a:t>Gutenberg’s printing press with moveable type could reproduce pages quickly, adding woodcut illustrations.</a:t>
            </a:r>
          </a:p>
        </p:txBody>
      </p:sp>
      <p:pic>
        <p:nvPicPr>
          <p:cNvPr id="175108" name="Picture 4" descr="papermkr"/>
          <p:cNvPicPr>
            <a:picLocks noChangeAspect="1" noChangeArrowheads="1"/>
          </p:cNvPicPr>
          <p:nvPr>
            <p:ph sz="quarter" idx="2"/>
          </p:nvPr>
        </p:nvPicPr>
        <p:blipFill>
          <a:blip r:embed="rId3"/>
          <a:srcRect/>
          <a:stretch>
            <a:fillRect/>
          </a:stretch>
        </p:blipFill>
        <p:spPr>
          <a:xfrm>
            <a:off x="6781800" y="2133600"/>
            <a:ext cx="2165350" cy="2819400"/>
          </a:xfrm>
        </p:spPr>
      </p:pic>
      <p:pic>
        <p:nvPicPr>
          <p:cNvPr id="175114" name="Picture 10" descr="prtng_press2"/>
          <p:cNvPicPr>
            <a:picLocks noChangeAspect="1" noChangeArrowheads="1"/>
          </p:cNvPicPr>
          <p:nvPr/>
        </p:nvPicPr>
        <p:blipFill>
          <a:blip r:embed="rId4"/>
          <a:srcRect/>
          <a:stretch>
            <a:fillRect/>
          </a:stretch>
        </p:blipFill>
        <p:spPr bwMode="auto">
          <a:xfrm>
            <a:off x="228600" y="1371600"/>
            <a:ext cx="2073275" cy="2590800"/>
          </a:xfrm>
          <a:prstGeom prst="rect">
            <a:avLst/>
          </a:prstGeom>
          <a:noFill/>
          <a:ln w="9525">
            <a:noFill/>
            <a:miter lim="800000"/>
            <a:headEnd/>
            <a:tailEnd/>
          </a:ln>
        </p:spPr>
      </p:pic>
      <p:pic>
        <p:nvPicPr>
          <p:cNvPr id="175118" name="Picture 14" descr="librarian w-glasses"/>
          <p:cNvPicPr>
            <a:picLocks noChangeAspect="1" noChangeArrowheads="1"/>
          </p:cNvPicPr>
          <p:nvPr/>
        </p:nvPicPr>
        <p:blipFill>
          <a:blip r:embed="rId5"/>
          <a:srcRect/>
          <a:stretch>
            <a:fillRect/>
          </a:stretch>
        </p:blipFill>
        <p:spPr bwMode="auto">
          <a:xfrm>
            <a:off x="609600" y="3962400"/>
            <a:ext cx="2287588" cy="2743200"/>
          </a:xfrm>
          <a:prstGeom prst="rect">
            <a:avLst/>
          </a:prstGeom>
          <a:noFill/>
          <a:ln w="9525">
            <a:noFill/>
            <a:miter lim="800000"/>
            <a:headEnd/>
            <a:tailEnd/>
          </a:ln>
        </p:spPr>
      </p:pic>
      <p:sp>
        <p:nvSpPr>
          <p:cNvPr id="175116" name="Text Box 12"/>
          <p:cNvSpPr txBox="1">
            <a:spLocks noChangeArrowheads="1"/>
          </p:cNvSpPr>
          <p:nvPr/>
        </p:nvSpPr>
        <p:spPr bwMode="auto">
          <a:xfrm>
            <a:off x="3048000" y="3505200"/>
            <a:ext cx="3657600" cy="1552575"/>
          </a:xfrm>
          <a:prstGeom prst="rect">
            <a:avLst/>
          </a:prstGeom>
          <a:noFill/>
          <a:ln w="9525">
            <a:noFill/>
            <a:miter lim="800000"/>
            <a:headEnd/>
            <a:tailEnd/>
          </a:ln>
          <a:effectLst/>
        </p:spPr>
        <p:txBody>
          <a:bodyPr>
            <a:spAutoFit/>
          </a:bodyPr>
          <a:lstStyle/>
          <a:p>
            <a:pPr marL="342900" indent="-342900">
              <a:lnSpc>
                <a:spcPct val="80000"/>
              </a:lnSpc>
              <a:spcBef>
                <a:spcPct val="20000"/>
              </a:spcBef>
              <a:buFont typeface="Verdana" pitchFamily="34" charset="0"/>
              <a:buChar char="•"/>
              <a:defRPr/>
            </a:pPr>
            <a:r>
              <a:rPr lang="en-US" sz="2400" b="1">
                <a:solidFill>
                  <a:srgbClr val="336699"/>
                </a:solidFill>
                <a:effectLst>
                  <a:outerShdw blurRad="38100" dist="38100" dir="2700000" algn="tl">
                    <a:srgbClr val="C0C0C0"/>
                  </a:outerShdw>
                </a:effectLst>
                <a:latin typeface="Verdana" pitchFamily="34" charset="0"/>
              </a:rPr>
              <a:t>By the time he invented his printing press,  papermaking had spread to Europe.</a:t>
            </a:r>
          </a:p>
        </p:txBody>
      </p:sp>
      <p:sp>
        <p:nvSpPr>
          <p:cNvPr id="175117" name="Text Box 13"/>
          <p:cNvSpPr txBox="1">
            <a:spLocks noChangeArrowheads="1"/>
          </p:cNvSpPr>
          <p:nvPr/>
        </p:nvSpPr>
        <p:spPr bwMode="auto">
          <a:xfrm>
            <a:off x="3733800" y="5105400"/>
            <a:ext cx="4495800" cy="1552575"/>
          </a:xfrm>
          <a:prstGeom prst="rect">
            <a:avLst/>
          </a:prstGeom>
          <a:noFill/>
          <a:ln w="9525">
            <a:noFill/>
            <a:miter lim="800000"/>
            <a:headEnd/>
            <a:tailEnd/>
          </a:ln>
          <a:effectLst/>
        </p:spPr>
        <p:txBody>
          <a:bodyPr>
            <a:spAutoFit/>
          </a:bodyPr>
          <a:lstStyle/>
          <a:p>
            <a:pPr marL="342900" indent="-342900">
              <a:lnSpc>
                <a:spcPct val="80000"/>
              </a:lnSpc>
              <a:spcBef>
                <a:spcPct val="20000"/>
              </a:spcBef>
              <a:buFontTx/>
              <a:buChar char="•"/>
              <a:defRPr/>
            </a:pPr>
            <a:r>
              <a:rPr lang="en-US" sz="2400" b="1">
                <a:solidFill>
                  <a:srgbClr val="336699"/>
                </a:solidFill>
                <a:effectLst>
                  <a:outerShdw blurRad="38100" dist="38100" dir="2700000" algn="tl">
                    <a:srgbClr val="C0C0C0"/>
                  </a:outerShdw>
                </a:effectLst>
                <a:latin typeface="Verdana" pitchFamily="34" charset="0"/>
              </a:rPr>
              <a:t>In the first century of   printing, thousands of books were sold and added to Europe’s growing libraries.</a:t>
            </a:r>
            <a:endParaRPr lang="en-US" b="1">
              <a:solidFill>
                <a:srgbClr val="33669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114"/>
                                        </p:tgtEl>
                                        <p:attrNameLst>
                                          <p:attrName>style.visibility</p:attrName>
                                        </p:attrNameLst>
                                      </p:cBhvr>
                                      <p:to>
                                        <p:strVal val="visible"/>
                                      </p:to>
                                    </p:set>
                                    <p:animEffect transition="in" filter="fade">
                                      <p:cBhvr>
                                        <p:cTn id="7" dur="1000"/>
                                        <p:tgtEl>
                                          <p:spTgt spid="175114"/>
                                        </p:tgtEl>
                                      </p:cBhvr>
                                    </p:animEffect>
                                  </p:childTnLst>
                                </p:cTn>
                              </p:par>
                            </p:childTnLst>
                          </p:cTn>
                        </p:par>
                        <p:par>
                          <p:cTn id="8" fill="hold">
                            <p:stCondLst>
                              <p:cond delay="1000"/>
                            </p:stCondLst>
                            <p:childTnLst>
                              <p:par>
                                <p:cTn id="9" presetID="10" presetClass="entr" presetSubtype="0" fill="hold" grpId="1" nodeType="afterEffect">
                                  <p:stCondLst>
                                    <p:cond delay="0"/>
                                  </p:stCondLst>
                                  <p:childTnLst>
                                    <p:set>
                                      <p:cBhvr>
                                        <p:cTn id="10" dur="1" fill="hold">
                                          <p:stCondLst>
                                            <p:cond delay="0"/>
                                          </p:stCondLst>
                                        </p:cTn>
                                        <p:tgtEl>
                                          <p:spTgt spid="175107">
                                            <p:txEl>
                                              <p:pRg st="0" end="0"/>
                                            </p:txEl>
                                          </p:spTgt>
                                        </p:tgtEl>
                                        <p:attrNameLst>
                                          <p:attrName>style.visibility</p:attrName>
                                        </p:attrNameLst>
                                      </p:cBhvr>
                                      <p:to>
                                        <p:strVal val="visible"/>
                                      </p:to>
                                    </p:set>
                                    <p:animEffect transition="in" filter="fade">
                                      <p:cBhvr>
                                        <p:cTn id="11" dur="1000"/>
                                        <p:tgtEl>
                                          <p:spTgt spid="175107">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5108"/>
                                        </p:tgtEl>
                                        <p:attrNameLst>
                                          <p:attrName>style.visibility</p:attrName>
                                        </p:attrNameLst>
                                      </p:cBhvr>
                                      <p:to>
                                        <p:strVal val="visible"/>
                                      </p:to>
                                    </p:set>
                                    <p:animEffect transition="in" filter="fade">
                                      <p:cBhvr>
                                        <p:cTn id="15" dur="1000"/>
                                        <p:tgtEl>
                                          <p:spTgt spid="175108"/>
                                        </p:tgtEl>
                                      </p:cBhvr>
                                    </p:animEffect>
                                  </p:childTnLst>
                                </p:cTn>
                              </p:par>
                            </p:childTnLst>
                          </p:cTn>
                        </p:par>
                        <p:par>
                          <p:cTn id="16" fill="hold">
                            <p:stCondLst>
                              <p:cond delay="3000"/>
                            </p:stCondLst>
                            <p:childTnLst>
                              <p:par>
                                <p:cTn id="17" presetID="10" presetClass="entr" presetSubtype="0" fill="hold" grpId="1" nodeType="afterEffect">
                                  <p:stCondLst>
                                    <p:cond delay="0"/>
                                  </p:stCondLst>
                                  <p:childTnLst>
                                    <p:set>
                                      <p:cBhvr>
                                        <p:cTn id="18" dur="1" fill="hold">
                                          <p:stCondLst>
                                            <p:cond delay="0"/>
                                          </p:stCondLst>
                                        </p:cTn>
                                        <p:tgtEl>
                                          <p:spTgt spid="175116"/>
                                        </p:tgtEl>
                                        <p:attrNameLst>
                                          <p:attrName>style.visibility</p:attrName>
                                        </p:attrNameLst>
                                      </p:cBhvr>
                                      <p:to>
                                        <p:strVal val="visible"/>
                                      </p:to>
                                    </p:set>
                                    <p:animEffect transition="in" filter="fade">
                                      <p:cBhvr>
                                        <p:cTn id="19" dur="1000"/>
                                        <p:tgtEl>
                                          <p:spTgt spid="17511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5118"/>
                                        </p:tgtEl>
                                        <p:attrNameLst>
                                          <p:attrName>style.visibility</p:attrName>
                                        </p:attrNameLst>
                                      </p:cBhvr>
                                      <p:to>
                                        <p:strVal val="visible"/>
                                      </p:to>
                                    </p:set>
                                    <p:animEffect transition="in" filter="fade">
                                      <p:cBhvr>
                                        <p:cTn id="23" dur="1000"/>
                                        <p:tgtEl>
                                          <p:spTgt spid="175118"/>
                                        </p:tgtEl>
                                      </p:cBhvr>
                                    </p:animEffect>
                                  </p:childTnLst>
                                </p:cTn>
                              </p:par>
                            </p:childTnLst>
                          </p:cTn>
                        </p:par>
                        <p:par>
                          <p:cTn id="24" fill="hold">
                            <p:stCondLst>
                              <p:cond delay="5000"/>
                            </p:stCondLst>
                            <p:childTnLst>
                              <p:par>
                                <p:cTn id="25" presetID="10" presetClass="entr" presetSubtype="0" fill="hold" grpId="1" nodeType="afterEffect">
                                  <p:stCondLst>
                                    <p:cond delay="0"/>
                                  </p:stCondLst>
                                  <p:childTnLst>
                                    <p:set>
                                      <p:cBhvr>
                                        <p:cTn id="26" dur="1" fill="hold">
                                          <p:stCondLst>
                                            <p:cond delay="0"/>
                                          </p:stCondLst>
                                        </p:cTn>
                                        <p:tgtEl>
                                          <p:spTgt spid="175117"/>
                                        </p:tgtEl>
                                        <p:attrNameLst>
                                          <p:attrName>style.visibility</p:attrName>
                                        </p:attrNameLst>
                                      </p:cBhvr>
                                      <p:to>
                                        <p:strVal val="visible"/>
                                      </p:to>
                                    </p:set>
                                    <p:animEffect transition="in" filter="fade">
                                      <p:cBhvr>
                                        <p:cTn id="27" dur="1000"/>
                                        <p:tgtEl>
                                          <p:spTgt spid="175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1" build="p"/>
      <p:bldP spid="175116" grpId="1"/>
      <p:bldP spid="1751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a:noFill/>
        </p:spPr>
        <p:txBody>
          <a:bodyPr/>
          <a:lstStyle/>
          <a:p>
            <a:fld id="{E6FEDBF3-574A-4AC7-9626-353EF92E52BF}" type="slidenum">
              <a:rPr lang="en-US" smtClean="0"/>
              <a:pPr/>
              <a:t>8</a:t>
            </a:fld>
            <a:endParaRPr lang="en-US" smtClean="0"/>
          </a:p>
        </p:txBody>
      </p:sp>
      <p:sp>
        <p:nvSpPr>
          <p:cNvPr id="286722" name="Rectangle 2"/>
          <p:cNvSpPr>
            <a:spLocks noGrp="1" noChangeArrowheads="1"/>
          </p:cNvSpPr>
          <p:nvPr>
            <p:ph type="title"/>
          </p:nvPr>
        </p:nvSpPr>
        <p:spPr>
          <a:xfrm>
            <a:off x="762000" y="152400"/>
            <a:ext cx="7848600" cy="990600"/>
          </a:xfrm>
          <a:noFill/>
        </p:spPr>
        <p:txBody>
          <a:bodyPr/>
          <a:lstStyle/>
          <a:p>
            <a:pPr eaLnBrk="1" hangingPunct="1">
              <a:defRPr/>
            </a:pPr>
            <a:r>
              <a:rPr lang="en-US" sz="2800" b="1"/>
              <a:t>Religious institutions and ideas changed with the times</a:t>
            </a:r>
          </a:p>
        </p:txBody>
      </p:sp>
      <p:sp>
        <p:nvSpPr>
          <p:cNvPr id="286723" name="Rectangle 3"/>
          <p:cNvSpPr>
            <a:spLocks noGrp="1" noChangeArrowheads="1"/>
          </p:cNvSpPr>
          <p:nvPr>
            <p:ph type="body" idx="1"/>
          </p:nvPr>
        </p:nvSpPr>
        <p:spPr>
          <a:xfrm>
            <a:off x="1295400" y="5791200"/>
            <a:ext cx="6934200" cy="838200"/>
          </a:xfrm>
        </p:spPr>
        <p:txBody>
          <a:bodyPr/>
          <a:lstStyle/>
          <a:p>
            <a:pPr eaLnBrk="1" hangingPunct="1">
              <a:lnSpc>
                <a:spcPct val="80000"/>
              </a:lnSpc>
              <a:defRPr/>
            </a:pPr>
            <a:r>
              <a:rPr lang="en-US" sz="1800" b="1">
                <a:solidFill>
                  <a:srgbClr val="336699"/>
                </a:solidFill>
              </a:rPr>
              <a:t>International religious institutions developed, such as Sufi orders in Islam, Catholic and Protestant missionary orders in Christianity, and Muslim reformist groups in Africa and Arabia. </a:t>
            </a:r>
          </a:p>
        </p:txBody>
      </p:sp>
      <p:pic>
        <p:nvPicPr>
          <p:cNvPr id="31748" name="Picture 10"/>
          <p:cNvPicPr>
            <a:picLocks noChangeAspect="1" noChangeArrowheads="1"/>
          </p:cNvPicPr>
          <p:nvPr/>
        </p:nvPicPr>
        <p:blipFill>
          <a:blip r:embed="rId3">
            <a:clrChange>
              <a:clrFrom>
                <a:srgbClr val="100F0B"/>
              </a:clrFrom>
              <a:clrTo>
                <a:srgbClr val="100F0B">
                  <a:alpha val="0"/>
                </a:srgbClr>
              </a:clrTo>
            </a:clrChange>
          </a:blip>
          <a:srcRect/>
          <a:stretch>
            <a:fillRect/>
          </a:stretch>
        </p:blipFill>
        <p:spPr bwMode="auto">
          <a:xfrm>
            <a:off x="228600" y="1219200"/>
            <a:ext cx="2286000" cy="1736725"/>
          </a:xfrm>
          <a:prstGeom prst="rect">
            <a:avLst/>
          </a:prstGeom>
          <a:noFill/>
          <a:ln w="9525">
            <a:noFill/>
            <a:miter lim="800000"/>
            <a:headEnd/>
            <a:tailEnd/>
          </a:ln>
        </p:spPr>
      </p:pic>
      <p:sp>
        <p:nvSpPr>
          <p:cNvPr id="286731" name="Text Box 11"/>
          <p:cNvSpPr txBox="1">
            <a:spLocks noChangeArrowheads="1"/>
          </p:cNvSpPr>
          <p:nvPr/>
        </p:nvSpPr>
        <p:spPr bwMode="auto">
          <a:xfrm>
            <a:off x="2590800" y="1143000"/>
            <a:ext cx="6553200" cy="2427288"/>
          </a:xfrm>
          <a:prstGeom prst="rect">
            <a:avLst/>
          </a:prstGeom>
          <a:noFill/>
          <a:ln w="9525">
            <a:noFill/>
            <a:miter lim="800000"/>
            <a:headEnd/>
            <a:tailEnd/>
          </a:ln>
          <a:effectLst/>
        </p:spPr>
        <p:txBody>
          <a:bodyPr>
            <a:spAutoFit/>
          </a:bodyPr>
          <a:lstStyle/>
          <a:p>
            <a:pPr marL="457200" indent="-457200">
              <a:spcBef>
                <a:spcPct val="50000"/>
              </a:spcBef>
              <a:buFontTx/>
              <a:buChar char="•"/>
              <a:defRPr/>
            </a:pPr>
            <a:r>
              <a:rPr lang="en-US" b="1">
                <a:solidFill>
                  <a:srgbClr val="336699"/>
                </a:solidFill>
                <a:effectLst>
                  <a:outerShdw blurRad="38100" dist="38100" dir="2700000" algn="tl">
                    <a:srgbClr val="C0C0C0"/>
                  </a:outerShdw>
                </a:effectLst>
                <a:latin typeface="Verdana" pitchFamily="34" charset="0"/>
              </a:rPr>
              <a:t>Martin Luther challenged the Catholic Church’s authority and brought on the Protestant Reformation after 1517. He translated the Bible into German. </a:t>
            </a:r>
          </a:p>
          <a:p>
            <a:pPr marL="457200" indent="-457200">
              <a:spcBef>
                <a:spcPct val="50000"/>
              </a:spcBef>
              <a:buFontTx/>
              <a:buChar char="•"/>
              <a:defRPr/>
            </a:pPr>
            <a:r>
              <a:rPr lang="en-US" b="1">
                <a:solidFill>
                  <a:srgbClr val="336699"/>
                </a:solidFill>
                <a:effectLst>
                  <a:outerShdw blurRad="38100" dist="38100" dir="2700000" algn="tl">
                    <a:srgbClr val="C0C0C0"/>
                  </a:outerShdw>
                </a:effectLst>
                <a:latin typeface="Verdana" pitchFamily="34" charset="0"/>
              </a:rPr>
              <a:t>Political leaders took sides, spawning European religious and national conflicts that lasted more than a century—to the mid-1600s.</a:t>
            </a:r>
          </a:p>
        </p:txBody>
      </p:sp>
      <p:sp>
        <p:nvSpPr>
          <p:cNvPr id="286751" name="Text Box 31"/>
          <p:cNvSpPr txBox="1">
            <a:spLocks noChangeArrowheads="1"/>
          </p:cNvSpPr>
          <p:nvPr/>
        </p:nvSpPr>
        <p:spPr bwMode="auto">
          <a:xfrm>
            <a:off x="228600" y="3352800"/>
            <a:ext cx="3581400" cy="2320925"/>
          </a:xfrm>
          <a:prstGeom prst="rect">
            <a:avLst/>
          </a:prstGeom>
          <a:noFill/>
          <a:ln w="9525">
            <a:noFill/>
            <a:miter lim="800000"/>
            <a:headEnd/>
            <a:tailEnd/>
          </a:ln>
          <a:effectLst/>
        </p:spPr>
        <p:txBody>
          <a:bodyPr>
            <a:spAutoFit/>
          </a:bodyPr>
          <a:lstStyle/>
          <a:p>
            <a:pPr marL="457200" indent="-457200">
              <a:lnSpc>
                <a:spcPct val="90000"/>
              </a:lnSpc>
              <a:spcBef>
                <a:spcPct val="20000"/>
              </a:spcBef>
              <a:buFontTx/>
              <a:buChar char="•"/>
              <a:defRPr/>
            </a:pPr>
            <a:r>
              <a:rPr lang="en-US" b="1">
                <a:solidFill>
                  <a:srgbClr val="336699"/>
                </a:solidFill>
                <a:effectLst>
                  <a:outerShdw blurRad="38100" dist="38100" dir="2700000" algn="tl">
                    <a:srgbClr val="C0C0C0"/>
                  </a:outerShdw>
                </a:effectLst>
                <a:latin typeface="Verdana" pitchFamily="34" charset="0"/>
              </a:rPr>
              <a:t>Neo-Confucian doctrines were challenged by Wang Yangming (1472-1529) and his followers, emphasizing rational thought and reflection.</a:t>
            </a:r>
            <a:endParaRPr lang="en-US" b="1">
              <a:solidFill>
                <a:srgbClr val="336699"/>
              </a:solidFill>
              <a:latin typeface="Verdana" pitchFamily="34" charset="0"/>
            </a:endParaRPr>
          </a:p>
        </p:txBody>
      </p:sp>
      <p:pic>
        <p:nvPicPr>
          <p:cNvPr id="31751" name="Picture 32" descr="sufi calligraphy"/>
          <p:cNvPicPr>
            <a:picLocks noChangeAspect="1" noChangeArrowheads="1"/>
          </p:cNvPicPr>
          <p:nvPr/>
        </p:nvPicPr>
        <p:blipFill>
          <a:blip r:embed="rId4">
            <a:clrChange>
              <a:clrFrom>
                <a:srgbClr val="FCFEFC"/>
              </a:clrFrom>
              <a:clrTo>
                <a:srgbClr val="FCFEFC">
                  <a:alpha val="0"/>
                </a:srgbClr>
              </a:clrTo>
            </a:clrChange>
          </a:blip>
          <a:srcRect/>
          <a:stretch>
            <a:fillRect/>
          </a:stretch>
        </p:blipFill>
        <p:spPr bwMode="auto">
          <a:xfrm>
            <a:off x="228600" y="5562600"/>
            <a:ext cx="857250" cy="1295400"/>
          </a:xfrm>
          <a:prstGeom prst="rect">
            <a:avLst/>
          </a:prstGeom>
          <a:noFill/>
          <a:ln w="9525">
            <a:noFill/>
            <a:miter lim="800000"/>
            <a:headEnd/>
            <a:tailEnd/>
          </a:ln>
        </p:spPr>
      </p:pic>
      <p:pic>
        <p:nvPicPr>
          <p:cNvPr id="31752" name="Picture 33"/>
          <p:cNvPicPr>
            <a:picLocks noChangeAspect="1" noChangeArrowheads="1"/>
          </p:cNvPicPr>
          <p:nvPr/>
        </p:nvPicPr>
        <p:blipFill>
          <a:blip r:embed="rId5"/>
          <a:srcRect/>
          <a:stretch>
            <a:fillRect/>
          </a:stretch>
        </p:blipFill>
        <p:spPr bwMode="auto">
          <a:xfrm>
            <a:off x="5715000" y="3505200"/>
            <a:ext cx="3209925" cy="2071688"/>
          </a:xfrm>
          <a:prstGeom prst="rect">
            <a:avLst/>
          </a:prstGeom>
          <a:noFill/>
          <a:ln w="9525">
            <a:solidFill>
              <a:schemeClr val="tx1"/>
            </a:solidFill>
            <a:miter lim="800000"/>
            <a:headEnd/>
            <a:tailEnd/>
          </a:ln>
        </p:spPr>
      </p:pic>
      <p:pic>
        <p:nvPicPr>
          <p:cNvPr id="31753" name="Picture 34"/>
          <p:cNvPicPr>
            <a:picLocks noChangeAspect="1" noChangeArrowheads="1"/>
          </p:cNvPicPr>
          <p:nvPr/>
        </p:nvPicPr>
        <p:blipFill>
          <a:blip r:embed="rId6"/>
          <a:srcRect/>
          <a:stretch>
            <a:fillRect/>
          </a:stretch>
        </p:blipFill>
        <p:spPr bwMode="auto">
          <a:xfrm>
            <a:off x="3810000" y="3810000"/>
            <a:ext cx="1323975" cy="1714500"/>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p:spPr>
        <p:txBody>
          <a:bodyPr/>
          <a:lstStyle/>
          <a:p>
            <a:fld id="{E7601690-FC09-4EAC-A7DD-3AFC19AE0458}" type="slidenum">
              <a:rPr lang="en-US" smtClean="0"/>
              <a:pPr/>
              <a:t>9</a:t>
            </a:fld>
            <a:endParaRPr lang="en-US" smtClean="0"/>
          </a:p>
        </p:txBody>
      </p:sp>
      <p:sp>
        <p:nvSpPr>
          <p:cNvPr id="167940" name="Rectangle 4"/>
          <p:cNvSpPr>
            <a:spLocks noGrp="1" noChangeArrowheads="1"/>
          </p:cNvSpPr>
          <p:nvPr>
            <p:ph type="title"/>
          </p:nvPr>
        </p:nvSpPr>
        <p:spPr>
          <a:noFill/>
        </p:spPr>
        <p:txBody>
          <a:bodyPr/>
          <a:lstStyle/>
          <a:p>
            <a:pPr eaLnBrk="1" hangingPunct="1">
              <a:defRPr/>
            </a:pPr>
            <a:r>
              <a:rPr lang="en-US" sz="3600" b="1"/>
              <a:t>Asian commercial and political voyages on the seas continued.</a:t>
            </a:r>
          </a:p>
        </p:txBody>
      </p:sp>
      <p:pic>
        <p:nvPicPr>
          <p:cNvPr id="33795" name="Picture 5" descr="golden horn display"/>
          <p:cNvPicPr>
            <a:picLocks noChangeAspect="1" noChangeArrowheads="1"/>
          </p:cNvPicPr>
          <p:nvPr/>
        </p:nvPicPr>
        <p:blipFill>
          <a:blip r:embed="rId3"/>
          <a:srcRect/>
          <a:stretch>
            <a:fillRect/>
          </a:stretch>
        </p:blipFill>
        <p:spPr bwMode="auto">
          <a:xfrm>
            <a:off x="533400" y="3429000"/>
            <a:ext cx="1905000" cy="2924175"/>
          </a:xfrm>
          <a:prstGeom prst="rect">
            <a:avLst/>
          </a:prstGeom>
          <a:noFill/>
          <a:ln w="9525">
            <a:noFill/>
            <a:miter lim="800000"/>
            <a:headEnd/>
            <a:tailEnd/>
          </a:ln>
        </p:spPr>
      </p:pic>
      <p:sp>
        <p:nvSpPr>
          <p:cNvPr id="167942" name="Text Box 6"/>
          <p:cNvSpPr txBox="1">
            <a:spLocks noChangeArrowheads="1"/>
          </p:cNvSpPr>
          <p:nvPr/>
        </p:nvSpPr>
        <p:spPr bwMode="auto">
          <a:xfrm>
            <a:off x="2590800" y="5627688"/>
            <a:ext cx="5791200" cy="1077912"/>
          </a:xfrm>
          <a:prstGeom prst="rect">
            <a:avLst/>
          </a:prstGeom>
          <a:noFill/>
          <a:ln w="9525">
            <a:noFill/>
            <a:miter lim="800000"/>
            <a:headEnd/>
            <a:tailEnd/>
          </a:ln>
          <a:effectLst/>
        </p:spPr>
        <p:txBody>
          <a:bodyPr>
            <a:spAutoFit/>
          </a:bodyPr>
          <a:lstStyle/>
          <a:p>
            <a:pPr>
              <a:lnSpc>
                <a:spcPct val="90000"/>
              </a:lnSpc>
              <a:spcBef>
                <a:spcPct val="50000"/>
              </a:spcBef>
              <a:defRPr/>
            </a:pPr>
            <a:r>
              <a:rPr lang="en-US" sz="2400" b="1">
                <a:solidFill>
                  <a:srgbClr val="336699"/>
                </a:solidFill>
                <a:effectLst>
                  <a:outerShdw blurRad="38100" dist="38100" dir="2700000" algn="tl">
                    <a:srgbClr val="C0C0C0"/>
                  </a:outerShdw>
                </a:effectLst>
                <a:latin typeface="Verdana" pitchFamily="34" charset="0"/>
              </a:rPr>
              <a:t>Ottoman naval vessels patrolled the Mediterranean, the Black Sea, and the Indian Ocean.</a:t>
            </a:r>
            <a:endParaRPr lang="en-US" sz="2400" b="1">
              <a:solidFill>
                <a:srgbClr val="336699"/>
              </a:solidFill>
              <a:latin typeface="Verdana" pitchFamily="34" charset="0"/>
            </a:endParaRPr>
          </a:p>
        </p:txBody>
      </p:sp>
      <p:sp>
        <p:nvSpPr>
          <p:cNvPr id="167943" name="Text Box 7"/>
          <p:cNvSpPr txBox="1">
            <a:spLocks noChangeArrowheads="1"/>
          </p:cNvSpPr>
          <p:nvPr/>
        </p:nvSpPr>
        <p:spPr bwMode="auto">
          <a:xfrm>
            <a:off x="2743200" y="3657600"/>
            <a:ext cx="3743325" cy="1552575"/>
          </a:xfrm>
          <a:prstGeom prst="rect">
            <a:avLst/>
          </a:prstGeom>
          <a:noFill/>
          <a:ln w="9525">
            <a:noFill/>
            <a:miter lim="800000"/>
            <a:headEnd/>
            <a:tailEnd/>
          </a:ln>
          <a:effectLst/>
        </p:spPr>
        <p:txBody>
          <a:bodyPr>
            <a:spAutoFit/>
          </a:bodyPr>
          <a:lstStyle/>
          <a:p>
            <a:pPr>
              <a:lnSpc>
                <a:spcPct val="80000"/>
              </a:lnSpc>
              <a:spcBef>
                <a:spcPct val="50000"/>
              </a:spcBef>
              <a:defRPr/>
            </a:pPr>
            <a:r>
              <a:rPr lang="en-US" sz="2400" b="1">
                <a:solidFill>
                  <a:srgbClr val="336699"/>
                </a:solidFill>
                <a:effectLst>
                  <a:outerShdw blurRad="38100" dist="38100" dir="2700000" algn="tl">
                    <a:srgbClr val="C0C0C0"/>
                  </a:outerShdw>
                </a:effectLst>
                <a:latin typeface="Verdana" pitchFamily="34" charset="0"/>
              </a:rPr>
              <a:t>Zheng He, Admiral of the Ming fleet, made seven voyages around the Indian Ocean.</a:t>
            </a:r>
            <a:endParaRPr lang="en-US" sz="2400" b="1">
              <a:solidFill>
                <a:srgbClr val="336699"/>
              </a:solidFill>
              <a:latin typeface="Verdana" pitchFamily="34" charset="0"/>
            </a:endParaRPr>
          </a:p>
        </p:txBody>
      </p:sp>
      <p:sp>
        <p:nvSpPr>
          <p:cNvPr id="167945" name="Text Box 9"/>
          <p:cNvSpPr txBox="1">
            <a:spLocks noChangeArrowheads="1"/>
          </p:cNvSpPr>
          <p:nvPr/>
        </p:nvSpPr>
        <p:spPr bwMode="auto">
          <a:xfrm>
            <a:off x="381000" y="1828800"/>
            <a:ext cx="4572000" cy="1406525"/>
          </a:xfrm>
          <a:prstGeom prst="rect">
            <a:avLst/>
          </a:prstGeom>
          <a:noFill/>
          <a:ln w="9525">
            <a:noFill/>
            <a:miter lim="800000"/>
            <a:headEnd/>
            <a:tailEnd/>
          </a:ln>
          <a:effectLst/>
        </p:spPr>
        <p:txBody>
          <a:bodyPr>
            <a:spAutoFit/>
          </a:bodyPr>
          <a:lstStyle/>
          <a:p>
            <a:pPr>
              <a:lnSpc>
                <a:spcPct val="90000"/>
              </a:lnSpc>
              <a:spcBef>
                <a:spcPct val="50000"/>
              </a:spcBef>
              <a:defRPr/>
            </a:pPr>
            <a:r>
              <a:rPr lang="en-US" sz="2400" b="1">
                <a:solidFill>
                  <a:srgbClr val="336699"/>
                </a:solidFill>
                <a:effectLst>
                  <a:outerShdw blurRad="38100" dist="38100" dir="2700000" algn="tl">
                    <a:srgbClr val="C0C0C0"/>
                  </a:outerShdw>
                </a:effectLst>
                <a:latin typeface="Verdana" pitchFamily="34" charset="0"/>
              </a:rPr>
              <a:t>Indian Ocean trade routes attracted merchants as they had for centuries.</a:t>
            </a:r>
            <a:endParaRPr lang="en-US" sz="2400" b="1">
              <a:solidFill>
                <a:srgbClr val="336699"/>
              </a:solidFill>
              <a:latin typeface="Verdana" pitchFamily="34" charset="0"/>
            </a:endParaRPr>
          </a:p>
        </p:txBody>
      </p:sp>
      <p:pic>
        <p:nvPicPr>
          <p:cNvPr id="33799" name="Picture 10" descr="malay ship"/>
          <p:cNvPicPr>
            <a:picLocks noChangeAspect="1" noChangeArrowheads="1"/>
          </p:cNvPicPr>
          <p:nvPr/>
        </p:nvPicPr>
        <p:blipFill>
          <a:blip r:embed="rId4"/>
          <a:srcRect/>
          <a:stretch>
            <a:fillRect/>
          </a:stretch>
        </p:blipFill>
        <p:spPr bwMode="auto">
          <a:xfrm>
            <a:off x="4800600" y="1828800"/>
            <a:ext cx="2552700" cy="1608138"/>
          </a:xfrm>
          <a:prstGeom prst="rect">
            <a:avLst/>
          </a:prstGeom>
          <a:noFill/>
          <a:ln w="9525">
            <a:solidFill>
              <a:schemeClr val="tx1"/>
            </a:solidFill>
            <a:miter lim="800000"/>
            <a:headEnd/>
            <a:tailEnd/>
          </a:ln>
        </p:spPr>
      </p:pic>
      <p:pic>
        <p:nvPicPr>
          <p:cNvPr id="33800" name="Picture 12" descr="Image:ZhengHeShips.gif"/>
          <p:cNvPicPr>
            <a:picLocks noChangeAspect="1" noChangeArrowheads="1"/>
          </p:cNvPicPr>
          <p:nvPr>
            <p:ph idx="1"/>
          </p:nvPr>
        </p:nvPicPr>
        <p:blipFill>
          <a:blip r:embed="rId5"/>
          <a:srcRect/>
          <a:stretch>
            <a:fillRect/>
          </a:stretch>
        </p:blipFill>
        <p:spPr>
          <a:xfrm>
            <a:off x="6477000" y="3581400"/>
            <a:ext cx="1758950" cy="1981200"/>
          </a:xfrm>
          <a:ln>
            <a:solidFill>
              <a:schemeClr val="tx1"/>
            </a:solidFill>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7590</TotalTime>
  <Words>1880</Words>
  <Application>Microsoft Office PowerPoint</Application>
  <PresentationFormat>On-screen Show (4:3)</PresentationFormat>
  <Paragraphs>346</Paragraphs>
  <Slides>42</Slides>
  <Notes>42</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2</vt:i4>
      </vt:variant>
      <vt:variant>
        <vt:lpstr>Slide Titles</vt:lpstr>
      </vt:variant>
      <vt:variant>
        <vt:i4>42</vt:i4>
      </vt:variant>
    </vt:vector>
  </HeadingPairs>
  <TitlesOfParts>
    <vt:vector size="49" baseType="lpstr">
      <vt:lpstr>Arial</vt:lpstr>
      <vt:lpstr>Verdana</vt:lpstr>
      <vt:lpstr>Times New Roman</vt:lpstr>
      <vt:lpstr>Kristen ITC</vt:lpstr>
      <vt:lpstr>Default Design</vt:lpstr>
      <vt:lpstr>Image</vt:lpstr>
      <vt:lpstr>Chart</vt:lpstr>
      <vt:lpstr>MC 3: Unit 3, Era 5 Introductory PowerPoint  </vt:lpstr>
      <vt:lpstr>The Great Global Convergence</vt:lpstr>
      <vt:lpstr>What was global convergence?</vt:lpstr>
      <vt:lpstr>Exchanges that began in Afroeurasia continued to bring about change.</vt:lpstr>
      <vt:lpstr>Sciences, philosophy, and the arts flowered in Europe after 1400. </vt:lpstr>
      <vt:lpstr>Rise of European Universities</vt:lpstr>
      <vt:lpstr>Printing technology spread from China to Europe. European and Korean artisans invented printing with moveable metal type at about the same time.</vt:lpstr>
      <vt:lpstr>Religious institutions and ideas changed with the times</vt:lpstr>
      <vt:lpstr>Asian commercial and political voyages on the seas continued.</vt:lpstr>
      <vt:lpstr>Technologies from Afroeurasia led to new European ship designs in the 15th century.</vt:lpstr>
      <vt:lpstr>Slide 11</vt:lpstr>
      <vt:lpstr>Spanish conquistadors ended Aztec and Inca rule and claimed their lands in Mesoamerica and Andean South America.</vt:lpstr>
      <vt:lpstr>Slide 13</vt:lpstr>
      <vt:lpstr>The Great  Dying</vt:lpstr>
      <vt:lpstr>Slide 15</vt:lpstr>
      <vt:lpstr>Slide 16</vt:lpstr>
      <vt:lpstr>Slide 17</vt:lpstr>
      <vt:lpstr>The Columbian Exchange</vt:lpstr>
      <vt:lpstr>Slide 19</vt:lpstr>
      <vt:lpstr>Slide 20</vt:lpstr>
      <vt:lpstr>Slide 21</vt:lpstr>
      <vt:lpstr>Slide 22</vt:lpstr>
      <vt:lpstr>Printed books carried more and more information.</vt:lpstr>
      <vt:lpstr>Copernicus, Galileo, and Kepler proved that the earth was not the center of the universe… but the Church opposed the idea.</vt:lpstr>
      <vt:lpstr>Slide 25</vt:lpstr>
      <vt:lpstr>Maritime technologies continued to improve after 1500.</vt:lpstr>
      <vt:lpstr>Trade encircled the globe.</vt:lpstr>
      <vt:lpstr>Global artistic influences led to new European industries.</vt:lpstr>
      <vt:lpstr>Banking and law served new demands.</vt:lpstr>
      <vt:lpstr>Slide 30</vt:lpstr>
      <vt:lpstr>Slide 31</vt:lpstr>
      <vt:lpstr>Slide 32</vt:lpstr>
      <vt:lpstr>Slide 33</vt:lpstr>
      <vt:lpstr>Slide 34</vt:lpstr>
      <vt:lpstr>Slide 35</vt:lpstr>
      <vt:lpstr>Slide 36</vt:lpstr>
      <vt:lpstr>Slide 37</vt:lpstr>
      <vt:lpstr>Summary: global convergence led to accelerating world change.</vt:lpstr>
      <vt:lpstr>Summary: global convergence led to accelerating world change.</vt:lpstr>
      <vt:lpstr>Is Big Era 5  the Modern World?</vt:lpstr>
      <vt:lpstr> Historians argue whether the world became “modern” in Big Era Five.</vt:lpstr>
      <vt:lpstr>End of MC 3 Unit 3: Big Era 5</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 Six</dc:title>
  <dc:creator>Eric L. Tremmel</dc:creator>
  <cp:lastModifiedBy>Teacher</cp:lastModifiedBy>
  <cp:revision>939</cp:revision>
  <dcterms:created xsi:type="dcterms:W3CDTF">2002-10-01T17:33:42Z</dcterms:created>
  <dcterms:modified xsi:type="dcterms:W3CDTF">2010-11-23T11:56:37Z</dcterms:modified>
</cp:coreProperties>
</file>