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handoutMasterIdLst>
    <p:handoutMasterId r:id="rId21"/>
  </p:handoutMasterIdLst>
  <p:sldIdLst>
    <p:sldId id="256" r:id="rId2"/>
    <p:sldId id="257" r:id="rId3"/>
    <p:sldId id="258" r:id="rId4"/>
    <p:sldId id="261" r:id="rId5"/>
    <p:sldId id="259"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7/20/2019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7/20/2019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dirty="0"/>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7/20/2019</a:t>
            </a:fld>
            <a:endParaRPr dirty="0"/>
          </a:p>
        </p:txBody>
      </p:sp>
      <p:sp>
        <p:nvSpPr>
          <p:cNvPr id="9" name="Footer Placeholder 8"/>
          <p:cNvSpPr>
            <a:spLocks noGrp="1"/>
          </p:cNvSpPr>
          <p:nvPr>
            <p:ph type="ftr" sz="quarter" idx="11"/>
          </p:nvPr>
        </p:nvSpPr>
        <p:spPr/>
        <p:txBody>
          <a:bodyPr/>
          <a:lstStyle/>
          <a:p>
            <a:endParaRPr dirty="0"/>
          </a:p>
        </p:txBody>
      </p:sp>
      <p:sp>
        <p:nvSpPr>
          <p:cNvPr id="10" name="Slide Number Placeholder 9"/>
          <p:cNvSpPr>
            <a:spLocks noGrp="1"/>
          </p:cNvSpPr>
          <p:nvPr>
            <p:ph type="sldNum" sz="quarter" idx="12"/>
          </p:nvPr>
        </p:nvSpPr>
        <p:spPr/>
        <p:txBody>
          <a:bodyPr/>
          <a:lstStyle/>
          <a:p>
            <a:fld id="{8FDBFFB2-86D9-4B8F-A59A-553A60B94BBE}" type="slidenum">
              <a:rPr/>
              <a:pPr/>
              <a:t>‹#›</a:t>
            </a:fld>
            <a:endParaRPr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7/20/2019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7/20/2019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7/20/2019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7/20/2019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7/20/2019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7/20/2019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7/20/2019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7/20/2019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7/20/2019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7/20/2019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7/20/2019</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orldhappiness.report/" TargetMode="Externa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47</a:t>
            </a:r>
          </a:p>
        </p:txBody>
      </p:sp>
      <p:sp>
        <p:nvSpPr>
          <p:cNvPr id="3" name="Subtitle 2"/>
          <p:cNvSpPr>
            <a:spLocks noGrp="1"/>
          </p:cNvSpPr>
          <p:nvPr>
            <p:ph type="subTitle" idx="1"/>
          </p:nvPr>
        </p:nvSpPr>
        <p:spPr/>
        <p:txBody>
          <a:bodyPr/>
          <a:lstStyle/>
          <a:p>
            <a:r>
              <a:rPr lang="en-US" dirty="0"/>
              <a:t>Happiness</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AFD5-5F74-495C-A700-A82EDF33BC07}"/>
              </a:ext>
            </a:extLst>
          </p:cNvPr>
          <p:cNvSpPr>
            <a:spLocks noGrp="1"/>
          </p:cNvSpPr>
          <p:nvPr>
            <p:ph type="title"/>
          </p:nvPr>
        </p:nvSpPr>
        <p:spPr>
          <a:xfrm>
            <a:off x="2208213" y="304800"/>
            <a:ext cx="9372600" cy="838200"/>
          </a:xfrm>
        </p:spPr>
        <p:txBody>
          <a:bodyPr/>
          <a:lstStyle/>
          <a:p>
            <a:r>
              <a:rPr lang="en-US" dirty="0"/>
              <a:t>#2 Genetics/Body Chemistry</a:t>
            </a:r>
          </a:p>
        </p:txBody>
      </p:sp>
      <p:pic>
        <p:nvPicPr>
          <p:cNvPr id="6" name="Content Placeholder 5">
            <a:extLst>
              <a:ext uri="{FF2B5EF4-FFF2-40B4-BE49-F238E27FC236}">
                <a16:creationId xmlns:a16="http://schemas.microsoft.com/office/drawing/2014/main" id="{E30B8DA6-91A4-4AD1-9A85-F52FDC65A8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36813" y="1600200"/>
            <a:ext cx="4114800" cy="4114800"/>
          </a:xfrm>
        </p:spPr>
      </p:pic>
      <p:sp>
        <p:nvSpPr>
          <p:cNvPr id="4" name="Content Placeholder 3">
            <a:extLst>
              <a:ext uri="{FF2B5EF4-FFF2-40B4-BE49-F238E27FC236}">
                <a16:creationId xmlns:a16="http://schemas.microsoft.com/office/drawing/2014/main" id="{9BFE97EC-492A-4DE7-B6F2-E207398E0A33}"/>
              </a:ext>
            </a:extLst>
          </p:cNvPr>
          <p:cNvSpPr>
            <a:spLocks noGrp="1"/>
          </p:cNvSpPr>
          <p:nvPr>
            <p:ph sz="half" idx="2"/>
          </p:nvPr>
        </p:nvSpPr>
        <p:spPr/>
        <p:txBody>
          <a:bodyPr/>
          <a:lstStyle/>
          <a:p>
            <a:r>
              <a:rPr lang="en-US" dirty="0"/>
              <a:t>These findings are not conclusive and still being studied. There is some evidence that certain genes, in particular the 5-HTTLPR gene has great bearing on happiness. </a:t>
            </a:r>
          </a:p>
          <a:p>
            <a:r>
              <a:rPr lang="en-US" dirty="0"/>
              <a:t>The most common fraction given in social science is 50% of our happiness is based on our genetics. </a:t>
            </a:r>
          </a:p>
        </p:txBody>
      </p:sp>
    </p:spTree>
    <p:extLst>
      <p:ext uri="{BB962C8B-B14F-4D97-AF65-F5344CB8AC3E}">
        <p14:creationId xmlns:p14="http://schemas.microsoft.com/office/powerpoint/2010/main" val="151161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6AC8-69E2-4E13-878D-E762E5BCB458}"/>
              </a:ext>
            </a:extLst>
          </p:cNvPr>
          <p:cNvSpPr>
            <a:spLocks noGrp="1"/>
          </p:cNvSpPr>
          <p:nvPr>
            <p:ph type="title"/>
          </p:nvPr>
        </p:nvSpPr>
        <p:spPr>
          <a:xfrm>
            <a:off x="2208213" y="304800"/>
            <a:ext cx="9372600" cy="838200"/>
          </a:xfrm>
        </p:spPr>
        <p:txBody>
          <a:bodyPr/>
          <a:lstStyle/>
          <a:p>
            <a:r>
              <a:rPr lang="en-US" dirty="0"/>
              <a:t>#3 Support Network/People that surround us</a:t>
            </a:r>
          </a:p>
        </p:txBody>
      </p:sp>
      <p:pic>
        <p:nvPicPr>
          <p:cNvPr id="6" name="Content Placeholder 5">
            <a:extLst>
              <a:ext uri="{FF2B5EF4-FFF2-40B4-BE49-F238E27FC236}">
                <a16:creationId xmlns:a16="http://schemas.microsoft.com/office/drawing/2014/main" id="{576E25F9-28D2-4E26-B864-850F69FF1C7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7831" y="1600200"/>
            <a:ext cx="4312763" cy="4114800"/>
          </a:xfrm>
        </p:spPr>
      </p:pic>
      <p:sp>
        <p:nvSpPr>
          <p:cNvPr id="4" name="Content Placeholder 3">
            <a:extLst>
              <a:ext uri="{FF2B5EF4-FFF2-40B4-BE49-F238E27FC236}">
                <a16:creationId xmlns:a16="http://schemas.microsoft.com/office/drawing/2014/main" id="{79379483-8E82-43EA-AD46-6D22A003F9D8}"/>
              </a:ext>
            </a:extLst>
          </p:cNvPr>
          <p:cNvSpPr>
            <a:spLocks noGrp="1"/>
          </p:cNvSpPr>
          <p:nvPr>
            <p:ph sz="half" idx="2"/>
          </p:nvPr>
        </p:nvSpPr>
        <p:spPr/>
        <p:txBody>
          <a:bodyPr>
            <a:normAutofit fontScale="92500" lnSpcReduction="20000"/>
          </a:bodyPr>
          <a:lstStyle/>
          <a:p>
            <a:r>
              <a:rPr lang="en-US" dirty="0"/>
              <a:t>Again, not etched in stone, but there is strong evidence that the people we interact with has a bearing on our happiness. </a:t>
            </a:r>
          </a:p>
          <a:p>
            <a:r>
              <a:rPr lang="en-US" dirty="0"/>
              <a:t>In the 1970s, sociologist Mark Granovetter looked at the structure of people’s social networks. His work suggests that you can loosely characterize people’s contacts into </a:t>
            </a:r>
            <a:r>
              <a:rPr lang="en-US" i="1" dirty="0">
                <a:solidFill>
                  <a:srgbClr val="FF0000"/>
                </a:solidFill>
              </a:rPr>
              <a:t>strong ties</a:t>
            </a:r>
            <a:r>
              <a:rPr lang="en-US" dirty="0"/>
              <a:t> and </a:t>
            </a:r>
            <a:r>
              <a:rPr lang="en-US" i="1" dirty="0">
                <a:solidFill>
                  <a:srgbClr val="FF0000"/>
                </a:solidFill>
              </a:rPr>
              <a:t>weak ties</a:t>
            </a:r>
            <a:r>
              <a:rPr lang="en-US" dirty="0"/>
              <a:t>. Strong ties are the bonds among family, friends, and close work colleagues. Weak ties involve the people you see only on occasion. You do not have particularly deep or regular contact with your weak ties. Both are important. </a:t>
            </a:r>
          </a:p>
        </p:txBody>
      </p:sp>
    </p:spTree>
    <p:extLst>
      <p:ext uri="{BB962C8B-B14F-4D97-AF65-F5344CB8AC3E}">
        <p14:creationId xmlns:p14="http://schemas.microsoft.com/office/powerpoint/2010/main" val="209766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5BA9-E7BA-47C5-8F37-4BDBFA93B6DA}"/>
              </a:ext>
            </a:extLst>
          </p:cNvPr>
          <p:cNvSpPr>
            <a:spLocks noGrp="1"/>
          </p:cNvSpPr>
          <p:nvPr>
            <p:ph type="title"/>
          </p:nvPr>
        </p:nvSpPr>
        <p:spPr/>
        <p:txBody>
          <a:bodyPr/>
          <a:lstStyle/>
          <a:p>
            <a:r>
              <a:rPr lang="en-US" dirty="0"/>
              <a:t>#4 Health/Physical well-being </a:t>
            </a:r>
            <a:br>
              <a:rPr lang="en-US" dirty="0"/>
            </a:br>
            <a:endParaRPr lang="en-US" dirty="0"/>
          </a:p>
        </p:txBody>
      </p:sp>
      <p:pic>
        <p:nvPicPr>
          <p:cNvPr id="10" name="Content Placeholder 9">
            <a:extLst>
              <a:ext uri="{FF2B5EF4-FFF2-40B4-BE49-F238E27FC236}">
                <a16:creationId xmlns:a16="http://schemas.microsoft.com/office/drawing/2014/main" id="{012BC03F-5F02-40D3-9995-80678D2623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8213" y="1932709"/>
            <a:ext cx="4572000" cy="3449781"/>
          </a:xfrm>
        </p:spPr>
      </p:pic>
      <p:sp>
        <p:nvSpPr>
          <p:cNvPr id="4" name="Content Placeholder 3">
            <a:extLst>
              <a:ext uri="{FF2B5EF4-FFF2-40B4-BE49-F238E27FC236}">
                <a16:creationId xmlns:a16="http://schemas.microsoft.com/office/drawing/2014/main" id="{54B4C34C-158F-424F-B0F2-A1C075F7D4B6}"/>
              </a:ext>
            </a:extLst>
          </p:cNvPr>
          <p:cNvSpPr>
            <a:spLocks noGrp="1"/>
          </p:cNvSpPr>
          <p:nvPr>
            <p:ph sz="half" idx="2"/>
          </p:nvPr>
        </p:nvSpPr>
        <p:spPr/>
        <p:txBody>
          <a:bodyPr>
            <a:normAutofit fontScale="85000" lnSpcReduction="20000"/>
          </a:bodyPr>
          <a:lstStyle/>
          <a:p>
            <a:pPr fontAlgn="base"/>
            <a:r>
              <a:rPr lang="en-US" dirty="0"/>
              <a:t>Happiness researcher Robert Holden conducted a survey and found that 65 out of 100 people would choose happiness over health, but that both were highly valued. Fortunately, we don’t have to choose: happiness and health go hand-in-hand. As Holden stated, “There is no true health without happiness”.</a:t>
            </a:r>
          </a:p>
          <a:p>
            <a:pPr fontAlgn="base"/>
            <a:r>
              <a:rPr lang="en-US" dirty="0"/>
              <a:t>There is also ample evidence that unhappiness—depression, anxiety, and stress for example—are also linked to poorer health outcomes. These negative states, if chronic, can dampen immunity and increase inflammation in the body leading to a multitude of diseases and conditions. The principles of positive psychology can combat these negative states, further increasing the likelihood of health.</a:t>
            </a:r>
          </a:p>
          <a:p>
            <a:endParaRPr lang="en-US" dirty="0"/>
          </a:p>
        </p:txBody>
      </p:sp>
      <p:sp>
        <p:nvSpPr>
          <p:cNvPr id="8" name="TextBox 7">
            <a:extLst>
              <a:ext uri="{FF2B5EF4-FFF2-40B4-BE49-F238E27FC236}">
                <a16:creationId xmlns:a16="http://schemas.microsoft.com/office/drawing/2014/main" id="{38420EAF-5D2C-445B-966F-17DA45AC9467}"/>
              </a:ext>
            </a:extLst>
          </p:cNvPr>
          <p:cNvSpPr txBox="1"/>
          <p:nvPr/>
        </p:nvSpPr>
        <p:spPr>
          <a:xfrm>
            <a:off x="2272683" y="5965794"/>
            <a:ext cx="7910004" cy="461665"/>
          </a:xfrm>
          <a:prstGeom prst="rect">
            <a:avLst/>
          </a:prstGeom>
          <a:noFill/>
        </p:spPr>
        <p:txBody>
          <a:bodyPr wrap="square" rtlCol="0">
            <a:spAutoFit/>
          </a:bodyPr>
          <a:lstStyle/>
          <a:p>
            <a:r>
              <a:rPr lang="en-US" sz="1200" i="1" dirty="0"/>
              <a:t>Source: Scott, Elizabeth. “Science-Backed Links Between Health And Happiness.” Verywell Mind, Verywell Mind, 1 July 2019, www.verywellmind.com/the-link-between-happiness-and-health-3144619.</a:t>
            </a:r>
            <a:endParaRPr lang="en-US" sz="1200" i="1" dirty="0">
              <a:effectLst/>
            </a:endParaRPr>
          </a:p>
        </p:txBody>
      </p:sp>
    </p:spTree>
    <p:extLst>
      <p:ext uri="{BB962C8B-B14F-4D97-AF65-F5344CB8AC3E}">
        <p14:creationId xmlns:p14="http://schemas.microsoft.com/office/powerpoint/2010/main" val="223995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BBD3-8A3C-4A92-8FBE-379D8F67E944}"/>
              </a:ext>
            </a:extLst>
          </p:cNvPr>
          <p:cNvSpPr>
            <a:spLocks noGrp="1"/>
          </p:cNvSpPr>
          <p:nvPr>
            <p:ph type="title"/>
          </p:nvPr>
        </p:nvSpPr>
        <p:spPr/>
        <p:txBody>
          <a:bodyPr/>
          <a:lstStyle/>
          <a:p>
            <a:r>
              <a:rPr lang="en-US" dirty="0"/>
              <a:t>#5 Circumstances/External stressors </a:t>
            </a:r>
            <a:br>
              <a:rPr lang="en-US" dirty="0"/>
            </a:br>
            <a:endParaRPr lang="en-US" dirty="0"/>
          </a:p>
        </p:txBody>
      </p:sp>
      <p:pic>
        <p:nvPicPr>
          <p:cNvPr id="6" name="Content Placeholder 5">
            <a:extLst>
              <a:ext uri="{FF2B5EF4-FFF2-40B4-BE49-F238E27FC236}">
                <a16:creationId xmlns:a16="http://schemas.microsoft.com/office/drawing/2014/main" id="{63E23784-194A-4D50-8F92-088317156F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8399" y="1913415"/>
            <a:ext cx="4457601" cy="3031169"/>
          </a:xfrm>
        </p:spPr>
      </p:pic>
      <p:sp>
        <p:nvSpPr>
          <p:cNvPr id="4" name="Content Placeholder 3">
            <a:extLst>
              <a:ext uri="{FF2B5EF4-FFF2-40B4-BE49-F238E27FC236}">
                <a16:creationId xmlns:a16="http://schemas.microsoft.com/office/drawing/2014/main" id="{B7905A9B-E367-4F82-95BC-F3536013183C}"/>
              </a:ext>
            </a:extLst>
          </p:cNvPr>
          <p:cNvSpPr>
            <a:spLocks noGrp="1"/>
          </p:cNvSpPr>
          <p:nvPr>
            <p:ph sz="half" idx="2"/>
          </p:nvPr>
        </p:nvSpPr>
        <p:spPr/>
        <p:txBody>
          <a:bodyPr>
            <a:normAutofit fontScale="85000" lnSpcReduction="20000"/>
          </a:bodyPr>
          <a:lstStyle/>
          <a:p>
            <a:r>
              <a:rPr lang="en-US" dirty="0"/>
              <a:t>Going back to the the 50-40-10 chart we saw in regards to genetics, many social scientists regard circumstances as a small part. However, there is no consensus on this topic. </a:t>
            </a:r>
          </a:p>
          <a:p>
            <a:pPr fontAlgn="base"/>
            <a:r>
              <a:rPr lang="en-US" dirty="0"/>
              <a:t>Albert Ellis claimed it was irrational to suggest that happiness was caused by external circumstances. According to Ellis, happiness depends on our interpretations of events.</a:t>
            </a:r>
          </a:p>
          <a:p>
            <a:pPr fontAlgn="base"/>
            <a:r>
              <a:rPr lang="en-US" dirty="0"/>
              <a:t>British philosophers John Locke and Jeremy Bentham claimed that happiness is determined by the number of positive events experienced in life (Lilinefeld et al., 2010, &amp; Eysenck, 1990). On the other hand, Eysenck says the No. 1 myth regarding happiness is that happiness is determined by the number and nature of pleasurable events experienced.</a:t>
            </a:r>
          </a:p>
          <a:p>
            <a:pPr marL="45720" indent="0">
              <a:buNone/>
            </a:pPr>
            <a:endParaRPr lang="en-US" dirty="0"/>
          </a:p>
        </p:txBody>
      </p:sp>
    </p:spTree>
    <p:extLst>
      <p:ext uri="{BB962C8B-B14F-4D97-AF65-F5344CB8AC3E}">
        <p14:creationId xmlns:p14="http://schemas.microsoft.com/office/powerpoint/2010/main" val="115407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CD76-1FDF-4770-B7D1-82E6D7E912E1}"/>
              </a:ext>
            </a:extLst>
          </p:cNvPr>
          <p:cNvSpPr>
            <a:spLocks noGrp="1"/>
          </p:cNvSpPr>
          <p:nvPr>
            <p:ph type="title"/>
          </p:nvPr>
        </p:nvSpPr>
        <p:spPr/>
        <p:txBody>
          <a:bodyPr/>
          <a:lstStyle/>
          <a:p>
            <a:r>
              <a:rPr lang="en-US" dirty="0"/>
              <a:t>#6 Money/Financial security </a:t>
            </a:r>
            <a:br>
              <a:rPr lang="en-US" dirty="0"/>
            </a:br>
            <a:endParaRPr lang="en-US" dirty="0"/>
          </a:p>
        </p:txBody>
      </p:sp>
      <p:pic>
        <p:nvPicPr>
          <p:cNvPr id="6" name="Content Placeholder 5">
            <a:extLst>
              <a:ext uri="{FF2B5EF4-FFF2-40B4-BE49-F238E27FC236}">
                <a16:creationId xmlns:a16="http://schemas.microsoft.com/office/drawing/2014/main" id="{341C16B6-3BB8-445E-B12D-7C340332CAA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19941" y="1600200"/>
            <a:ext cx="4572000" cy="3547872"/>
          </a:xfrm>
        </p:spPr>
      </p:pic>
      <p:sp>
        <p:nvSpPr>
          <p:cNvPr id="4" name="Content Placeholder 3">
            <a:extLst>
              <a:ext uri="{FF2B5EF4-FFF2-40B4-BE49-F238E27FC236}">
                <a16:creationId xmlns:a16="http://schemas.microsoft.com/office/drawing/2014/main" id="{E0BA6D4C-DB1B-41E0-B964-6E504D84B5D7}"/>
              </a:ext>
            </a:extLst>
          </p:cNvPr>
          <p:cNvSpPr>
            <a:spLocks noGrp="1"/>
          </p:cNvSpPr>
          <p:nvPr>
            <p:ph sz="half" idx="2"/>
          </p:nvPr>
        </p:nvSpPr>
        <p:spPr>
          <a:xfrm>
            <a:off x="7008813" y="1600200"/>
            <a:ext cx="4572000" cy="4114800"/>
          </a:xfrm>
        </p:spPr>
        <p:txBody>
          <a:bodyPr>
            <a:normAutofit/>
          </a:bodyPr>
          <a:lstStyle/>
          <a:p>
            <a:r>
              <a:rPr lang="en-US" dirty="0"/>
              <a:t>Statistically speaking, household income is strongly related to both emotional well-being and a person's evaluation of their own quality of life. According to a study from the Weatherhead School of Management at Case Western University, each dollar makes a big difference in reducing negative emotions for people in the 20th income percentile, but those returns fall off by the 80th income percentile and disappear at around $200,000, according to the study.</a:t>
            </a:r>
          </a:p>
          <a:p>
            <a:endParaRPr lang="en-US" dirty="0"/>
          </a:p>
        </p:txBody>
      </p:sp>
    </p:spTree>
    <p:extLst>
      <p:ext uri="{BB962C8B-B14F-4D97-AF65-F5344CB8AC3E}">
        <p14:creationId xmlns:p14="http://schemas.microsoft.com/office/powerpoint/2010/main" val="306343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3836-C954-49C4-8693-9CD5B38F4091}"/>
              </a:ext>
            </a:extLst>
          </p:cNvPr>
          <p:cNvSpPr>
            <a:spLocks noGrp="1"/>
          </p:cNvSpPr>
          <p:nvPr>
            <p:ph type="title"/>
          </p:nvPr>
        </p:nvSpPr>
        <p:spPr/>
        <p:txBody>
          <a:bodyPr/>
          <a:lstStyle/>
          <a:p>
            <a:r>
              <a:rPr lang="en-US" dirty="0"/>
              <a:t>#7 Freedom to be oneself </a:t>
            </a:r>
            <a:br>
              <a:rPr lang="en-US" dirty="0"/>
            </a:br>
            <a:endParaRPr lang="en-US" dirty="0"/>
          </a:p>
        </p:txBody>
      </p:sp>
      <p:pic>
        <p:nvPicPr>
          <p:cNvPr id="7" name="Content Placeholder 6">
            <a:extLst>
              <a:ext uri="{FF2B5EF4-FFF2-40B4-BE49-F238E27FC236}">
                <a16:creationId xmlns:a16="http://schemas.microsoft.com/office/drawing/2014/main" id="{46EDE2EF-1245-4C9D-A840-70EFDF9EF3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1152" y="1818154"/>
            <a:ext cx="5668665" cy="2728045"/>
          </a:xfrm>
        </p:spPr>
      </p:pic>
      <p:sp>
        <p:nvSpPr>
          <p:cNvPr id="4" name="Content Placeholder 3">
            <a:extLst>
              <a:ext uri="{FF2B5EF4-FFF2-40B4-BE49-F238E27FC236}">
                <a16:creationId xmlns:a16="http://schemas.microsoft.com/office/drawing/2014/main" id="{916D8B72-3574-4748-B7F3-93F085A74934}"/>
              </a:ext>
            </a:extLst>
          </p:cNvPr>
          <p:cNvSpPr>
            <a:spLocks noGrp="1"/>
          </p:cNvSpPr>
          <p:nvPr>
            <p:ph sz="half" idx="2"/>
          </p:nvPr>
        </p:nvSpPr>
        <p:spPr/>
        <p:txBody>
          <a:bodyPr>
            <a:normAutofit lnSpcReduction="10000"/>
          </a:bodyPr>
          <a:lstStyle/>
          <a:p>
            <a:r>
              <a:rPr lang="en-US" dirty="0"/>
              <a:t>A substantial study from Applied Research Quality Life found that freedom and happiness are positively correlated in contemporary nations. Although the pattern of correlation differs somewhat across cultures and aspects of freedom. No pattern was found of declining happiness returns, which suggests that freedom has not passed its maximum in the freest countries.</a:t>
            </a:r>
          </a:p>
          <a:p>
            <a:r>
              <a:rPr lang="en-US" dirty="0"/>
              <a:t>These studies are on a national scale. How can it be applied to a personal scale? </a:t>
            </a:r>
          </a:p>
        </p:txBody>
      </p:sp>
      <p:sp>
        <p:nvSpPr>
          <p:cNvPr id="5" name="TextBox 4">
            <a:extLst>
              <a:ext uri="{FF2B5EF4-FFF2-40B4-BE49-F238E27FC236}">
                <a16:creationId xmlns:a16="http://schemas.microsoft.com/office/drawing/2014/main" id="{B0656753-FC4A-4694-8EF5-89992446234C}"/>
              </a:ext>
            </a:extLst>
          </p:cNvPr>
          <p:cNvSpPr txBox="1"/>
          <p:nvPr/>
        </p:nvSpPr>
        <p:spPr>
          <a:xfrm>
            <a:off x="2405849" y="6027938"/>
            <a:ext cx="7723572" cy="461665"/>
          </a:xfrm>
          <a:prstGeom prst="rect">
            <a:avLst/>
          </a:prstGeom>
          <a:noFill/>
        </p:spPr>
        <p:txBody>
          <a:bodyPr wrap="square" rtlCol="0">
            <a:spAutoFit/>
          </a:bodyPr>
          <a:lstStyle/>
          <a:p>
            <a:r>
              <a:rPr lang="en-US" sz="1200" i="1" dirty="0"/>
              <a:t>Source: Abdur Rahman, A. &amp; Veenhoven, R. Applied Research Quality Life (2018) 13: 435. https://doi.org/10.1007/s11482-017-9543-6</a:t>
            </a:r>
          </a:p>
        </p:txBody>
      </p:sp>
    </p:spTree>
    <p:extLst>
      <p:ext uri="{BB962C8B-B14F-4D97-AF65-F5344CB8AC3E}">
        <p14:creationId xmlns:p14="http://schemas.microsoft.com/office/powerpoint/2010/main" val="367350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E311-7C10-403C-8A17-700AC5F3A86C}"/>
              </a:ext>
            </a:extLst>
          </p:cNvPr>
          <p:cNvSpPr>
            <a:spLocks noGrp="1"/>
          </p:cNvSpPr>
          <p:nvPr>
            <p:ph type="title"/>
          </p:nvPr>
        </p:nvSpPr>
        <p:spPr/>
        <p:txBody>
          <a:bodyPr>
            <a:normAutofit/>
          </a:bodyPr>
          <a:lstStyle/>
          <a:p>
            <a:r>
              <a:rPr lang="en-US" sz="2200" dirty="0">
                <a:solidFill>
                  <a:srgbClr val="FF0000"/>
                </a:solidFill>
              </a:rPr>
              <a:t>#8 Development of coping mechanisms/philosophy to handle the slings and arrows of life/Internal homeostasis </a:t>
            </a:r>
            <a:br>
              <a:rPr lang="en-US" dirty="0">
                <a:solidFill>
                  <a:srgbClr val="FF0000"/>
                </a:solidFill>
              </a:rPr>
            </a:br>
            <a:endParaRPr lang="en-US" dirty="0"/>
          </a:p>
        </p:txBody>
      </p:sp>
      <p:sp>
        <p:nvSpPr>
          <p:cNvPr id="3" name="Content Placeholder 2">
            <a:extLst>
              <a:ext uri="{FF2B5EF4-FFF2-40B4-BE49-F238E27FC236}">
                <a16:creationId xmlns:a16="http://schemas.microsoft.com/office/drawing/2014/main" id="{29888F77-B852-441C-9E90-275A384B307B}"/>
              </a:ext>
            </a:extLst>
          </p:cNvPr>
          <p:cNvSpPr>
            <a:spLocks noGrp="1"/>
          </p:cNvSpPr>
          <p:nvPr>
            <p:ph sz="half" idx="1"/>
          </p:nvPr>
        </p:nvSpPr>
        <p:spPr>
          <a:xfrm>
            <a:off x="1597981" y="1349406"/>
            <a:ext cx="5182232" cy="4365594"/>
          </a:xfrm>
        </p:spPr>
        <p:txBody>
          <a:bodyPr>
            <a:normAutofit fontScale="77500" lnSpcReduction="20000"/>
          </a:bodyPr>
          <a:lstStyle/>
          <a:p>
            <a:pPr marL="45720" indent="0">
              <a:buNone/>
            </a:pPr>
            <a:r>
              <a:rPr lang="en-US" b="1" u="sng" dirty="0"/>
              <a:t>Adaptive Mechanisms: </a:t>
            </a:r>
            <a:r>
              <a:rPr lang="en-US" dirty="0"/>
              <a:t>That offer positive help.</a:t>
            </a:r>
          </a:p>
          <a:p>
            <a:pPr marL="45720" indent="0">
              <a:buNone/>
            </a:pPr>
            <a:r>
              <a:rPr lang="en-US" b="1" u="sng" dirty="0"/>
              <a:t>Attack Mechanisms: </a:t>
            </a:r>
            <a:r>
              <a:rPr lang="en-US" dirty="0"/>
              <a:t>That push discomfort onto others.</a:t>
            </a:r>
          </a:p>
          <a:p>
            <a:pPr marL="45720" indent="0">
              <a:buNone/>
            </a:pPr>
            <a:r>
              <a:rPr lang="en-US" b="1" u="sng" dirty="0"/>
              <a:t>Avoidance Mechanisms: </a:t>
            </a:r>
            <a:r>
              <a:rPr lang="en-US" dirty="0"/>
              <a:t>That avoid the issue.</a:t>
            </a:r>
          </a:p>
          <a:p>
            <a:pPr marL="45720" indent="0">
              <a:buNone/>
            </a:pPr>
            <a:r>
              <a:rPr lang="en-US" b="1" u="sng" dirty="0"/>
              <a:t>Behavioral Mechanisms: </a:t>
            </a:r>
            <a:r>
              <a:rPr lang="en-US" dirty="0"/>
              <a:t>That change what we do.</a:t>
            </a:r>
          </a:p>
          <a:p>
            <a:pPr marL="45720" indent="0">
              <a:buNone/>
            </a:pPr>
            <a:r>
              <a:rPr lang="en-US" b="1" u="sng" dirty="0"/>
              <a:t>Cognitive Mechanisms: </a:t>
            </a:r>
            <a:r>
              <a:rPr lang="en-US" dirty="0"/>
              <a:t>That change what we think.</a:t>
            </a:r>
          </a:p>
          <a:p>
            <a:pPr marL="45720" indent="0">
              <a:buNone/>
            </a:pPr>
            <a:r>
              <a:rPr lang="en-US" b="1" u="sng" dirty="0"/>
              <a:t>Conversion Mechanisms: </a:t>
            </a:r>
            <a:r>
              <a:rPr lang="en-US" dirty="0"/>
              <a:t>That change one thing into another.</a:t>
            </a:r>
          </a:p>
          <a:p>
            <a:pPr marL="45720" indent="0">
              <a:buNone/>
            </a:pPr>
            <a:r>
              <a:rPr lang="en-US" b="1" u="sng" dirty="0"/>
              <a:t>Defense Mechanisms</a:t>
            </a:r>
            <a:r>
              <a:rPr lang="en-US" b="1" dirty="0"/>
              <a:t>: </a:t>
            </a:r>
            <a:r>
              <a:rPr lang="en-US" dirty="0"/>
              <a:t>That protect ourselves.</a:t>
            </a:r>
          </a:p>
          <a:p>
            <a:pPr marL="45720" indent="0">
              <a:buNone/>
            </a:pPr>
            <a:r>
              <a:rPr lang="en-US" b="1" u="sng" dirty="0"/>
              <a:t>Self-harm Mechanisms: </a:t>
            </a:r>
            <a:r>
              <a:rPr lang="en-US" dirty="0"/>
              <a:t>That hurt ourselves.</a:t>
            </a:r>
          </a:p>
        </p:txBody>
      </p:sp>
      <p:sp>
        <p:nvSpPr>
          <p:cNvPr id="4" name="Content Placeholder 3">
            <a:extLst>
              <a:ext uri="{FF2B5EF4-FFF2-40B4-BE49-F238E27FC236}">
                <a16:creationId xmlns:a16="http://schemas.microsoft.com/office/drawing/2014/main" id="{733BC77E-81EE-4AE4-9FA1-D6110395DF9C}"/>
              </a:ext>
            </a:extLst>
          </p:cNvPr>
          <p:cNvSpPr>
            <a:spLocks noGrp="1"/>
          </p:cNvSpPr>
          <p:nvPr>
            <p:ph sz="half" idx="2"/>
          </p:nvPr>
        </p:nvSpPr>
        <p:spPr>
          <a:xfrm>
            <a:off x="7008813" y="1349406"/>
            <a:ext cx="4572000" cy="4365594"/>
          </a:xfrm>
        </p:spPr>
        <p:txBody>
          <a:bodyPr>
            <a:normAutofit fontScale="77500" lnSpcReduction="20000"/>
          </a:bodyPr>
          <a:lstStyle/>
          <a:p>
            <a:pPr marL="45720" indent="0">
              <a:buNone/>
            </a:pPr>
            <a:r>
              <a:rPr lang="en-US" dirty="0"/>
              <a:t>Stoicism? </a:t>
            </a:r>
          </a:p>
          <a:p>
            <a:pPr marL="45720" indent="0">
              <a:buNone/>
            </a:pPr>
            <a:r>
              <a:rPr lang="en-US" dirty="0"/>
              <a:t>Existentialism? </a:t>
            </a:r>
          </a:p>
          <a:p>
            <a:pPr marL="45720" indent="0">
              <a:buNone/>
            </a:pPr>
            <a:r>
              <a:rPr lang="en-US" dirty="0"/>
              <a:t>Epicureanism? </a:t>
            </a:r>
          </a:p>
          <a:p>
            <a:pPr marL="45720" indent="0">
              <a:buNone/>
            </a:pPr>
            <a:r>
              <a:rPr lang="en-US" dirty="0"/>
              <a:t>Hedonism?</a:t>
            </a:r>
          </a:p>
          <a:p>
            <a:pPr marL="45720" indent="0">
              <a:buNone/>
            </a:pPr>
            <a:r>
              <a:rPr lang="en-US" dirty="0"/>
              <a:t>Fundamentalism? </a:t>
            </a:r>
          </a:p>
          <a:p>
            <a:pPr marL="45720" indent="0">
              <a:buNone/>
            </a:pPr>
            <a:r>
              <a:rPr lang="en-US" dirty="0"/>
              <a:t>Idealism? </a:t>
            </a:r>
          </a:p>
          <a:p>
            <a:pPr marL="45720" indent="0">
              <a:buNone/>
            </a:pPr>
            <a:r>
              <a:rPr lang="en-US" dirty="0"/>
              <a:t>Pragmatism? </a:t>
            </a:r>
          </a:p>
          <a:p>
            <a:pPr marL="45720" indent="0">
              <a:buNone/>
            </a:pPr>
            <a:r>
              <a:rPr lang="en-US" dirty="0"/>
              <a:t>Altruism? </a:t>
            </a:r>
          </a:p>
          <a:p>
            <a:pPr marL="45720" indent="0">
              <a:buNone/>
            </a:pPr>
            <a:r>
              <a:rPr lang="en-US" dirty="0"/>
              <a:t>Egoism? </a:t>
            </a:r>
          </a:p>
          <a:p>
            <a:pPr marL="45720" indent="0">
              <a:buNone/>
            </a:pPr>
            <a:r>
              <a:rPr lang="en-US" dirty="0"/>
              <a:t>Logotherapy? </a:t>
            </a:r>
          </a:p>
          <a:p>
            <a:pPr marL="45720" indent="0">
              <a:buNone/>
            </a:pPr>
            <a:r>
              <a:rPr lang="en-US" dirty="0"/>
              <a:t>…..combinations of these to get by? </a:t>
            </a:r>
          </a:p>
        </p:txBody>
      </p:sp>
    </p:spTree>
    <p:extLst>
      <p:ext uri="{BB962C8B-B14F-4D97-AF65-F5344CB8AC3E}">
        <p14:creationId xmlns:p14="http://schemas.microsoft.com/office/powerpoint/2010/main" val="1529248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0D54-2EE3-4819-9A4E-48626453F536}"/>
              </a:ext>
            </a:extLst>
          </p:cNvPr>
          <p:cNvSpPr>
            <a:spLocks noGrp="1"/>
          </p:cNvSpPr>
          <p:nvPr>
            <p:ph type="title"/>
          </p:nvPr>
        </p:nvSpPr>
        <p:spPr/>
        <p:txBody>
          <a:bodyPr/>
          <a:lstStyle/>
          <a:p>
            <a:r>
              <a:rPr lang="en-US" dirty="0"/>
              <a:t>Final Thought: The Hedonic Treadmill</a:t>
            </a:r>
          </a:p>
        </p:txBody>
      </p:sp>
      <p:pic>
        <p:nvPicPr>
          <p:cNvPr id="6" name="Content Placeholder 5">
            <a:extLst>
              <a:ext uri="{FF2B5EF4-FFF2-40B4-BE49-F238E27FC236}">
                <a16:creationId xmlns:a16="http://schemas.microsoft.com/office/drawing/2014/main" id="{F02BB1CF-689F-4F20-BEE1-A26231767A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8763" y="1940279"/>
            <a:ext cx="4870041" cy="2560699"/>
          </a:xfrm>
        </p:spPr>
      </p:pic>
      <p:sp>
        <p:nvSpPr>
          <p:cNvPr id="4" name="Content Placeholder 3">
            <a:extLst>
              <a:ext uri="{FF2B5EF4-FFF2-40B4-BE49-F238E27FC236}">
                <a16:creationId xmlns:a16="http://schemas.microsoft.com/office/drawing/2014/main" id="{6B8E9C6E-74F8-40FF-B50F-43F67DA9F3A3}"/>
              </a:ext>
            </a:extLst>
          </p:cNvPr>
          <p:cNvSpPr>
            <a:spLocks noGrp="1"/>
          </p:cNvSpPr>
          <p:nvPr>
            <p:ph sz="half" idx="2"/>
          </p:nvPr>
        </p:nvSpPr>
        <p:spPr/>
        <p:txBody>
          <a:bodyPr/>
          <a:lstStyle/>
          <a:p>
            <a:r>
              <a:rPr lang="en-US" dirty="0"/>
              <a:t>A hedonic treadmill is the tendency of a person to remain at a relatively stable level of happiness despite a change in fortune or the achievement of major goals. </a:t>
            </a:r>
          </a:p>
          <a:p>
            <a:r>
              <a:rPr lang="en-US" dirty="0"/>
              <a:t>What is needed to keep this homeostasis? A question you’ll need to answer. </a:t>
            </a:r>
          </a:p>
          <a:p>
            <a:r>
              <a:rPr lang="en-US" dirty="0"/>
              <a:t>On a personal note, I wish you all the raise your base level of happiness and be able to maintain it more often than not. Easier said than done!</a:t>
            </a:r>
          </a:p>
        </p:txBody>
      </p:sp>
    </p:spTree>
    <p:extLst>
      <p:ext uri="{BB962C8B-B14F-4D97-AF65-F5344CB8AC3E}">
        <p14:creationId xmlns:p14="http://schemas.microsoft.com/office/powerpoint/2010/main" val="1050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03B0-F1E9-4F7C-BF5E-0675A146374B}"/>
              </a:ext>
            </a:extLst>
          </p:cNvPr>
          <p:cNvSpPr>
            <a:spLocks noGrp="1"/>
          </p:cNvSpPr>
          <p:nvPr>
            <p:ph type="title"/>
          </p:nvPr>
        </p:nvSpPr>
        <p:spPr>
          <a:xfrm>
            <a:off x="328474" y="781234"/>
            <a:ext cx="11252339" cy="723981"/>
          </a:xfrm>
        </p:spPr>
        <p:txBody>
          <a:bodyPr>
            <a:normAutofit fontScale="90000"/>
          </a:bodyPr>
          <a:lstStyle/>
          <a:p>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r>
              <a:rPr lang="en-US" sz="31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Journal Entry (I know this is normally shown at the end of class):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CC7B8BC8-83D3-4FC2-B217-9E11C2757B65}"/>
              </a:ext>
            </a:extLst>
          </p:cNvPr>
          <p:cNvGraphicFramePr>
            <a:graphicFrameLocks noGrp="1"/>
          </p:cNvGraphicFramePr>
          <p:nvPr>
            <p:ph idx="1"/>
          </p:nvPr>
        </p:nvGraphicFramePr>
        <p:xfrm>
          <a:off x="2208213" y="1651247"/>
          <a:ext cx="9372600" cy="3959439"/>
        </p:xfrm>
        <a:graphic>
          <a:graphicData uri="http://schemas.openxmlformats.org/drawingml/2006/table">
            <a:tbl>
              <a:tblPr/>
              <a:tblGrid>
                <a:gridCol w="9372600">
                  <a:extLst>
                    <a:ext uri="{9D8B030D-6E8A-4147-A177-3AD203B41FA5}">
                      <a16:colId xmlns:a16="http://schemas.microsoft.com/office/drawing/2014/main" val="911215794"/>
                    </a:ext>
                  </a:extLst>
                </a:gridCol>
              </a:tblGrid>
              <a:tr h="3959439">
                <a:tc>
                  <a:txBody>
                    <a:bodyPr/>
                    <a:lstStyle/>
                    <a:p>
                      <a:pPr marL="0" marR="0" algn="l">
                        <a:lnSpc>
                          <a:spcPct val="115000"/>
                        </a:lnSpc>
                        <a:spcBef>
                          <a:spcPts val="0"/>
                        </a:spcBef>
                        <a:spcAft>
                          <a:spcPts val="0"/>
                        </a:spcAft>
                      </a:pPr>
                      <a:r>
                        <a:rPr lang="en-US" sz="1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“What are the origins of happiness and unhappiness? What is/are your philosophical assertion(s) on happiness?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046147301"/>
                  </a:ext>
                </a:extLst>
              </a:tr>
            </a:tbl>
          </a:graphicData>
        </a:graphic>
      </p:graphicFrame>
    </p:spTree>
    <p:extLst>
      <p:ext uri="{BB962C8B-B14F-4D97-AF65-F5344CB8AC3E}">
        <p14:creationId xmlns:p14="http://schemas.microsoft.com/office/powerpoint/2010/main" val="47483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03B0-F1E9-4F7C-BF5E-0675A146374B}"/>
              </a:ext>
            </a:extLst>
          </p:cNvPr>
          <p:cNvSpPr>
            <a:spLocks noGrp="1"/>
          </p:cNvSpPr>
          <p:nvPr>
            <p:ph type="title"/>
          </p:nvPr>
        </p:nvSpPr>
        <p:spPr>
          <a:xfrm>
            <a:off x="328474" y="781234"/>
            <a:ext cx="11252339" cy="723981"/>
          </a:xfrm>
        </p:spPr>
        <p:txBody>
          <a:bodyPr>
            <a:normAutofit fontScale="90000"/>
          </a:bodyPr>
          <a:lstStyle/>
          <a:p>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br>
              <a:rPr lang="en-US" sz="3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br>
            <a:r>
              <a:rPr lang="en-US" sz="31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Journal Entry (I know this is normally shown at the end of class): </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Content Placeholder 3">
            <a:extLst>
              <a:ext uri="{FF2B5EF4-FFF2-40B4-BE49-F238E27FC236}">
                <a16:creationId xmlns:a16="http://schemas.microsoft.com/office/drawing/2014/main" id="{CC7B8BC8-83D3-4FC2-B217-9E11C2757B65}"/>
              </a:ext>
            </a:extLst>
          </p:cNvPr>
          <p:cNvGraphicFramePr>
            <a:graphicFrameLocks noGrp="1"/>
          </p:cNvGraphicFramePr>
          <p:nvPr>
            <p:ph idx="1"/>
            <p:extLst>
              <p:ext uri="{D42A27DB-BD31-4B8C-83A1-F6EECF244321}">
                <p14:modId xmlns:p14="http://schemas.microsoft.com/office/powerpoint/2010/main" val="1253712543"/>
              </p:ext>
            </p:extLst>
          </p:nvPr>
        </p:nvGraphicFramePr>
        <p:xfrm>
          <a:off x="2208213" y="1651247"/>
          <a:ext cx="9372600" cy="3959439"/>
        </p:xfrm>
        <a:graphic>
          <a:graphicData uri="http://schemas.openxmlformats.org/drawingml/2006/table">
            <a:tbl>
              <a:tblPr/>
              <a:tblGrid>
                <a:gridCol w="9372600">
                  <a:extLst>
                    <a:ext uri="{9D8B030D-6E8A-4147-A177-3AD203B41FA5}">
                      <a16:colId xmlns:a16="http://schemas.microsoft.com/office/drawing/2014/main" val="911215794"/>
                    </a:ext>
                  </a:extLst>
                </a:gridCol>
              </a:tblGrid>
              <a:tr h="3959439">
                <a:tc>
                  <a:txBody>
                    <a:bodyPr/>
                    <a:lstStyle/>
                    <a:p>
                      <a:pPr marL="0" marR="0" algn="l">
                        <a:lnSpc>
                          <a:spcPct val="115000"/>
                        </a:lnSpc>
                        <a:spcBef>
                          <a:spcPts val="0"/>
                        </a:spcBef>
                        <a:spcAft>
                          <a:spcPts val="0"/>
                        </a:spcAft>
                      </a:pPr>
                      <a:r>
                        <a:rPr lang="en-US" sz="1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“What are the origins of happiness and unhappiness? What is/are your philosophical assertion(s) on happiness?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046147301"/>
                  </a:ext>
                </a:extLst>
              </a:tr>
            </a:tbl>
          </a:graphicData>
        </a:graphic>
      </p:graphicFrame>
    </p:spTree>
    <p:extLst>
      <p:ext uri="{BB962C8B-B14F-4D97-AF65-F5344CB8AC3E}">
        <p14:creationId xmlns:p14="http://schemas.microsoft.com/office/powerpoint/2010/main" val="1721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E9B2-87BF-4122-B641-747030BB2E1B}"/>
              </a:ext>
            </a:extLst>
          </p:cNvPr>
          <p:cNvSpPr>
            <a:spLocks noGrp="1"/>
          </p:cNvSpPr>
          <p:nvPr>
            <p:ph type="title"/>
          </p:nvPr>
        </p:nvSpPr>
        <p:spPr/>
        <p:txBody>
          <a:bodyPr/>
          <a:lstStyle/>
          <a:p>
            <a:r>
              <a:rPr lang="en-US" dirty="0"/>
              <a:t>Brainstorming Reasons</a:t>
            </a:r>
          </a:p>
        </p:txBody>
      </p:sp>
      <p:sp>
        <p:nvSpPr>
          <p:cNvPr id="3" name="Content Placeholder 2">
            <a:extLst>
              <a:ext uri="{FF2B5EF4-FFF2-40B4-BE49-F238E27FC236}">
                <a16:creationId xmlns:a16="http://schemas.microsoft.com/office/drawing/2014/main" id="{FF3B70DD-2750-411B-A12D-7F99F0AE7554}"/>
              </a:ext>
            </a:extLst>
          </p:cNvPr>
          <p:cNvSpPr>
            <a:spLocks noGrp="1"/>
          </p:cNvSpPr>
          <p:nvPr>
            <p:ph idx="1"/>
          </p:nvPr>
        </p:nvSpPr>
        <p:spPr/>
        <p:txBody>
          <a:bodyPr>
            <a:normAutofit lnSpcReduction="10000"/>
          </a:bodyPr>
          <a:lstStyle/>
          <a:p>
            <a:r>
              <a:rPr lang="en-US" dirty="0"/>
              <a:t>Needs met? </a:t>
            </a:r>
          </a:p>
          <a:p>
            <a:r>
              <a:rPr lang="en-US" dirty="0"/>
              <a:t>Genetics/Body chemistry</a:t>
            </a:r>
          </a:p>
          <a:p>
            <a:r>
              <a:rPr lang="en-US" dirty="0"/>
              <a:t>Support network/People surrounded by? </a:t>
            </a:r>
          </a:p>
          <a:p>
            <a:r>
              <a:rPr lang="en-US" dirty="0"/>
              <a:t>Health/Physical well-being </a:t>
            </a:r>
          </a:p>
          <a:p>
            <a:r>
              <a:rPr lang="en-US" dirty="0"/>
              <a:t>Circumstances/External stressors </a:t>
            </a:r>
          </a:p>
          <a:p>
            <a:r>
              <a:rPr lang="en-US" dirty="0"/>
              <a:t>Money/Financial security </a:t>
            </a:r>
          </a:p>
          <a:p>
            <a:r>
              <a:rPr lang="en-US" dirty="0"/>
              <a:t>Freedom to be oneself </a:t>
            </a:r>
          </a:p>
          <a:p>
            <a:r>
              <a:rPr lang="en-US" dirty="0">
                <a:solidFill>
                  <a:srgbClr val="FF0000"/>
                </a:solidFill>
              </a:rPr>
              <a:t>Development of coping mechanisms/philosophy to handle the slings and arrows of life/Internal homeostasis </a:t>
            </a:r>
          </a:p>
        </p:txBody>
      </p:sp>
    </p:spTree>
    <p:extLst>
      <p:ext uri="{BB962C8B-B14F-4D97-AF65-F5344CB8AC3E}">
        <p14:creationId xmlns:p14="http://schemas.microsoft.com/office/powerpoint/2010/main" val="191207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EAA9DD-A60F-4A9F-8A7E-518081B311E2}"/>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AE122043-1FD0-4448-A92C-19D74E1CA32F}"/>
              </a:ext>
            </a:extLst>
          </p:cNvPr>
          <p:cNvSpPr>
            <a:spLocks noGrp="1"/>
          </p:cNvSpPr>
          <p:nvPr>
            <p:ph idx="1"/>
          </p:nvPr>
        </p:nvSpPr>
        <p:spPr/>
        <p:txBody>
          <a:bodyPr/>
          <a:lstStyle/>
          <a:p>
            <a:r>
              <a:rPr lang="en-US" dirty="0"/>
              <a:t>Aristotle’s notion of </a:t>
            </a:r>
            <a:r>
              <a:rPr lang="en-US" b="1" u="sng" dirty="0">
                <a:solidFill>
                  <a:srgbClr val="FF0000"/>
                </a:solidFill>
              </a:rPr>
              <a:t>Eudaimonia. </a:t>
            </a:r>
            <a:r>
              <a:rPr lang="en-US" dirty="0"/>
              <a:t>This is a combination of two Greek words: </a:t>
            </a:r>
          </a:p>
          <a:p>
            <a:pPr marL="45720" indent="0">
              <a:buNone/>
            </a:pPr>
            <a:r>
              <a:rPr lang="en-US" b="1" dirty="0">
                <a:solidFill>
                  <a:srgbClr val="FF0000"/>
                </a:solidFill>
              </a:rPr>
              <a:t>Eu: Good</a:t>
            </a:r>
          </a:p>
          <a:p>
            <a:pPr marL="45720" indent="0">
              <a:buNone/>
            </a:pPr>
            <a:r>
              <a:rPr lang="en-US" b="1" dirty="0">
                <a:solidFill>
                  <a:srgbClr val="FF0000"/>
                </a:solidFill>
              </a:rPr>
              <a:t>Daimon: Spirit </a:t>
            </a:r>
          </a:p>
          <a:p>
            <a:pPr marL="45720" indent="0">
              <a:buNone/>
            </a:pPr>
            <a:r>
              <a:rPr lang="en-US" dirty="0"/>
              <a:t>Aristotle said that </a:t>
            </a:r>
            <a:r>
              <a:rPr lang="en-US" b="1" dirty="0">
                <a:solidFill>
                  <a:srgbClr val="FF0000"/>
                </a:solidFill>
              </a:rPr>
              <a:t>eudaimonia</a:t>
            </a:r>
            <a:r>
              <a:rPr lang="en-US" dirty="0"/>
              <a:t> means 'doing and living well'. It is significant that synonyms for </a:t>
            </a:r>
            <a:r>
              <a:rPr lang="en-US" b="1" dirty="0">
                <a:solidFill>
                  <a:srgbClr val="FF0000"/>
                </a:solidFill>
              </a:rPr>
              <a:t>eudaimonia</a:t>
            </a:r>
            <a:r>
              <a:rPr lang="en-US" dirty="0"/>
              <a:t> are living well and doing well. A standard English translation would be that, “happiness is doing well and living well”.</a:t>
            </a:r>
            <a:endParaRPr lang="en-US" b="1" dirty="0">
              <a:solidFill>
                <a:srgbClr val="FF0000"/>
              </a:solidFill>
            </a:endParaRPr>
          </a:p>
        </p:txBody>
      </p:sp>
      <p:sp>
        <p:nvSpPr>
          <p:cNvPr id="9" name="Text Placeholder 8">
            <a:extLst>
              <a:ext uri="{FF2B5EF4-FFF2-40B4-BE49-F238E27FC236}">
                <a16:creationId xmlns:a16="http://schemas.microsoft.com/office/drawing/2014/main" id="{CFDCD708-8A39-4EB3-B2B8-3C07F91EBE98}"/>
              </a:ext>
            </a:extLst>
          </p:cNvPr>
          <p:cNvSpPr>
            <a:spLocks noGrp="1"/>
          </p:cNvSpPr>
          <p:nvPr>
            <p:ph type="body" sz="half" idx="2"/>
          </p:nvPr>
        </p:nvSpPr>
        <p:spPr/>
        <p:txBody>
          <a:bodyPr/>
          <a:lstStyle/>
          <a:p>
            <a:r>
              <a:rPr lang="en-US" dirty="0"/>
              <a:t>Aristotle</a:t>
            </a:r>
          </a:p>
        </p:txBody>
      </p:sp>
      <p:pic>
        <p:nvPicPr>
          <p:cNvPr id="11" name="Picture 10">
            <a:extLst>
              <a:ext uri="{FF2B5EF4-FFF2-40B4-BE49-F238E27FC236}">
                <a16:creationId xmlns:a16="http://schemas.microsoft.com/office/drawing/2014/main" id="{63397FA8-820E-49BA-899B-5C4EDA300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611" y="2274813"/>
            <a:ext cx="2743200" cy="2322178"/>
          </a:xfrm>
          <a:prstGeom prst="rect">
            <a:avLst/>
          </a:prstGeom>
        </p:spPr>
      </p:pic>
    </p:spTree>
    <p:extLst>
      <p:ext uri="{BB962C8B-B14F-4D97-AF65-F5344CB8AC3E}">
        <p14:creationId xmlns:p14="http://schemas.microsoft.com/office/powerpoint/2010/main" val="200560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0BE15-9EF8-4325-8C6B-7B318147F41D}"/>
              </a:ext>
            </a:extLst>
          </p:cNvPr>
          <p:cNvSpPr>
            <a:spLocks noGrp="1"/>
          </p:cNvSpPr>
          <p:nvPr>
            <p:ph type="title"/>
          </p:nvPr>
        </p:nvSpPr>
        <p:spPr/>
        <p:txBody>
          <a:bodyPr/>
          <a:lstStyle/>
          <a:p>
            <a:r>
              <a:rPr lang="en-US" dirty="0"/>
              <a:t>This philosophical question is an international concern</a:t>
            </a:r>
          </a:p>
        </p:txBody>
      </p:sp>
      <p:sp>
        <p:nvSpPr>
          <p:cNvPr id="5" name="Text Placeholder 4">
            <a:extLst>
              <a:ext uri="{FF2B5EF4-FFF2-40B4-BE49-F238E27FC236}">
                <a16:creationId xmlns:a16="http://schemas.microsoft.com/office/drawing/2014/main" id="{E966ECB4-46B1-47D2-B6D4-2BCA17604674}"/>
              </a:ext>
            </a:extLst>
          </p:cNvPr>
          <p:cNvSpPr>
            <a:spLocks noGrp="1"/>
          </p:cNvSpPr>
          <p:nvPr>
            <p:ph type="body" idx="1"/>
          </p:nvPr>
        </p:nvSpPr>
        <p:spPr/>
        <p:txBody>
          <a:bodyPr/>
          <a:lstStyle/>
          <a:p>
            <a:r>
              <a:rPr lang="en-US" dirty="0"/>
              <a:t>World Happiness Report </a:t>
            </a:r>
          </a:p>
        </p:txBody>
      </p:sp>
      <p:pic>
        <p:nvPicPr>
          <p:cNvPr id="10" name="Content Placeholder 9">
            <a:extLst>
              <a:ext uri="{FF2B5EF4-FFF2-40B4-BE49-F238E27FC236}">
                <a16:creationId xmlns:a16="http://schemas.microsoft.com/office/drawing/2014/main" id="{CCAEA64B-B841-4690-90E6-E9E5688DA4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96466" y="2927066"/>
            <a:ext cx="3009530" cy="2492943"/>
          </a:xfrm>
        </p:spPr>
      </p:pic>
      <p:sp>
        <p:nvSpPr>
          <p:cNvPr id="7" name="Text Placeholder 6">
            <a:extLst>
              <a:ext uri="{FF2B5EF4-FFF2-40B4-BE49-F238E27FC236}">
                <a16:creationId xmlns:a16="http://schemas.microsoft.com/office/drawing/2014/main" id="{33664D90-9364-4FF2-A01F-F4016C2AA72D}"/>
              </a:ext>
            </a:extLst>
          </p:cNvPr>
          <p:cNvSpPr>
            <a:spLocks noGrp="1"/>
          </p:cNvSpPr>
          <p:nvPr>
            <p:ph type="body" sz="quarter" idx="3"/>
          </p:nvPr>
        </p:nvSpPr>
        <p:spPr/>
        <p:txBody>
          <a:bodyPr/>
          <a:lstStyle/>
          <a:p>
            <a:r>
              <a:rPr lang="en-US" dirty="0"/>
              <a:t>March 20 is the International Day of Happiness</a:t>
            </a:r>
          </a:p>
        </p:txBody>
      </p:sp>
      <p:pic>
        <p:nvPicPr>
          <p:cNvPr id="12" name="Content Placeholder 11">
            <a:extLst>
              <a:ext uri="{FF2B5EF4-FFF2-40B4-BE49-F238E27FC236}">
                <a16:creationId xmlns:a16="http://schemas.microsoft.com/office/drawing/2014/main" id="{ABB601A4-5FA9-4535-A7F9-F57AF4613B0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679184" y="2927066"/>
            <a:ext cx="3009530" cy="2492943"/>
          </a:xfrm>
        </p:spPr>
      </p:pic>
    </p:spTree>
    <p:extLst>
      <p:ext uri="{BB962C8B-B14F-4D97-AF65-F5344CB8AC3E}">
        <p14:creationId xmlns:p14="http://schemas.microsoft.com/office/powerpoint/2010/main" val="114436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3CB5-092E-4D78-AC40-8AEF06804D87}"/>
              </a:ext>
            </a:extLst>
          </p:cNvPr>
          <p:cNvSpPr>
            <a:spLocks noGrp="1"/>
          </p:cNvSpPr>
          <p:nvPr>
            <p:ph type="title"/>
          </p:nvPr>
        </p:nvSpPr>
        <p:spPr/>
        <p:txBody>
          <a:bodyPr>
            <a:normAutofit fontScale="90000"/>
          </a:bodyPr>
          <a:lstStyle/>
          <a:p>
            <a:r>
              <a:rPr lang="en-US" dirty="0"/>
              <a:t>To appease your curiosity for this year. For subsequent years: </a:t>
            </a:r>
            <a:r>
              <a:rPr lang="en-US" dirty="0">
                <a:hlinkClick r:id="rId2"/>
              </a:rPr>
              <a:t>https://worldhappiness.report/</a:t>
            </a:r>
            <a:endParaRPr lang="en-US" dirty="0"/>
          </a:p>
        </p:txBody>
      </p:sp>
      <p:sp>
        <p:nvSpPr>
          <p:cNvPr id="3" name="Text Placeholder 2">
            <a:extLst>
              <a:ext uri="{FF2B5EF4-FFF2-40B4-BE49-F238E27FC236}">
                <a16:creationId xmlns:a16="http://schemas.microsoft.com/office/drawing/2014/main" id="{1F95A077-C93D-414C-A15B-D2584FC4C006}"/>
              </a:ext>
            </a:extLst>
          </p:cNvPr>
          <p:cNvSpPr>
            <a:spLocks noGrp="1"/>
          </p:cNvSpPr>
          <p:nvPr>
            <p:ph type="body" idx="1"/>
          </p:nvPr>
        </p:nvSpPr>
        <p:spPr/>
        <p:txBody>
          <a:bodyPr/>
          <a:lstStyle/>
          <a:p>
            <a:r>
              <a:rPr lang="en-US" dirty="0"/>
              <a:t>Most happy for 2019: Finland</a:t>
            </a:r>
          </a:p>
        </p:txBody>
      </p:sp>
      <p:pic>
        <p:nvPicPr>
          <p:cNvPr id="8" name="Content Placeholder 7">
            <a:extLst>
              <a:ext uri="{FF2B5EF4-FFF2-40B4-BE49-F238E27FC236}">
                <a16:creationId xmlns:a16="http://schemas.microsoft.com/office/drawing/2014/main" id="{FF216FEA-8582-453D-9BAD-32EC5F4D01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08212" y="2578100"/>
            <a:ext cx="4059635" cy="3190875"/>
          </a:xfrm>
        </p:spPr>
      </p:pic>
      <p:sp>
        <p:nvSpPr>
          <p:cNvPr id="5" name="Text Placeholder 4">
            <a:extLst>
              <a:ext uri="{FF2B5EF4-FFF2-40B4-BE49-F238E27FC236}">
                <a16:creationId xmlns:a16="http://schemas.microsoft.com/office/drawing/2014/main" id="{389D53FA-86A2-47B3-BF58-76A686E86A5A}"/>
              </a:ext>
            </a:extLst>
          </p:cNvPr>
          <p:cNvSpPr>
            <a:spLocks noGrp="1"/>
          </p:cNvSpPr>
          <p:nvPr>
            <p:ph type="body" sz="quarter" idx="3"/>
          </p:nvPr>
        </p:nvSpPr>
        <p:spPr/>
        <p:txBody>
          <a:bodyPr/>
          <a:lstStyle/>
          <a:p>
            <a:r>
              <a:rPr lang="en-US" dirty="0"/>
              <a:t>Least happy for 2019: South Sudan </a:t>
            </a:r>
          </a:p>
        </p:txBody>
      </p:sp>
      <p:pic>
        <p:nvPicPr>
          <p:cNvPr id="10" name="Content Placeholder 9">
            <a:extLst>
              <a:ext uri="{FF2B5EF4-FFF2-40B4-BE49-F238E27FC236}">
                <a16:creationId xmlns:a16="http://schemas.microsoft.com/office/drawing/2014/main" id="{38CB52B3-2E38-4CAE-9284-6981FBBC636C}"/>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08813" y="2578100"/>
            <a:ext cx="4572000" cy="3190875"/>
          </a:xfrm>
        </p:spPr>
      </p:pic>
    </p:spTree>
    <p:extLst>
      <p:ext uri="{BB962C8B-B14F-4D97-AF65-F5344CB8AC3E}">
        <p14:creationId xmlns:p14="http://schemas.microsoft.com/office/powerpoint/2010/main" val="286545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D17AA-E9B4-420B-BF5C-1FE386405D5C}"/>
              </a:ext>
            </a:extLst>
          </p:cNvPr>
          <p:cNvSpPr>
            <a:spLocks noGrp="1"/>
          </p:cNvSpPr>
          <p:nvPr>
            <p:ph type="title"/>
          </p:nvPr>
        </p:nvSpPr>
        <p:spPr/>
        <p:txBody>
          <a:bodyPr/>
          <a:lstStyle/>
          <a:p>
            <a:r>
              <a:rPr lang="en-US" dirty="0"/>
              <a:t>This debate permeates society today like it did in centuries past. </a:t>
            </a:r>
          </a:p>
        </p:txBody>
      </p:sp>
      <p:pic>
        <p:nvPicPr>
          <p:cNvPr id="9" name="Content Placeholder 8">
            <a:extLst>
              <a:ext uri="{FF2B5EF4-FFF2-40B4-BE49-F238E27FC236}">
                <a16:creationId xmlns:a16="http://schemas.microsoft.com/office/drawing/2014/main" id="{C9515B41-BA2F-486F-94E8-6F0AC7D1900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5216"/>
            <a:ext cx="3941685" cy="2161713"/>
          </a:xfrm>
        </p:spPr>
      </p:pic>
      <p:sp>
        <p:nvSpPr>
          <p:cNvPr id="7" name="TextBox 6">
            <a:extLst>
              <a:ext uri="{FF2B5EF4-FFF2-40B4-BE49-F238E27FC236}">
                <a16:creationId xmlns:a16="http://schemas.microsoft.com/office/drawing/2014/main" id="{BAB47BD3-3606-4FF8-9176-A76ECB745EDB}"/>
              </a:ext>
            </a:extLst>
          </p:cNvPr>
          <p:cNvSpPr txBox="1"/>
          <p:nvPr/>
        </p:nvSpPr>
        <p:spPr>
          <a:xfrm>
            <a:off x="2352583" y="6010183"/>
            <a:ext cx="7989902" cy="646331"/>
          </a:xfrm>
          <a:prstGeom prst="rect">
            <a:avLst/>
          </a:prstGeom>
          <a:noFill/>
        </p:spPr>
        <p:txBody>
          <a:bodyPr wrap="square" rtlCol="0">
            <a:spAutoFit/>
          </a:bodyPr>
          <a:lstStyle/>
          <a:p>
            <a:r>
              <a:rPr lang="en-US" sz="1200" i="1" dirty="0"/>
              <a:t>Source: Nudelman, Mike, and Chris Weller. "9 of history's greatest philosophers reveal the secret to happiness." Business Insider , Business Insider , 11 Jan. 2017, www.businessinsider.com/9-of-historys-greatest-philosophers-reveal-the-secret-to-happiness-2017-1.</a:t>
            </a:r>
          </a:p>
        </p:txBody>
      </p:sp>
      <p:pic>
        <p:nvPicPr>
          <p:cNvPr id="11" name="Picture 10">
            <a:extLst>
              <a:ext uri="{FF2B5EF4-FFF2-40B4-BE49-F238E27FC236}">
                <a16:creationId xmlns:a16="http://schemas.microsoft.com/office/drawing/2014/main" id="{49D41CCF-EAFE-4ED5-9B9D-73613D908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4792"/>
            <a:ext cx="3941685" cy="2249380"/>
          </a:xfrm>
          <a:prstGeom prst="rect">
            <a:avLst/>
          </a:prstGeom>
        </p:spPr>
      </p:pic>
      <p:pic>
        <p:nvPicPr>
          <p:cNvPr id="13" name="Picture 12">
            <a:extLst>
              <a:ext uri="{FF2B5EF4-FFF2-40B4-BE49-F238E27FC236}">
                <a16:creationId xmlns:a16="http://schemas.microsoft.com/office/drawing/2014/main" id="{540C1B90-845E-4990-9C49-38C7CD42E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686" y="1505217"/>
            <a:ext cx="4225770" cy="2149575"/>
          </a:xfrm>
          <a:prstGeom prst="rect">
            <a:avLst/>
          </a:prstGeom>
        </p:spPr>
      </p:pic>
      <p:pic>
        <p:nvPicPr>
          <p:cNvPr id="15" name="Picture 14">
            <a:extLst>
              <a:ext uri="{FF2B5EF4-FFF2-40B4-BE49-F238E27FC236}">
                <a16:creationId xmlns:a16="http://schemas.microsoft.com/office/drawing/2014/main" id="{D013E173-3E64-4D84-B238-F2FF4C5F8A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1685" y="3654791"/>
            <a:ext cx="4225770" cy="2249381"/>
          </a:xfrm>
          <a:prstGeom prst="rect">
            <a:avLst/>
          </a:prstGeom>
        </p:spPr>
      </p:pic>
      <p:pic>
        <p:nvPicPr>
          <p:cNvPr id="17" name="Picture 16">
            <a:extLst>
              <a:ext uri="{FF2B5EF4-FFF2-40B4-BE49-F238E27FC236}">
                <a16:creationId xmlns:a16="http://schemas.microsoft.com/office/drawing/2014/main" id="{6F553885-4327-4D95-B59A-DDAB39EA61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7455" y="3627569"/>
            <a:ext cx="4024546" cy="2276604"/>
          </a:xfrm>
          <a:prstGeom prst="rect">
            <a:avLst/>
          </a:prstGeom>
        </p:spPr>
      </p:pic>
      <p:pic>
        <p:nvPicPr>
          <p:cNvPr id="19" name="Picture 18">
            <a:extLst>
              <a:ext uri="{FF2B5EF4-FFF2-40B4-BE49-F238E27FC236}">
                <a16:creationId xmlns:a16="http://schemas.microsoft.com/office/drawing/2014/main" id="{B519F281-B970-40F2-9166-F3148158C7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6174" y="1505215"/>
            <a:ext cx="4015826" cy="2122353"/>
          </a:xfrm>
          <a:prstGeom prst="rect">
            <a:avLst/>
          </a:prstGeom>
        </p:spPr>
      </p:pic>
    </p:spTree>
    <p:extLst>
      <p:ext uri="{BB962C8B-B14F-4D97-AF65-F5344CB8AC3E}">
        <p14:creationId xmlns:p14="http://schemas.microsoft.com/office/powerpoint/2010/main" val="85133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E9B2-87BF-4122-B641-747030BB2E1B}"/>
              </a:ext>
            </a:extLst>
          </p:cNvPr>
          <p:cNvSpPr>
            <a:spLocks noGrp="1"/>
          </p:cNvSpPr>
          <p:nvPr>
            <p:ph type="title"/>
          </p:nvPr>
        </p:nvSpPr>
        <p:spPr/>
        <p:txBody>
          <a:bodyPr/>
          <a:lstStyle/>
          <a:p>
            <a:r>
              <a:rPr lang="en-US" dirty="0"/>
              <a:t>Let’s revisit: </a:t>
            </a:r>
          </a:p>
        </p:txBody>
      </p:sp>
      <p:sp>
        <p:nvSpPr>
          <p:cNvPr id="3" name="Content Placeholder 2">
            <a:extLst>
              <a:ext uri="{FF2B5EF4-FFF2-40B4-BE49-F238E27FC236}">
                <a16:creationId xmlns:a16="http://schemas.microsoft.com/office/drawing/2014/main" id="{FF3B70DD-2750-411B-A12D-7F99F0AE7554}"/>
              </a:ext>
            </a:extLst>
          </p:cNvPr>
          <p:cNvSpPr>
            <a:spLocks noGrp="1"/>
          </p:cNvSpPr>
          <p:nvPr>
            <p:ph idx="1"/>
          </p:nvPr>
        </p:nvSpPr>
        <p:spPr/>
        <p:txBody>
          <a:bodyPr>
            <a:normAutofit lnSpcReduction="10000"/>
          </a:bodyPr>
          <a:lstStyle/>
          <a:p>
            <a:pPr marL="45720" indent="0">
              <a:buNone/>
            </a:pPr>
            <a:r>
              <a:rPr lang="en-US" dirty="0"/>
              <a:t>1) Needs met? </a:t>
            </a:r>
          </a:p>
          <a:p>
            <a:pPr marL="45720" indent="0">
              <a:buNone/>
            </a:pPr>
            <a:r>
              <a:rPr lang="en-US" dirty="0"/>
              <a:t>2) Genetics/Body chemistry</a:t>
            </a:r>
          </a:p>
          <a:p>
            <a:pPr marL="45720" indent="0">
              <a:buNone/>
            </a:pPr>
            <a:r>
              <a:rPr lang="en-US" dirty="0"/>
              <a:t>3) Support network/People surrounded by? </a:t>
            </a:r>
          </a:p>
          <a:p>
            <a:pPr marL="45720" indent="0">
              <a:buNone/>
            </a:pPr>
            <a:r>
              <a:rPr lang="en-US" dirty="0"/>
              <a:t>4) Health/Physical well-being </a:t>
            </a:r>
          </a:p>
          <a:p>
            <a:pPr marL="45720" indent="0">
              <a:buNone/>
            </a:pPr>
            <a:r>
              <a:rPr lang="en-US" dirty="0"/>
              <a:t>5) Circumstances/External stressors </a:t>
            </a:r>
          </a:p>
          <a:p>
            <a:pPr marL="45720" indent="0">
              <a:buNone/>
            </a:pPr>
            <a:r>
              <a:rPr lang="en-US" dirty="0"/>
              <a:t>6) Money/Financial security </a:t>
            </a:r>
          </a:p>
          <a:p>
            <a:pPr marL="45720" indent="0">
              <a:buNone/>
            </a:pPr>
            <a:r>
              <a:rPr lang="en-US" dirty="0"/>
              <a:t>7) Freedom to be oneself </a:t>
            </a:r>
          </a:p>
          <a:p>
            <a:pPr marL="45720" indent="0">
              <a:buNone/>
            </a:pPr>
            <a:r>
              <a:rPr lang="en-US" dirty="0">
                <a:solidFill>
                  <a:srgbClr val="FF0000"/>
                </a:solidFill>
              </a:rPr>
              <a:t>8) Development of coping mechanisms/philosophy to handle the slings and arrows of life/Internal homeostasis </a:t>
            </a:r>
          </a:p>
        </p:txBody>
      </p:sp>
    </p:spTree>
    <p:extLst>
      <p:ext uri="{BB962C8B-B14F-4D97-AF65-F5344CB8AC3E}">
        <p14:creationId xmlns:p14="http://schemas.microsoft.com/office/powerpoint/2010/main" val="200321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275F3-E803-4D4A-B02E-B1F32A8E2E0D}"/>
              </a:ext>
            </a:extLst>
          </p:cNvPr>
          <p:cNvSpPr>
            <a:spLocks noGrp="1"/>
          </p:cNvSpPr>
          <p:nvPr>
            <p:ph type="title"/>
          </p:nvPr>
        </p:nvSpPr>
        <p:spPr/>
        <p:txBody>
          <a:bodyPr/>
          <a:lstStyle/>
          <a:p>
            <a:r>
              <a:rPr lang="en-US" dirty="0"/>
              <a:t>#1 Needs Met </a:t>
            </a:r>
          </a:p>
        </p:txBody>
      </p:sp>
      <p:sp>
        <p:nvSpPr>
          <p:cNvPr id="6" name="Content Placeholder 5">
            <a:extLst>
              <a:ext uri="{FF2B5EF4-FFF2-40B4-BE49-F238E27FC236}">
                <a16:creationId xmlns:a16="http://schemas.microsoft.com/office/drawing/2014/main" id="{BE7FD9BE-86B2-4E96-9532-40BCC64A3AB6}"/>
              </a:ext>
            </a:extLst>
          </p:cNvPr>
          <p:cNvSpPr>
            <a:spLocks noGrp="1"/>
          </p:cNvSpPr>
          <p:nvPr>
            <p:ph sz="half" idx="2"/>
          </p:nvPr>
        </p:nvSpPr>
        <p:spPr>
          <a:xfrm>
            <a:off x="7008813" y="2092412"/>
            <a:ext cx="4572000" cy="3622587"/>
          </a:xfrm>
        </p:spPr>
        <p:txBody>
          <a:bodyPr>
            <a:normAutofit/>
          </a:bodyPr>
          <a:lstStyle/>
          <a:p>
            <a:r>
              <a:rPr lang="en-US" sz="2800" dirty="0"/>
              <a:t>Abraham Maslow devised this hierarchy of needs. This is psychology 101, but is widely accepted in the social sciences. </a:t>
            </a:r>
          </a:p>
        </p:txBody>
      </p:sp>
      <p:pic>
        <p:nvPicPr>
          <p:cNvPr id="12" name="Content Placeholder 11">
            <a:extLst>
              <a:ext uri="{FF2B5EF4-FFF2-40B4-BE49-F238E27FC236}">
                <a16:creationId xmlns:a16="http://schemas.microsoft.com/office/drawing/2014/main" id="{C02A54B9-89FF-4FF9-85A5-D68999A77C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7018" y="2092413"/>
            <a:ext cx="4433810" cy="2451809"/>
          </a:xfrm>
        </p:spPr>
      </p:pic>
    </p:spTree>
    <p:extLst>
      <p:ext uri="{BB962C8B-B14F-4D97-AF65-F5344CB8AC3E}">
        <p14:creationId xmlns:p14="http://schemas.microsoft.com/office/powerpoint/2010/main" val="1218222238"/>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130</TotalTime>
  <Words>946</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Euphemia</vt:lpstr>
      <vt:lpstr>Wingdings</vt:lpstr>
      <vt:lpstr>Children Playing 16x9</vt:lpstr>
      <vt:lpstr>Lesson 47</vt:lpstr>
      <vt:lpstr>     Journal Entry (I know this is normally shown at the end of class):  </vt:lpstr>
      <vt:lpstr>Brainstorming Reasons</vt:lpstr>
      <vt:lpstr>PowerPoint Presentation</vt:lpstr>
      <vt:lpstr>This philosophical question is an international concern</vt:lpstr>
      <vt:lpstr>To appease your curiosity for this year. For subsequent years: https://worldhappiness.report/</vt:lpstr>
      <vt:lpstr>This debate permeates society today like it did in centuries past. </vt:lpstr>
      <vt:lpstr>Let’s revisit: </vt:lpstr>
      <vt:lpstr>#1 Needs Met </vt:lpstr>
      <vt:lpstr>#2 Genetics/Body Chemistry</vt:lpstr>
      <vt:lpstr>#3 Support Network/People that surround us</vt:lpstr>
      <vt:lpstr>#4 Health/Physical well-being  </vt:lpstr>
      <vt:lpstr>#5 Circumstances/External stressors  </vt:lpstr>
      <vt:lpstr>#6 Money/Financial security  </vt:lpstr>
      <vt:lpstr>#7 Freedom to be oneself  </vt:lpstr>
      <vt:lpstr>#8 Development of coping mechanisms/philosophy to handle the slings and arrows of life/Internal homeostasis  </vt:lpstr>
      <vt:lpstr>Final Thought: The Hedonic Treadmill</vt:lpstr>
      <vt:lpstr>     Journal Entry (I know this is normally shown at the end of 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47</dc:title>
  <dc:creator>Anthony Salciccioli</dc:creator>
  <cp:lastModifiedBy>Anthony Salciccioli</cp:lastModifiedBy>
  <cp:revision>20</cp:revision>
  <dcterms:created xsi:type="dcterms:W3CDTF">2019-07-17T13:30:15Z</dcterms:created>
  <dcterms:modified xsi:type="dcterms:W3CDTF">2019-07-20T17:30:54Z</dcterms:modified>
</cp:coreProperties>
</file>