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60" r:id="rId3"/>
    <p:sldId id="257" r:id="rId4"/>
    <p:sldId id="258" r:id="rId5"/>
    <p:sldId id="268" r:id="rId6"/>
    <p:sldId id="259" r:id="rId7"/>
    <p:sldId id="261" r:id="rId8"/>
    <p:sldId id="266" r:id="rId9"/>
    <p:sldId id="262" r:id="rId10"/>
    <p:sldId id="269" r:id="rId11"/>
    <p:sldId id="263" r:id="rId12"/>
    <p:sldId id="267" r:id="rId13"/>
    <p:sldId id="264" r:id="rId14"/>
    <p:sldId id="265" r:id="rId15"/>
    <p:sldId id="272" r:id="rId16"/>
    <p:sldId id="273" r:id="rId17"/>
    <p:sldId id="271" r:id="rId18"/>
    <p:sldId id="276" r:id="rId19"/>
    <p:sldId id="278" r:id="rId20"/>
    <p:sldId id="279" r:id="rId21"/>
    <p:sldId id="280" r:id="rId22"/>
    <p:sldId id="281" r:id="rId23"/>
    <p:sldId id="282" r:id="rId24"/>
    <p:sldId id="283" r:id="rId25"/>
    <p:sldId id="284" r:id="rId26"/>
    <p:sldId id="285" r:id="rId27"/>
    <p:sldId id="286" r:id="rId28"/>
    <p:sldId id="287"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584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584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584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49A3B4-AFC3-4915-8219-EB26D9897C6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379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ACB36A4-CD07-4ACE-854B-971DB482D1B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Copyright 2010 Alan S. Berger</a:t>
            </a:r>
          </a:p>
        </p:txBody>
      </p:sp>
      <p:sp>
        <p:nvSpPr>
          <p:cNvPr id="6" name="Rectangle 6"/>
          <p:cNvSpPr>
            <a:spLocks noGrp="1" noChangeArrowheads="1"/>
          </p:cNvSpPr>
          <p:nvPr>
            <p:ph type="sldNum" sz="quarter" idx="12"/>
          </p:nvPr>
        </p:nvSpPr>
        <p:spPr>
          <a:ln/>
        </p:spPr>
        <p:txBody>
          <a:bodyPr/>
          <a:lstStyle>
            <a:lvl1pPr>
              <a:defRPr/>
            </a:lvl1pPr>
          </a:lstStyle>
          <a:p>
            <a:pPr>
              <a:defRPr/>
            </a:pPr>
            <a:fld id="{6C9239C4-7BD4-4FA6-8E6E-6DF09F9EAC0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Copyright 2010 Alan S. Berger</a:t>
            </a:r>
          </a:p>
        </p:txBody>
      </p:sp>
      <p:sp>
        <p:nvSpPr>
          <p:cNvPr id="6" name="Rectangle 6"/>
          <p:cNvSpPr>
            <a:spLocks noGrp="1" noChangeArrowheads="1"/>
          </p:cNvSpPr>
          <p:nvPr>
            <p:ph type="sldNum" sz="quarter" idx="12"/>
          </p:nvPr>
        </p:nvSpPr>
        <p:spPr>
          <a:ln/>
        </p:spPr>
        <p:txBody>
          <a:bodyPr/>
          <a:lstStyle>
            <a:lvl1pPr>
              <a:defRPr/>
            </a:lvl1pPr>
          </a:lstStyle>
          <a:p>
            <a:pPr>
              <a:defRPr/>
            </a:pPr>
            <a:fld id="{A9354BDA-72F8-4F8A-8F97-ACC8A2E5F99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Copyright 2010 Alan S. Berger</a:t>
            </a:r>
          </a:p>
        </p:txBody>
      </p:sp>
      <p:sp>
        <p:nvSpPr>
          <p:cNvPr id="6" name="Rectangle 6"/>
          <p:cNvSpPr>
            <a:spLocks noGrp="1" noChangeArrowheads="1"/>
          </p:cNvSpPr>
          <p:nvPr>
            <p:ph type="sldNum" sz="quarter" idx="12"/>
          </p:nvPr>
        </p:nvSpPr>
        <p:spPr>
          <a:ln/>
        </p:spPr>
        <p:txBody>
          <a:bodyPr/>
          <a:lstStyle>
            <a:lvl1pPr>
              <a:defRPr/>
            </a:lvl1pPr>
          </a:lstStyle>
          <a:p>
            <a:pPr>
              <a:defRPr/>
            </a:pPr>
            <a:fld id="{F5EA7115-E9D4-44B6-9D50-277BB7DE114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Copyright 2010 Alan S. Berger</a:t>
            </a:r>
          </a:p>
        </p:txBody>
      </p:sp>
      <p:sp>
        <p:nvSpPr>
          <p:cNvPr id="6" name="Rectangle 6"/>
          <p:cNvSpPr>
            <a:spLocks noGrp="1" noChangeArrowheads="1"/>
          </p:cNvSpPr>
          <p:nvPr>
            <p:ph type="sldNum" sz="quarter" idx="12"/>
          </p:nvPr>
        </p:nvSpPr>
        <p:spPr>
          <a:ln/>
        </p:spPr>
        <p:txBody>
          <a:bodyPr/>
          <a:lstStyle>
            <a:lvl1pPr>
              <a:defRPr/>
            </a:lvl1pPr>
          </a:lstStyle>
          <a:p>
            <a:pPr>
              <a:defRPr/>
            </a:pPr>
            <a:fld id="{A882950A-637B-4744-8106-FCFA1B33BA4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 Copyright 2010 Alan S. Berger</a:t>
            </a:r>
          </a:p>
        </p:txBody>
      </p:sp>
      <p:sp>
        <p:nvSpPr>
          <p:cNvPr id="6" name="Rectangle 6"/>
          <p:cNvSpPr>
            <a:spLocks noGrp="1" noChangeArrowheads="1"/>
          </p:cNvSpPr>
          <p:nvPr>
            <p:ph type="sldNum" sz="quarter" idx="12"/>
          </p:nvPr>
        </p:nvSpPr>
        <p:spPr>
          <a:ln/>
        </p:spPr>
        <p:txBody>
          <a:bodyPr/>
          <a:lstStyle>
            <a:lvl1pPr>
              <a:defRPr/>
            </a:lvl1pPr>
          </a:lstStyle>
          <a:p>
            <a:pPr>
              <a:defRPr/>
            </a:pPr>
            <a:fld id="{0AF90A79-D8C9-409F-829D-F4BDDAEB49D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 Copyright 2010 Alan S. Berger</a:t>
            </a:r>
          </a:p>
        </p:txBody>
      </p:sp>
      <p:sp>
        <p:nvSpPr>
          <p:cNvPr id="7" name="Rectangle 6"/>
          <p:cNvSpPr>
            <a:spLocks noGrp="1" noChangeArrowheads="1"/>
          </p:cNvSpPr>
          <p:nvPr>
            <p:ph type="sldNum" sz="quarter" idx="12"/>
          </p:nvPr>
        </p:nvSpPr>
        <p:spPr>
          <a:ln/>
        </p:spPr>
        <p:txBody>
          <a:bodyPr/>
          <a:lstStyle>
            <a:lvl1pPr>
              <a:defRPr/>
            </a:lvl1pPr>
          </a:lstStyle>
          <a:p>
            <a:pPr>
              <a:defRPr/>
            </a:pPr>
            <a:fld id="{5CF35278-EAEC-40A8-BF15-B5A5F038CDC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 Copyright 2010 Alan S. Berger</a:t>
            </a:r>
          </a:p>
        </p:txBody>
      </p:sp>
      <p:sp>
        <p:nvSpPr>
          <p:cNvPr id="9" name="Rectangle 6"/>
          <p:cNvSpPr>
            <a:spLocks noGrp="1" noChangeArrowheads="1"/>
          </p:cNvSpPr>
          <p:nvPr>
            <p:ph type="sldNum" sz="quarter" idx="12"/>
          </p:nvPr>
        </p:nvSpPr>
        <p:spPr>
          <a:ln/>
        </p:spPr>
        <p:txBody>
          <a:bodyPr/>
          <a:lstStyle>
            <a:lvl1pPr>
              <a:defRPr/>
            </a:lvl1pPr>
          </a:lstStyle>
          <a:p>
            <a:pPr>
              <a:defRPr/>
            </a:pPr>
            <a:fld id="{33C494AE-8A12-4DD4-8752-4C0065AB028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 Copyright 2010 Alan S. Berger</a:t>
            </a:r>
          </a:p>
        </p:txBody>
      </p:sp>
      <p:sp>
        <p:nvSpPr>
          <p:cNvPr id="5" name="Rectangle 6"/>
          <p:cNvSpPr>
            <a:spLocks noGrp="1" noChangeArrowheads="1"/>
          </p:cNvSpPr>
          <p:nvPr>
            <p:ph type="sldNum" sz="quarter" idx="12"/>
          </p:nvPr>
        </p:nvSpPr>
        <p:spPr>
          <a:ln/>
        </p:spPr>
        <p:txBody>
          <a:bodyPr/>
          <a:lstStyle>
            <a:lvl1pPr>
              <a:defRPr/>
            </a:lvl1pPr>
          </a:lstStyle>
          <a:p>
            <a:pPr>
              <a:defRPr/>
            </a:pPr>
            <a:fld id="{F71C21C5-8022-4988-B69C-B6A23463A1B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 Copyright 2010 Alan S. Berger</a:t>
            </a:r>
          </a:p>
        </p:txBody>
      </p:sp>
      <p:sp>
        <p:nvSpPr>
          <p:cNvPr id="4" name="Rectangle 6"/>
          <p:cNvSpPr>
            <a:spLocks noGrp="1" noChangeArrowheads="1"/>
          </p:cNvSpPr>
          <p:nvPr>
            <p:ph type="sldNum" sz="quarter" idx="12"/>
          </p:nvPr>
        </p:nvSpPr>
        <p:spPr>
          <a:ln/>
        </p:spPr>
        <p:txBody>
          <a:bodyPr/>
          <a:lstStyle>
            <a:lvl1pPr>
              <a:defRPr/>
            </a:lvl1pPr>
          </a:lstStyle>
          <a:p>
            <a:pPr>
              <a:defRPr/>
            </a:pPr>
            <a:fld id="{4965C795-0146-4136-BA64-E8CF472FF4D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 Copyright 2010 Alan S. Berger</a:t>
            </a:r>
          </a:p>
        </p:txBody>
      </p:sp>
      <p:sp>
        <p:nvSpPr>
          <p:cNvPr id="7" name="Rectangle 6"/>
          <p:cNvSpPr>
            <a:spLocks noGrp="1" noChangeArrowheads="1"/>
          </p:cNvSpPr>
          <p:nvPr>
            <p:ph type="sldNum" sz="quarter" idx="12"/>
          </p:nvPr>
        </p:nvSpPr>
        <p:spPr>
          <a:ln/>
        </p:spPr>
        <p:txBody>
          <a:bodyPr/>
          <a:lstStyle>
            <a:lvl1pPr>
              <a:defRPr/>
            </a:lvl1pPr>
          </a:lstStyle>
          <a:p>
            <a:pPr>
              <a:defRPr/>
            </a:pPr>
            <a:fld id="{BCA6FAAA-A284-4F57-AB8C-1345CC1D9A7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 Copyright 2010 Alan S. Berger</a:t>
            </a:r>
          </a:p>
        </p:txBody>
      </p:sp>
      <p:sp>
        <p:nvSpPr>
          <p:cNvPr id="7" name="Rectangle 6"/>
          <p:cNvSpPr>
            <a:spLocks noGrp="1" noChangeArrowheads="1"/>
          </p:cNvSpPr>
          <p:nvPr>
            <p:ph type="sldNum" sz="quarter" idx="12"/>
          </p:nvPr>
        </p:nvSpPr>
        <p:spPr>
          <a:ln/>
        </p:spPr>
        <p:txBody>
          <a:bodyPr/>
          <a:lstStyle>
            <a:lvl1pPr>
              <a:defRPr/>
            </a:lvl1pPr>
          </a:lstStyle>
          <a:p>
            <a:pPr>
              <a:defRPr/>
            </a:pPr>
            <a:fld id="{D0C450A4-C046-4826-B32E-5F2654DF5CF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en-US"/>
              <a:t>© Copyright 2010 Alan S. Berger</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F37683F-96F3-4B5B-B9EE-21365FA7D1E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p:spPr>
        <p:txBody>
          <a:bodyPr/>
          <a:lstStyle/>
          <a:p>
            <a:r>
              <a:rPr lang="en-US" dirty="0"/>
              <a:t>© Copyright 2010 Alan S. Berger</a:t>
            </a:r>
          </a:p>
        </p:txBody>
      </p:sp>
      <p:sp>
        <p:nvSpPr>
          <p:cNvPr id="2051" name="Slide Number Placeholder 5"/>
          <p:cNvSpPr>
            <a:spLocks noGrp="1"/>
          </p:cNvSpPr>
          <p:nvPr>
            <p:ph type="sldNum" sz="quarter" idx="12"/>
          </p:nvPr>
        </p:nvSpPr>
        <p:spPr>
          <a:noFill/>
        </p:spPr>
        <p:txBody>
          <a:bodyPr/>
          <a:lstStyle/>
          <a:p>
            <a:fld id="{65D9FA6C-5AD9-438C-A3CA-DDD6EBC84584}" type="slidenum">
              <a:rPr lang="en-US" smtClean="0"/>
              <a:pPr/>
              <a:t>1</a:t>
            </a:fld>
            <a:endParaRPr lang="en-US" smtClean="0"/>
          </a:p>
        </p:txBody>
      </p:sp>
      <p:sp>
        <p:nvSpPr>
          <p:cNvPr id="2" name="Rectangle 2"/>
          <p:cNvSpPr>
            <a:spLocks noGrp="1" noChangeArrowheads="1"/>
          </p:cNvSpPr>
          <p:nvPr>
            <p:ph type="ctrTitle"/>
          </p:nvPr>
        </p:nvSpPr>
        <p:spPr/>
        <p:txBody>
          <a:bodyPr/>
          <a:lstStyle/>
          <a:p>
            <a:pPr eaLnBrk="1" hangingPunct="1"/>
            <a:r>
              <a:rPr lang="en-US" smtClean="0"/>
              <a:t>Population, Urbanization, and Ecology</a:t>
            </a:r>
          </a:p>
        </p:txBody>
      </p:sp>
      <p:sp>
        <p:nvSpPr>
          <p:cNvPr id="3" name="Rectangle 3"/>
          <p:cNvSpPr>
            <a:spLocks noGrp="1" noChangeArrowheads="1"/>
          </p:cNvSpPr>
          <p:nvPr>
            <p:ph type="subTitle" idx="1"/>
          </p:nvPr>
        </p:nvSpPr>
        <p:spPr/>
        <p:txBody>
          <a:bodyPr/>
          <a:lstStyle/>
          <a:p>
            <a:pPr eaLnBrk="1" hangingPunct="1"/>
            <a:r>
              <a:rPr lang="en-US" sz="2800" smtClean="0"/>
              <a:t>The study of Population growth and the development of Cities and their relationship with the environment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a:noFill/>
        </p:spPr>
        <p:txBody>
          <a:bodyPr/>
          <a:lstStyle/>
          <a:p>
            <a:r>
              <a:rPr lang="en-US"/>
              <a:t>© Copyright 2010 Alan S. Berger</a:t>
            </a:r>
          </a:p>
        </p:txBody>
      </p:sp>
      <p:sp>
        <p:nvSpPr>
          <p:cNvPr id="11267" name="Slide Number Placeholder 5"/>
          <p:cNvSpPr>
            <a:spLocks noGrp="1"/>
          </p:cNvSpPr>
          <p:nvPr>
            <p:ph type="sldNum" sz="quarter" idx="12"/>
          </p:nvPr>
        </p:nvSpPr>
        <p:spPr>
          <a:noFill/>
        </p:spPr>
        <p:txBody>
          <a:bodyPr/>
          <a:lstStyle/>
          <a:p>
            <a:fld id="{1C81CECA-A132-44FF-96B1-B35A30DCF40E}" type="slidenum">
              <a:rPr lang="en-US" smtClean="0"/>
              <a:pPr/>
              <a:t>10</a:t>
            </a:fld>
            <a:endParaRPr lang="en-US" smtClean="0"/>
          </a:p>
        </p:txBody>
      </p:sp>
      <p:sp>
        <p:nvSpPr>
          <p:cNvPr id="16386" name="Rectangle 2"/>
          <p:cNvSpPr>
            <a:spLocks noGrp="1" noChangeArrowheads="1"/>
          </p:cNvSpPr>
          <p:nvPr>
            <p:ph type="title"/>
          </p:nvPr>
        </p:nvSpPr>
        <p:spPr/>
        <p:txBody>
          <a:bodyPr/>
          <a:lstStyle/>
          <a:p>
            <a:pPr eaLnBrk="1" hangingPunct="1"/>
            <a:r>
              <a:rPr lang="en-US" smtClean="0"/>
              <a:t>Population Growth 1700-2100</a:t>
            </a:r>
          </a:p>
        </p:txBody>
      </p:sp>
      <p:pic>
        <p:nvPicPr>
          <p:cNvPr id="16388" name="Picture 4"/>
          <p:cNvPicPr>
            <a:picLocks noChangeAspect="1" noChangeArrowheads="1"/>
          </p:cNvPicPr>
          <p:nvPr>
            <p:ph type="body" idx="1"/>
          </p:nvPr>
        </p:nvPicPr>
        <p:blipFill>
          <a:blip r:embed="rId2" cstate="print"/>
          <a:srcRect/>
          <a:stretch>
            <a:fillRect/>
          </a:stretch>
        </p:blipFill>
        <p:spPr>
          <a:xfrm>
            <a:off x="2513013" y="1600200"/>
            <a:ext cx="4117975" cy="4525963"/>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638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p:spPr>
        <p:txBody>
          <a:bodyPr/>
          <a:lstStyle/>
          <a:p>
            <a:r>
              <a:rPr lang="en-US"/>
              <a:t>© Copyright 2010 Alan S. Berger</a:t>
            </a:r>
          </a:p>
        </p:txBody>
      </p:sp>
      <p:sp>
        <p:nvSpPr>
          <p:cNvPr id="12291" name="Slide Number Placeholder 5"/>
          <p:cNvSpPr>
            <a:spLocks noGrp="1"/>
          </p:cNvSpPr>
          <p:nvPr>
            <p:ph type="sldNum" sz="quarter" idx="12"/>
          </p:nvPr>
        </p:nvSpPr>
        <p:spPr>
          <a:noFill/>
        </p:spPr>
        <p:txBody>
          <a:bodyPr/>
          <a:lstStyle/>
          <a:p>
            <a:fld id="{09DECBE0-1DBA-49A4-97F6-37A2FEAAB5E7}" type="slidenum">
              <a:rPr lang="en-US" smtClean="0"/>
              <a:pPr/>
              <a:t>11</a:t>
            </a:fld>
            <a:endParaRPr lang="en-US" smtClean="0"/>
          </a:p>
        </p:txBody>
      </p:sp>
      <p:sp>
        <p:nvSpPr>
          <p:cNvPr id="10242" name="Rectangle 2"/>
          <p:cNvSpPr>
            <a:spLocks noGrp="1" noChangeArrowheads="1"/>
          </p:cNvSpPr>
          <p:nvPr>
            <p:ph type="title"/>
          </p:nvPr>
        </p:nvSpPr>
        <p:spPr/>
        <p:txBody>
          <a:bodyPr/>
          <a:lstStyle/>
          <a:p>
            <a:pPr eaLnBrk="1" hangingPunct="1"/>
            <a:r>
              <a:rPr lang="en-US" smtClean="0"/>
              <a:t>Population Theories</a:t>
            </a:r>
          </a:p>
        </p:txBody>
      </p:sp>
      <p:sp>
        <p:nvSpPr>
          <p:cNvPr id="10243" name="Rectangle 3"/>
          <p:cNvSpPr>
            <a:spLocks noGrp="1" noChangeArrowheads="1"/>
          </p:cNvSpPr>
          <p:nvPr>
            <p:ph type="body" idx="1"/>
          </p:nvPr>
        </p:nvSpPr>
        <p:spPr/>
        <p:txBody>
          <a:bodyPr/>
          <a:lstStyle/>
          <a:p>
            <a:pPr lvl="1" eaLnBrk="1" hangingPunct="1"/>
            <a:r>
              <a:rPr lang="en-US" sz="2000" b="1" smtClean="0"/>
              <a:t>Demographic transition theory</a:t>
            </a:r>
            <a:r>
              <a:rPr lang="en-US" sz="2000" smtClean="0"/>
              <a:t> is a thesis linking population patterns to a society’s level of technological development. It entails four stages:</a:t>
            </a:r>
          </a:p>
          <a:p>
            <a:pPr lvl="2" eaLnBrk="1" hangingPunct="1"/>
            <a:r>
              <a:rPr lang="en-US" sz="2000" smtClean="0"/>
              <a:t>Stage 1, preindustrial: high birth rates, high death rates.</a:t>
            </a:r>
          </a:p>
          <a:p>
            <a:pPr lvl="2" eaLnBrk="1" hangingPunct="1"/>
            <a:r>
              <a:rPr lang="en-US" sz="2000" smtClean="0"/>
              <a:t>Stage 2, onset of industrialization: high birth rates, low death rates.</a:t>
            </a:r>
          </a:p>
          <a:p>
            <a:pPr lvl="2" eaLnBrk="1" hangingPunct="1"/>
            <a:r>
              <a:rPr lang="en-US" sz="2000" smtClean="0"/>
              <a:t>.Stage 3, industrial economy: declining birth rates, low death rates.</a:t>
            </a:r>
          </a:p>
          <a:p>
            <a:pPr lvl="2" eaLnBrk="1" hangingPunct="1"/>
            <a:r>
              <a:rPr lang="en-US" sz="2000" smtClean="0"/>
              <a:t>Stage 4, a postindustrial economy: low birth rates, steady death rates.</a:t>
            </a:r>
          </a:p>
          <a:p>
            <a:pPr lvl="2" eaLnBrk="1" hangingPunct="1"/>
            <a:r>
              <a:rPr lang="en-US" sz="2000" smtClean="0"/>
              <a:t>This approach suggests that technology holds the key to population control.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p:spPr>
        <p:txBody>
          <a:bodyPr/>
          <a:lstStyle/>
          <a:p>
            <a:r>
              <a:rPr lang="en-US"/>
              <a:t>© Copyright 2010 Alan S. Berger</a:t>
            </a:r>
          </a:p>
        </p:txBody>
      </p:sp>
      <p:sp>
        <p:nvSpPr>
          <p:cNvPr id="13315" name="Slide Number Placeholder 5"/>
          <p:cNvSpPr>
            <a:spLocks noGrp="1"/>
          </p:cNvSpPr>
          <p:nvPr>
            <p:ph type="sldNum" sz="quarter" idx="12"/>
          </p:nvPr>
        </p:nvSpPr>
        <p:spPr>
          <a:noFill/>
        </p:spPr>
        <p:txBody>
          <a:bodyPr/>
          <a:lstStyle/>
          <a:p>
            <a:fld id="{A15897A5-7B54-41F6-B2C3-44195F1A913A}" type="slidenum">
              <a:rPr lang="en-US" smtClean="0"/>
              <a:pPr/>
              <a:t>12</a:t>
            </a:fld>
            <a:endParaRPr lang="en-US" smtClean="0"/>
          </a:p>
        </p:txBody>
      </p:sp>
      <p:sp>
        <p:nvSpPr>
          <p:cNvPr id="14338" name="Rectangle 2"/>
          <p:cNvSpPr>
            <a:spLocks noGrp="1" noChangeArrowheads="1"/>
          </p:cNvSpPr>
          <p:nvPr>
            <p:ph type="title"/>
          </p:nvPr>
        </p:nvSpPr>
        <p:spPr/>
        <p:txBody>
          <a:bodyPr/>
          <a:lstStyle/>
          <a:p>
            <a:pPr eaLnBrk="1" hangingPunct="1"/>
            <a:r>
              <a:rPr lang="en-US" smtClean="0"/>
              <a:t>The Demographic Transition</a:t>
            </a:r>
          </a:p>
        </p:txBody>
      </p:sp>
      <p:pic>
        <p:nvPicPr>
          <p:cNvPr id="14340" name="Picture 4"/>
          <p:cNvPicPr>
            <a:picLocks noChangeAspect="1" noChangeArrowheads="1"/>
          </p:cNvPicPr>
          <p:nvPr>
            <p:ph type="body" idx="1"/>
          </p:nvPr>
        </p:nvPicPr>
        <p:blipFill>
          <a:blip r:embed="rId2" cstate="print"/>
          <a:srcRect/>
          <a:stretch>
            <a:fillRect/>
          </a:stretch>
        </p:blipFill>
        <p:spPr>
          <a:xfrm>
            <a:off x="381000" y="1524000"/>
            <a:ext cx="7734300" cy="3557588"/>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43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noFill/>
        </p:spPr>
        <p:txBody>
          <a:bodyPr/>
          <a:lstStyle/>
          <a:p>
            <a:r>
              <a:rPr lang="en-US"/>
              <a:t>© Copyright 2010 Alan S. Berger</a:t>
            </a:r>
          </a:p>
        </p:txBody>
      </p:sp>
      <p:sp>
        <p:nvSpPr>
          <p:cNvPr id="14339" name="Slide Number Placeholder 5"/>
          <p:cNvSpPr>
            <a:spLocks noGrp="1"/>
          </p:cNvSpPr>
          <p:nvPr>
            <p:ph type="sldNum" sz="quarter" idx="12"/>
          </p:nvPr>
        </p:nvSpPr>
        <p:spPr>
          <a:noFill/>
        </p:spPr>
        <p:txBody>
          <a:bodyPr/>
          <a:lstStyle/>
          <a:p>
            <a:fld id="{EE7C6982-4C2D-42BA-89C3-2969B42CB696}" type="slidenum">
              <a:rPr lang="en-US" smtClean="0"/>
              <a:pPr/>
              <a:t>13</a:t>
            </a:fld>
            <a:endParaRPr lang="en-US" smtClean="0"/>
          </a:p>
        </p:txBody>
      </p:sp>
      <p:sp>
        <p:nvSpPr>
          <p:cNvPr id="11266" name="Rectangle 2"/>
          <p:cNvSpPr>
            <a:spLocks noGrp="1" noChangeArrowheads="1"/>
          </p:cNvSpPr>
          <p:nvPr>
            <p:ph type="title"/>
          </p:nvPr>
        </p:nvSpPr>
        <p:spPr/>
        <p:txBody>
          <a:bodyPr/>
          <a:lstStyle/>
          <a:p>
            <a:pPr eaLnBrk="1" hangingPunct="1"/>
            <a:r>
              <a:rPr lang="en-US" smtClean="0"/>
              <a:t>Population Theories</a:t>
            </a:r>
          </a:p>
        </p:txBody>
      </p:sp>
      <p:sp>
        <p:nvSpPr>
          <p:cNvPr id="11267" name="Rectangle 3"/>
          <p:cNvSpPr>
            <a:spLocks noGrp="1" noChangeArrowheads="1"/>
          </p:cNvSpPr>
          <p:nvPr>
            <p:ph type="body" idx="1"/>
          </p:nvPr>
        </p:nvSpPr>
        <p:spPr/>
        <p:txBody>
          <a:bodyPr/>
          <a:lstStyle/>
          <a:p>
            <a:pPr lvl="1" eaLnBrk="1" hangingPunct="1"/>
            <a:r>
              <a:rPr lang="en-US" sz="2000" smtClean="0"/>
              <a:t>Global population today: A brief survey.</a:t>
            </a:r>
          </a:p>
          <a:p>
            <a:pPr lvl="2" eaLnBrk="1" hangingPunct="1"/>
            <a:r>
              <a:rPr lang="en-US" sz="2000" smtClean="0"/>
              <a:t>The low-growth industrial societies of the North are now close to zero population growth, the level of reproduction that maintains population at a steady state.</a:t>
            </a:r>
          </a:p>
          <a:p>
            <a:pPr lvl="2" eaLnBrk="1" hangingPunct="1"/>
            <a:r>
              <a:rPr lang="en-US" sz="2000" smtClean="0"/>
              <a:t>The high-growth less-developed societies of the South are still in Stage 2 of the demographic transition.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12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p:spPr>
        <p:txBody>
          <a:bodyPr/>
          <a:lstStyle/>
          <a:p>
            <a:r>
              <a:rPr lang="en-US"/>
              <a:t>© Copyright 2010 Alan S. Berger</a:t>
            </a:r>
          </a:p>
        </p:txBody>
      </p:sp>
      <p:sp>
        <p:nvSpPr>
          <p:cNvPr id="15363" name="Slide Number Placeholder 5"/>
          <p:cNvSpPr>
            <a:spLocks noGrp="1"/>
          </p:cNvSpPr>
          <p:nvPr>
            <p:ph type="sldNum" sz="quarter" idx="12"/>
          </p:nvPr>
        </p:nvSpPr>
        <p:spPr>
          <a:noFill/>
        </p:spPr>
        <p:txBody>
          <a:bodyPr/>
          <a:lstStyle/>
          <a:p>
            <a:fld id="{DF9530B8-A060-4B9E-BB75-7CB4D834A206}" type="slidenum">
              <a:rPr lang="en-US" smtClean="0"/>
              <a:pPr/>
              <a:t>14</a:t>
            </a:fld>
            <a:endParaRPr lang="en-US" smtClean="0"/>
          </a:p>
        </p:txBody>
      </p:sp>
      <p:sp>
        <p:nvSpPr>
          <p:cNvPr id="12290" name="Rectangle 2"/>
          <p:cNvSpPr>
            <a:spLocks noGrp="1" noChangeArrowheads="1"/>
          </p:cNvSpPr>
          <p:nvPr>
            <p:ph type="title"/>
          </p:nvPr>
        </p:nvSpPr>
        <p:spPr/>
        <p:txBody>
          <a:bodyPr/>
          <a:lstStyle/>
          <a:p>
            <a:pPr eaLnBrk="1" hangingPunct="1"/>
            <a:r>
              <a:rPr lang="en-US" sz="3200" smtClean="0"/>
              <a:t>Urbanization: The Growth of Cities</a:t>
            </a:r>
          </a:p>
        </p:txBody>
      </p:sp>
      <p:sp>
        <p:nvSpPr>
          <p:cNvPr id="12291" name="Rectangle 3"/>
          <p:cNvSpPr>
            <a:spLocks noGrp="1" noChangeArrowheads="1"/>
          </p:cNvSpPr>
          <p:nvPr>
            <p:ph type="body" idx="1"/>
          </p:nvPr>
        </p:nvSpPr>
        <p:spPr/>
        <p:txBody>
          <a:bodyPr/>
          <a:lstStyle/>
          <a:p>
            <a:pPr marL="812800" indent="-812800" eaLnBrk="1" hangingPunct="1">
              <a:buFontTx/>
              <a:buNone/>
            </a:pPr>
            <a:r>
              <a:rPr lang="en-US" sz="2000" smtClean="0"/>
              <a:t>Urbanization is the concentration of humanity into cities. </a:t>
            </a:r>
          </a:p>
          <a:p>
            <a:pPr marL="812800" indent="-812800" eaLnBrk="1" hangingPunct="1">
              <a:buFontTx/>
              <a:buAutoNum type="romanUcPeriod"/>
            </a:pPr>
            <a:r>
              <a:rPr lang="en-US" sz="2400" smtClean="0"/>
              <a:t>The evolution of cities.</a:t>
            </a:r>
          </a:p>
          <a:p>
            <a:pPr marL="1168400" lvl="1" indent="-711200" eaLnBrk="1" hangingPunct="1">
              <a:buFontTx/>
              <a:buAutoNum type="alphaUcPeriod"/>
            </a:pPr>
            <a:r>
              <a:rPr lang="en-US" sz="2000" smtClean="0"/>
              <a:t>Earliest settlements  were more villages than cities in today’s terms. </a:t>
            </a:r>
          </a:p>
          <a:p>
            <a:pPr marL="1168400" lvl="1" indent="-711200" eaLnBrk="1" hangingPunct="1">
              <a:buFontTx/>
              <a:buAutoNum type="alphaUcPeriod" startAt="2"/>
            </a:pPr>
            <a:r>
              <a:rPr lang="en-US" sz="2400" smtClean="0"/>
              <a:t>The emergence of cities led to a specialization and higher living standards. The first Western  city—Jericho, which dates back some 10,000 years—was home to only around 600 people.</a:t>
            </a:r>
          </a:p>
          <a:p>
            <a:pPr marL="1168400" lvl="1" indent="-711200" eaLnBrk="1" hangingPunct="1">
              <a:buFontTx/>
              <a:buAutoNum type="alphaUcPeriod" startAt="2"/>
            </a:pPr>
            <a:r>
              <a:rPr lang="en-US" sz="2400" smtClean="0"/>
              <a:t>Preindustrial European cities date back some 5,000 years to the Greeks and Romans.</a:t>
            </a:r>
          </a:p>
          <a:p>
            <a:pPr marL="1168400" lvl="1" indent="-711200" eaLnBrk="1" hangingPunct="1">
              <a:buFontTx/>
              <a:buAutoNum type="alphaUcPeriod" startAt="2"/>
            </a:pPr>
            <a:r>
              <a:rPr lang="en-US" sz="2400" smtClean="0"/>
              <a:t>In the Middle ages cities began developing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a:noFill/>
        </p:spPr>
        <p:txBody>
          <a:bodyPr/>
          <a:lstStyle/>
          <a:p>
            <a:r>
              <a:rPr lang="en-US"/>
              <a:t>© Copyright 2010 Alan S. Berger</a:t>
            </a:r>
          </a:p>
        </p:txBody>
      </p:sp>
      <p:sp>
        <p:nvSpPr>
          <p:cNvPr id="16387" name="Slide Number Placeholder 5"/>
          <p:cNvSpPr>
            <a:spLocks noGrp="1"/>
          </p:cNvSpPr>
          <p:nvPr>
            <p:ph type="sldNum" sz="quarter" idx="12"/>
          </p:nvPr>
        </p:nvSpPr>
        <p:spPr>
          <a:noFill/>
        </p:spPr>
        <p:txBody>
          <a:bodyPr/>
          <a:lstStyle/>
          <a:p>
            <a:fld id="{69E2AE44-1753-4211-89B1-3D7B314EF06B}" type="slidenum">
              <a:rPr lang="en-US" smtClean="0"/>
              <a:pPr/>
              <a:t>15</a:t>
            </a:fld>
            <a:endParaRPr lang="en-US" smtClean="0"/>
          </a:p>
        </p:txBody>
      </p:sp>
      <p:sp>
        <p:nvSpPr>
          <p:cNvPr id="19458" name="Rectangle 2"/>
          <p:cNvSpPr>
            <a:spLocks noGrp="1" noChangeArrowheads="1"/>
          </p:cNvSpPr>
          <p:nvPr>
            <p:ph type="title"/>
          </p:nvPr>
        </p:nvSpPr>
        <p:spPr/>
        <p:txBody>
          <a:bodyPr/>
          <a:lstStyle/>
          <a:p>
            <a:pPr eaLnBrk="1" hangingPunct="1"/>
            <a:r>
              <a:rPr lang="en-US" sz="3200" smtClean="0"/>
              <a:t>Urbanization: The Growth of Cities</a:t>
            </a:r>
          </a:p>
        </p:txBody>
      </p:sp>
      <p:sp>
        <p:nvSpPr>
          <p:cNvPr id="19461" name="Rectangle 5"/>
          <p:cNvSpPr>
            <a:spLocks noGrp="1" noChangeArrowheads="1"/>
          </p:cNvSpPr>
          <p:nvPr>
            <p:ph type="body" idx="1"/>
          </p:nvPr>
        </p:nvSpPr>
        <p:spPr>
          <a:noFill/>
        </p:spPr>
        <p:txBody>
          <a:bodyPr/>
          <a:lstStyle/>
          <a:p>
            <a:pPr marL="812800" indent="-812800" eaLnBrk="1" hangingPunct="1">
              <a:buFontTx/>
              <a:buNone/>
            </a:pPr>
            <a:r>
              <a:rPr lang="en-US" sz="2000" smtClean="0"/>
              <a:t>By 1750,  a second urban revolution was transforming European cities into an industrial model.</a:t>
            </a:r>
          </a:p>
          <a:p>
            <a:pPr marL="812800" indent="-812800" eaLnBrk="1" hangingPunct="1">
              <a:buFontTx/>
              <a:buNone/>
            </a:pPr>
            <a:r>
              <a:rPr lang="en-US" sz="2000" smtClean="0"/>
              <a:t>The city is one of the most striking features of our modern era and is basic to many of the characteristics of modern society.</a:t>
            </a:r>
          </a:p>
          <a:p>
            <a:pPr marL="812800" indent="-812800" eaLnBrk="1" hangingPunct="1">
              <a:buFontTx/>
              <a:buNone/>
            </a:pPr>
            <a:r>
              <a:rPr lang="en-US" sz="2000" smtClean="0"/>
              <a:t>	  Preindustrial cities were primarily small affairs. </a:t>
            </a:r>
          </a:p>
          <a:p>
            <a:pPr marL="812800" indent="-812800" eaLnBrk="1" hangingPunct="1">
              <a:buFontTx/>
              <a:buNone/>
            </a:pPr>
            <a:r>
              <a:rPr lang="en-US" sz="2000" smtClean="0"/>
              <a:t>	 Urbanization has proceeded rapidly during the past 180 years, resulting in industrial-urban centers, metropolitan cities, megalopolises, and global cities.  </a:t>
            </a:r>
          </a:p>
          <a:p>
            <a:pPr marL="812800" indent="-812800" eaLnBrk="1" hangingPunct="1">
              <a:buFontTx/>
              <a:buNone/>
            </a:pPr>
            <a:r>
              <a:rPr lang="en-US" sz="2000" smtClean="0"/>
              <a:t>	Sociologists provide a number of models of city growth: </a:t>
            </a:r>
          </a:p>
          <a:p>
            <a:pPr marL="812800" indent="-812800" eaLnBrk="1" hangingPunct="1">
              <a:buFontTx/>
              <a:buNone/>
            </a:pPr>
            <a:r>
              <a:rPr lang="en-US" sz="2000" smtClean="0"/>
              <a:t>		the concentric circle model,</a:t>
            </a:r>
          </a:p>
          <a:p>
            <a:pPr marL="812800" indent="-812800" eaLnBrk="1" hangingPunct="1">
              <a:buFontTx/>
              <a:buNone/>
            </a:pPr>
            <a:r>
              <a:rPr lang="en-US" sz="2000" smtClean="0"/>
              <a:t>	 the sector model,</a:t>
            </a:r>
          </a:p>
          <a:p>
            <a:pPr marL="812800" indent="-812800" eaLnBrk="1" hangingPunct="1">
              <a:buFontTx/>
              <a:buNone/>
            </a:pPr>
            <a:r>
              <a:rPr lang="en-US" sz="2000" smtClean="0"/>
              <a:t>	the  multiple nuclei model.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6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6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461">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461">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461">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461">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461">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46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6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11"/>
          </p:nvPr>
        </p:nvSpPr>
        <p:spPr>
          <a:noFill/>
        </p:spPr>
        <p:txBody>
          <a:bodyPr/>
          <a:lstStyle/>
          <a:p>
            <a:r>
              <a:rPr lang="en-US"/>
              <a:t>© Copyright 2010 Alan S. Berger</a:t>
            </a:r>
          </a:p>
        </p:txBody>
      </p:sp>
      <p:sp>
        <p:nvSpPr>
          <p:cNvPr id="17411" name="Slide Number Placeholder 5"/>
          <p:cNvSpPr>
            <a:spLocks noGrp="1"/>
          </p:cNvSpPr>
          <p:nvPr>
            <p:ph type="sldNum" sz="quarter" idx="12"/>
          </p:nvPr>
        </p:nvSpPr>
        <p:spPr>
          <a:noFill/>
        </p:spPr>
        <p:txBody>
          <a:bodyPr/>
          <a:lstStyle/>
          <a:p>
            <a:fld id="{8C19380F-CC31-42F7-A79C-46127E12F1A3}" type="slidenum">
              <a:rPr lang="en-US" smtClean="0"/>
              <a:pPr/>
              <a:t>16</a:t>
            </a:fld>
            <a:endParaRPr lang="en-US" smtClean="0"/>
          </a:p>
        </p:txBody>
      </p:sp>
      <p:sp>
        <p:nvSpPr>
          <p:cNvPr id="20482" name="Rectangle 2"/>
          <p:cNvSpPr>
            <a:spLocks noGrp="1" noChangeArrowheads="1"/>
          </p:cNvSpPr>
          <p:nvPr>
            <p:ph type="title"/>
          </p:nvPr>
        </p:nvSpPr>
        <p:spPr/>
        <p:txBody>
          <a:bodyPr/>
          <a:lstStyle/>
          <a:p>
            <a:pPr eaLnBrk="1" hangingPunct="1"/>
            <a:r>
              <a:rPr lang="en-US" sz="3200" smtClean="0"/>
              <a:t>Urbanization: The Growth of Cities</a:t>
            </a:r>
          </a:p>
        </p:txBody>
      </p:sp>
      <p:sp>
        <p:nvSpPr>
          <p:cNvPr id="20483" name="Rectangle 3"/>
          <p:cNvSpPr>
            <a:spLocks noGrp="1" noChangeArrowheads="1"/>
          </p:cNvSpPr>
          <p:nvPr>
            <p:ph type="body" idx="1"/>
          </p:nvPr>
        </p:nvSpPr>
        <p:spPr/>
        <p:txBody>
          <a:bodyPr/>
          <a:lstStyle/>
          <a:p>
            <a:pPr eaLnBrk="1" hangingPunct="1">
              <a:buFontTx/>
              <a:buNone/>
            </a:pPr>
            <a:r>
              <a:rPr lang="en-US" sz="2000" smtClean="0"/>
              <a:t>The structural patterning of cities </a:t>
            </a:r>
          </a:p>
          <a:p>
            <a:pPr eaLnBrk="1" hangingPunct="1">
              <a:buFontTx/>
              <a:buNone/>
            </a:pPr>
            <a:r>
              <a:rPr lang="en-US" sz="2000" smtClean="0"/>
              <a:t>	derives from a number of underlying ecological processes.  </a:t>
            </a:r>
          </a:p>
          <a:p>
            <a:pPr eaLnBrk="1" hangingPunct="1">
              <a:buFontTx/>
              <a:buNone/>
            </a:pPr>
            <a:r>
              <a:rPr lang="en-US" sz="2000" smtClean="0"/>
              <a:t>		Segregation  </a:t>
            </a:r>
          </a:p>
          <a:p>
            <a:pPr eaLnBrk="1" hangingPunct="1">
              <a:buFontTx/>
              <a:buNone/>
            </a:pPr>
            <a:r>
              <a:rPr lang="en-US" sz="2000" smtClean="0"/>
              <a:t>		Invasion  </a:t>
            </a:r>
          </a:p>
          <a:p>
            <a:pPr eaLnBrk="1" hangingPunct="1">
              <a:buFontTx/>
              <a:buNone/>
            </a:pPr>
            <a:r>
              <a:rPr lang="en-US" sz="2000" smtClean="0"/>
              <a:t>		Succession </a:t>
            </a:r>
          </a:p>
          <a:p>
            <a:pPr eaLnBrk="1" hangingPunct="1">
              <a:buFontTx/>
              <a:buNone/>
            </a:pPr>
            <a:r>
              <a:rPr lang="en-US" sz="2000" smtClean="0"/>
              <a:t> Urban gentrification is the return of middle-class professionals to older urban neighborhood.  </a:t>
            </a:r>
          </a:p>
          <a:p>
            <a:pPr eaLnBrk="1" hangingPunct="1">
              <a:buFontTx/>
              <a:buNone/>
            </a:pPr>
            <a:r>
              <a:rPr lang="en-US" sz="2000" smtClean="0"/>
              <a:t>Urban decline in many American cities has been both descriptive and functional.  </a:t>
            </a:r>
          </a:p>
          <a:p>
            <a:pPr eaLnBrk="1" hangingPunct="1">
              <a:buFontTx/>
              <a:buNone/>
            </a:pPr>
            <a:r>
              <a:rPr lang="en-US" sz="2000" smtClean="0"/>
              <a:t>“Edge” cities have been made possible by beltways and expressway, and the development of a service-based economy.</a:t>
            </a:r>
          </a:p>
          <a:p>
            <a:pPr eaLnBrk="1" hangingPunct="1">
              <a:buFontTx/>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048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48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48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4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p:cNvSpPr>
            <a:spLocks noGrp="1"/>
          </p:cNvSpPr>
          <p:nvPr>
            <p:ph type="ftr" sz="quarter" idx="11"/>
          </p:nvPr>
        </p:nvSpPr>
        <p:spPr>
          <a:noFill/>
        </p:spPr>
        <p:txBody>
          <a:bodyPr/>
          <a:lstStyle/>
          <a:p>
            <a:r>
              <a:rPr lang="en-US"/>
              <a:t>© Copyright 2010 Alan S. Berger</a:t>
            </a:r>
          </a:p>
        </p:txBody>
      </p:sp>
      <p:sp>
        <p:nvSpPr>
          <p:cNvPr id="21507" name="Slide Number Placeholder 5"/>
          <p:cNvSpPr>
            <a:spLocks noGrp="1"/>
          </p:cNvSpPr>
          <p:nvPr>
            <p:ph type="sldNum" sz="quarter" idx="12"/>
          </p:nvPr>
        </p:nvSpPr>
        <p:spPr>
          <a:noFill/>
        </p:spPr>
        <p:txBody>
          <a:bodyPr/>
          <a:lstStyle/>
          <a:p>
            <a:fld id="{FF14311A-160B-49F4-AD73-62171F17604E}" type="slidenum">
              <a:rPr lang="en-US" smtClean="0"/>
              <a:pPr/>
              <a:t>17</a:t>
            </a:fld>
            <a:endParaRPr lang="en-US" smtClean="0"/>
          </a:p>
        </p:txBody>
      </p:sp>
      <p:sp>
        <p:nvSpPr>
          <p:cNvPr id="18434" name="Rectangle 2"/>
          <p:cNvSpPr>
            <a:spLocks noGrp="1" noChangeArrowheads="1"/>
          </p:cNvSpPr>
          <p:nvPr>
            <p:ph type="title"/>
          </p:nvPr>
        </p:nvSpPr>
        <p:spPr>
          <a:xfrm>
            <a:off x="457200" y="274638"/>
            <a:ext cx="8229600" cy="639762"/>
          </a:xfrm>
        </p:spPr>
        <p:txBody>
          <a:bodyPr/>
          <a:lstStyle/>
          <a:p>
            <a:pPr eaLnBrk="1" hangingPunct="1"/>
            <a:r>
              <a:rPr lang="en-US" sz="2400" smtClean="0"/>
              <a:t>Urbanism as a Way of Life</a:t>
            </a:r>
            <a:r>
              <a:rPr lang="en-US" sz="8000" smtClean="0"/>
              <a:t/>
            </a:r>
            <a:br>
              <a:rPr lang="en-US" sz="8000" smtClean="0"/>
            </a:br>
            <a:endParaRPr lang="en-US" sz="4000" smtClean="0"/>
          </a:p>
        </p:txBody>
      </p:sp>
      <p:sp>
        <p:nvSpPr>
          <p:cNvPr id="18437" name="Rectangle 5"/>
          <p:cNvSpPr>
            <a:spLocks noChangeArrowheads="1"/>
          </p:cNvSpPr>
          <p:nvPr>
            <p:ph type="body" idx="1"/>
          </p:nvPr>
        </p:nvSpPr>
        <p:spPr>
          <a:xfrm>
            <a:off x="609600" y="762000"/>
            <a:ext cx="8229600" cy="4525963"/>
          </a:xfrm>
          <a:noFill/>
        </p:spPr>
        <p:txBody>
          <a:bodyPr/>
          <a:lstStyle/>
          <a:p>
            <a:pPr lvl="1" eaLnBrk="1" hangingPunct="1">
              <a:lnSpc>
                <a:spcPct val="80000"/>
              </a:lnSpc>
              <a:buFontTx/>
              <a:buNone/>
            </a:pPr>
            <a:r>
              <a:rPr lang="en-US" sz="2000" smtClean="0">
                <a:latin typeface="Times New Roman" pitchFamily="18" charset="0"/>
              </a:rPr>
              <a:t>Ferdinand Töennies: Gemeinschaft and Gesellschaft.</a:t>
            </a:r>
          </a:p>
          <a:p>
            <a:pPr lvl="2" eaLnBrk="1" hangingPunct="1">
              <a:lnSpc>
                <a:spcPct val="80000"/>
              </a:lnSpc>
            </a:pPr>
            <a:r>
              <a:rPr lang="en-US" sz="2000" smtClean="0">
                <a:latin typeface="Times New Roman" pitchFamily="18" charset="0"/>
              </a:rPr>
              <a:t>Gemeinschaft is a type of social organization by which people are bound closely together by kinship and traditio.</a:t>
            </a:r>
          </a:p>
          <a:p>
            <a:pPr lvl="2" eaLnBrk="1" hangingPunct="1">
              <a:lnSpc>
                <a:spcPct val="80000"/>
              </a:lnSpc>
            </a:pPr>
            <a:r>
              <a:rPr lang="en-US" sz="2000" smtClean="0">
                <a:latin typeface="Times New Roman" pitchFamily="18" charset="0"/>
              </a:rPr>
              <a:t>Gesellschaft is a type of social organization by which people have weak social ties and considerable self-interest.</a:t>
            </a:r>
          </a:p>
          <a:p>
            <a:pPr lvl="2" eaLnBrk="1" hangingPunct="1">
              <a:lnSpc>
                <a:spcPct val="80000"/>
              </a:lnSpc>
            </a:pPr>
            <a:r>
              <a:rPr lang="en-US" sz="2000" smtClean="0">
                <a:latin typeface="Times New Roman" pitchFamily="18" charset="0"/>
              </a:rPr>
              <a:t>Töennies saw the development of modern urban society as a shift from Gemeinschaft to Gesellschaft.</a:t>
            </a:r>
          </a:p>
          <a:p>
            <a:pPr lvl="1" eaLnBrk="1" hangingPunct="1">
              <a:lnSpc>
                <a:spcPct val="80000"/>
              </a:lnSpc>
              <a:buFontTx/>
              <a:buNone/>
            </a:pPr>
            <a:r>
              <a:rPr lang="en-US" sz="2000" smtClean="0">
                <a:latin typeface="Times New Roman" pitchFamily="18" charset="0"/>
              </a:rPr>
              <a:t>Emile Durkheim: Mechanical and organic solidarity.</a:t>
            </a:r>
          </a:p>
          <a:p>
            <a:pPr lvl="2" eaLnBrk="1" hangingPunct="1">
              <a:lnSpc>
                <a:spcPct val="80000"/>
              </a:lnSpc>
            </a:pPr>
            <a:r>
              <a:rPr lang="en-US" sz="2000" smtClean="0">
                <a:latin typeface="Times New Roman" pitchFamily="18" charset="0"/>
              </a:rPr>
              <a:t>Durkheim described traditional, rural life as mechanical solidarity, social bonds based on common sentiments and shared moral values. </a:t>
            </a:r>
          </a:p>
          <a:p>
            <a:pPr lvl="2" eaLnBrk="1" hangingPunct="1">
              <a:lnSpc>
                <a:spcPct val="80000"/>
              </a:lnSpc>
            </a:pPr>
            <a:r>
              <a:rPr lang="en-US" sz="2000" smtClean="0">
                <a:latin typeface="Times New Roman" pitchFamily="18" charset="0"/>
              </a:rPr>
              <a:t>Organic solidarity refers to social bonds based on specialization and interdependence.</a:t>
            </a:r>
          </a:p>
          <a:p>
            <a:pPr lvl="2" eaLnBrk="1" hangingPunct="1">
              <a:lnSpc>
                <a:spcPct val="80000"/>
              </a:lnSpc>
            </a:pPr>
            <a:r>
              <a:rPr lang="en-US" sz="2000" smtClean="0">
                <a:latin typeface="Times New Roman" pitchFamily="18" charset="0"/>
              </a:rPr>
              <a:t>Durkheim optimistically pointed to a new kind of solidarity. Where societies had been built on likeness, Durkheim now saw social life based on differences.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84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4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4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4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4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43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43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4"/>
          <p:cNvSpPr>
            <a:spLocks noGrp="1"/>
          </p:cNvSpPr>
          <p:nvPr>
            <p:ph type="ftr" sz="quarter" idx="11"/>
          </p:nvPr>
        </p:nvSpPr>
        <p:spPr>
          <a:noFill/>
        </p:spPr>
        <p:txBody>
          <a:bodyPr/>
          <a:lstStyle/>
          <a:p>
            <a:r>
              <a:rPr lang="en-US"/>
              <a:t>© Copyright 2010 Alan S. Berger</a:t>
            </a:r>
          </a:p>
        </p:txBody>
      </p:sp>
      <p:sp>
        <p:nvSpPr>
          <p:cNvPr id="22531" name="Slide Number Placeholder 5"/>
          <p:cNvSpPr>
            <a:spLocks noGrp="1"/>
          </p:cNvSpPr>
          <p:nvPr>
            <p:ph type="sldNum" sz="quarter" idx="12"/>
          </p:nvPr>
        </p:nvSpPr>
        <p:spPr>
          <a:noFill/>
        </p:spPr>
        <p:txBody>
          <a:bodyPr/>
          <a:lstStyle/>
          <a:p>
            <a:fld id="{288702A7-14E2-4917-B3E7-148A08E0EEEE}" type="slidenum">
              <a:rPr lang="en-US" smtClean="0"/>
              <a:pPr/>
              <a:t>18</a:t>
            </a:fld>
            <a:endParaRPr lang="en-US" smtClean="0"/>
          </a:p>
        </p:txBody>
      </p:sp>
      <p:sp>
        <p:nvSpPr>
          <p:cNvPr id="23554" name="Rectangle 2"/>
          <p:cNvSpPr>
            <a:spLocks noGrp="1" noChangeArrowheads="1"/>
          </p:cNvSpPr>
          <p:nvPr>
            <p:ph type="title"/>
          </p:nvPr>
        </p:nvSpPr>
        <p:spPr>
          <a:xfrm>
            <a:off x="457200" y="274638"/>
            <a:ext cx="8229600" cy="639762"/>
          </a:xfrm>
        </p:spPr>
        <p:txBody>
          <a:bodyPr/>
          <a:lstStyle/>
          <a:p>
            <a:pPr eaLnBrk="1" hangingPunct="1"/>
            <a:r>
              <a:rPr lang="en-US" sz="2400" smtClean="0"/>
              <a:t>Urbanism as a Way of Life</a:t>
            </a:r>
            <a:r>
              <a:rPr lang="en-US" sz="8000" smtClean="0"/>
              <a:t/>
            </a:r>
            <a:br>
              <a:rPr lang="en-US" sz="8000" smtClean="0"/>
            </a:br>
            <a:endParaRPr lang="en-US" sz="4000" smtClean="0"/>
          </a:p>
        </p:txBody>
      </p:sp>
      <p:sp>
        <p:nvSpPr>
          <p:cNvPr id="23555" name="Rectangle 3"/>
          <p:cNvSpPr>
            <a:spLocks noChangeArrowheads="1"/>
          </p:cNvSpPr>
          <p:nvPr>
            <p:ph type="body" idx="1"/>
          </p:nvPr>
        </p:nvSpPr>
        <p:spPr>
          <a:xfrm>
            <a:off x="609600" y="762000"/>
            <a:ext cx="8229600" cy="4525963"/>
          </a:xfrm>
          <a:noFill/>
        </p:spPr>
        <p:txBody>
          <a:bodyPr/>
          <a:lstStyle/>
          <a:p>
            <a:pPr lvl="1" eaLnBrk="1" hangingPunct="1">
              <a:lnSpc>
                <a:spcPct val="90000"/>
              </a:lnSpc>
              <a:buFontTx/>
              <a:buChar char="•"/>
            </a:pPr>
            <a:r>
              <a:rPr lang="en-US" sz="2000" smtClean="0">
                <a:latin typeface="Times New Roman" pitchFamily="18" charset="0"/>
              </a:rPr>
              <a:t>Georg Simmel: The blasé urbanite. To prevent being overwhelmed by all the city stimulation, urbanites develop a blasé attitude, tuning out much of what goes on around them.</a:t>
            </a:r>
          </a:p>
          <a:p>
            <a:pPr lvl="1" eaLnBrk="1" hangingPunct="1">
              <a:lnSpc>
                <a:spcPct val="90000"/>
              </a:lnSpc>
              <a:buFontTx/>
              <a:buChar char="•"/>
            </a:pPr>
            <a:r>
              <a:rPr lang="en-US" sz="2000" smtClean="0">
                <a:latin typeface="Times New Roman" pitchFamily="18" charset="0"/>
              </a:rPr>
              <a:t>The Chicago School: Robert Park and Lewis Wirth.</a:t>
            </a:r>
          </a:p>
          <a:p>
            <a:pPr lvl="2" eaLnBrk="1" hangingPunct="1">
              <a:lnSpc>
                <a:spcPct val="90000"/>
              </a:lnSpc>
            </a:pPr>
            <a:r>
              <a:rPr lang="en-US" sz="2000" smtClean="0">
                <a:latin typeface="Times New Roman" pitchFamily="18" charset="0"/>
              </a:rPr>
              <a:t>Robert Park was the founder of the Chicago School of urban sociology.</a:t>
            </a:r>
          </a:p>
          <a:p>
            <a:pPr lvl="2" eaLnBrk="1" hangingPunct="1">
              <a:lnSpc>
                <a:spcPct val="90000"/>
              </a:lnSpc>
            </a:pPr>
            <a:r>
              <a:rPr lang="en-US" sz="2000" smtClean="0">
                <a:latin typeface="Times New Roman" pitchFamily="18" charset="0"/>
              </a:rPr>
              <a:t>Louis Wirth sees a large population, dense settlement, and social diversity as the keys to understanding urban society. These traits tend to make human relations impersonal, superficial and transitory, as well as relatively tolerant.</a:t>
            </a:r>
          </a:p>
          <a:p>
            <a:pPr lvl="1" eaLnBrk="1" hangingPunct="1">
              <a:lnSpc>
                <a:spcPct val="90000"/>
              </a:lnSpc>
              <a:buFontTx/>
              <a:buChar char="•"/>
            </a:pPr>
            <a:r>
              <a:rPr lang="en-US" sz="2000" smtClean="0">
                <a:latin typeface="Times New Roman" pitchFamily="18" charset="0"/>
              </a:rPr>
              <a:t>Census 2000:  The Minority Majority in the Largest U.S. Cities.  According to the 2000 census,  minorities—Hispanics, African Americans, and Asians—are now a majority of the  population of the 100 largest U.S. cities.</a:t>
            </a:r>
          </a:p>
          <a:p>
            <a:pPr lvl="1" eaLnBrk="1" hangingPunct="1">
              <a:lnSpc>
                <a:spcPct val="90000"/>
              </a:lnSpc>
            </a:pPr>
            <a:endParaRPr lang="en-US" sz="2000" smtClean="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35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4"/>
          <p:cNvSpPr>
            <a:spLocks noGrp="1"/>
          </p:cNvSpPr>
          <p:nvPr>
            <p:ph type="ftr" sz="quarter" idx="11"/>
          </p:nvPr>
        </p:nvSpPr>
        <p:spPr>
          <a:noFill/>
        </p:spPr>
        <p:txBody>
          <a:bodyPr/>
          <a:lstStyle/>
          <a:p>
            <a:r>
              <a:rPr lang="en-US"/>
              <a:t>© Copyright 2010 Alan S. Berger</a:t>
            </a:r>
          </a:p>
        </p:txBody>
      </p:sp>
      <p:sp>
        <p:nvSpPr>
          <p:cNvPr id="23555" name="Slide Number Placeholder 5"/>
          <p:cNvSpPr>
            <a:spLocks noGrp="1"/>
          </p:cNvSpPr>
          <p:nvPr>
            <p:ph type="sldNum" sz="quarter" idx="12"/>
          </p:nvPr>
        </p:nvSpPr>
        <p:spPr>
          <a:noFill/>
        </p:spPr>
        <p:txBody>
          <a:bodyPr/>
          <a:lstStyle/>
          <a:p>
            <a:fld id="{8C112FAA-0982-42C9-916D-C4CBDD5D1B3D}" type="slidenum">
              <a:rPr lang="en-US" smtClean="0"/>
              <a:pPr/>
              <a:t>19</a:t>
            </a:fld>
            <a:endParaRPr lang="en-US" smtClean="0"/>
          </a:p>
        </p:txBody>
      </p:sp>
      <p:sp>
        <p:nvSpPr>
          <p:cNvPr id="25602" name="Rectangle 2"/>
          <p:cNvSpPr>
            <a:spLocks noGrp="1" noChangeArrowheads="1"/>
          </p:cNvSpPr>
          <p:nvPr>
            <p:ph type="title"/>
          </p:nvPr>
        </p:nvSpPr>
        <p:spPr>
          <a:xfrm>
            <a:off x="457200" y="274638"/>
            <a:ext cx="8229600" cy="639762"/>
          </a:xfrm>
        </p:spPr>
        <p:txBody>
          <a:bodyPr/>
          <a:lstStyle/>
          <a:p>
            <a:pPr eaLnBrk="1" hangingPunct="1"/>
            <a:r>
              <a:rPr lang="en-US" sz="2400" smtClean="0"/>
              <a:t>Ecological Issues</a:t>
            </a:r>
            <a:r>
              <a:rPr lang="en-US" sz="8000" smtClean="0"/>
              <a:t/>
            </a:r>
            <a:br>
              <a:rPr lang="en-US" sz="8000" smtClean="0"/>
            </a:br>
            <a:endParaRPr lang="en-US" sz="4000" smtClean="0"/>
          </a:p>
        </p:txBody>
      </p:sp>
      <p:sp>
        <p:nvSpPr>
          <p:cNvPr id="25603" name="Rectangle 3"/>
          <p:cNvSpPr>
            <a:spLocks noChangeArrowheads="1"/>
          </p:cNvSpPr>
          <p:nvPr>
            <p:ph type="body" idx="1"/>
          </p:nvPr>
        </p:nvSpPr>
        <p:spPr>
          <a:xfrm>
            <a:off x="533400" y="914400"/>
            <a:ext cx="8229600" cy="5029200"/>
          </a:xfrm>
          <a:noFill/>
        </p:spPr>
        <p:txBody>
          <a:bodyPr/>
          <a:lstStyle/>
          <a:p>
            <a:pPr marL="990600" lvl="1" indent="-533400" eaLnBrk="1" hangingPunct="1">
              <a:buFontTx/>
              <a:buChar char="•"/>
            </a:pPr>
            <a:r>
              <a:rPr lang="en-US" sz="2000" smtClean="0">
                <a:latin typeface="Times New Roman" pitchFamily="18" charset="0"/>
              </a:rPr>
              <a:t>Urban ecology is the study of the link between the physical and social dimensions of cities.</a:t>
            </a:r>
          </a:p>
          <a:p>
            <a:pPr marL="1371600" lvl="2" indent="-457200" eaLnBrk="1" hangingPunct="1"/>
            <a:r>
              <a:rPr lang="en-US" sz="2000" smtClean="0">
                <a:latin typeface="Times New Roman" pitchFamily="18" charset="0"/>
              </a:rPr>
              <a:t>This approach helps explain why cities are located where they are.</a:t>
            </a:r>
          </a:p>
          <a:p>
            <a:pPr marL="1371600" lvl="2" indent="-457200" eaLnBrk="1" hangingPunct="1"/>
            <a:r>
              <a:rPr lang="en-US" sz="2000" smtClean="0">
                <a:latin typeface="Times New Roman" pitchFamily="18" charset="0"/>
              </a:rPr>
              <a:t>It also generates theories concerning the physical design of cities</a:t>
            </a:r>
          </a:p>
          <a:p>
            <a:pPr marL="1752600" lvl="3" indent="-381000" eaLnBrk="1" hangingPunct="1">
              <a:buFontTx/>
              <a:buChar char="•"/>
            </a:pPr>
            <a:r>
              <a:rPr lang="en-US" smtClean="0">
                <a:latin typeface="Times New Roman" pitchFamily="18" charset="0"/>
              </a:rPr>
              <a:t>Ernest Burgess’s concentric zone theory.</a:t>
            </a:r>
          </a:p>
          <a:p>
            <a:pPr marL="1752600" lvl="3" indent="-381000" eaLnBrk="1" hangingPunct="1">
              <a:buFontTx/>
              <a:buChar char="•"/>
            </a:pPr>
            <a:r>
              <a:rPr lang="en-US" smtClean="0">
                <a:latin typeface="Times New Roman" pitchFamily="18" charset="0"/>
              </a:rPr>
              <a:t>Homer Hoyt’s wedge-shaped sector theory.</a:t>
            </a:r>
          </a:p>
          <a:p>
            <a:pPr marL="1752600" lvl="3" indent="-381000" eaLnBrk="1" hangingPunct="1">
              <a:buFontTx/>
              <a:buChar char="•"/>
            </a:pPr>
            <a:r>
              <a:rPr lang="en-US" smtClean="0">
                <a:latin typeface="Times New Roman" pitchFamily="18" charset="0"/>
              </a:rPr>
              <a:t>Harris and Ullman’s focus on multicentered cities.</a:t>
            </a:r>
          </a:p>
          <a:p>
            <a:pPr marL="1752600" lvl="3" indent="-381000" eaLnBrk="1" hangingPunct="1">
              <a:buFontTx/>
              <a:buChar char="•"/>
            </a:pPr>
            <a:r>
              <a:rPr lang="en-US" smtClean="0">
                <a:latin typeface="Times New Roman" pitchFamily="18" charset="0"/>
              </a:rPr>
              <a:t>Social area analysis studies how neighborhoods differ in terms of family patterns, social class, and race or ethnicity.</a:t>
            </a:r>
          </a:p>
          <a:p>
            <a:pPr marL="1371600" lvl="2" indent="-457200" eaLnBrk="1" hangingPunct="1"/>
            <a:r>
              <a:rPr lang="en-US" sz="2000" smtClean="0">
                <a:latin typeface="Times New Roman" pitchFamily="18" charset="0"/>
              </a:rPr>
              <a:t>Critique :This approach helps explain why many U.S. cities are in crisis, but both urban ecology and urban political economy are not easily applied to cities in other societies or in different eras.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56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60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60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6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p:spPr>
        <p:txBody>
          <a:bodyPr/>
          <a:lstStyle/>
          <a:p>
            <a:r>
              <a:rPr lang="en-US"/>
              <a:t>© Copyright 2010 Alan S. Berger</a:t>
            </a:r>
          </a:p>
        </p:txBody>
      </p:sp>
      <p:sp>
        <p:nvSpPr>
          <p:cNvPr id="3075" name="Slide Number Placeholder 5"/>
          <p:cNvSpPr>
            <a:spLocks noGrp="1"/>
          </p:cNvSpPr>
          <p:nvPr>
            <p:ph type="sldNum" sz="quarter" idx="12"/>
          </p:nvPr>
        </p:nvSpPr>
        <p:spPr>
          <a:noFill/>
        </p:spPr>
        <p:txBody>
          <a:bodyPr/>
          <a:lstStyle/>
          <a:p>
            <a:fld id="{8811328D-EA37-49DB-83CD-D5C67ECF581C}" type="slidenum">
              <a:rPr lang="en-US" smtClean="0"/>
              <a:pPr/>
              <a:t>2</a:t>
            </a:fld>
            <a:endParaRPr lang="en-US" smtClean="0"/>
          </a:p>
        </p:txBody>
      </p:sp>
      <p:sp>
        <p:nvSpPr>
          <p:cNvPr id="6146" name="Rectangle 2"/>
          <p:cNvSpPr>
            <a:spLocks noGrp="1" noChangeArrowheads="1"/>
          </p:cNvSpPr>
          <p:nvPr>
            <p:ph type="title"/>
          </p:nvPr>
        </p:nvSpPr>
        <p:spPr/>
        <p:txBody>
          <a:bodyPr/>
          <a:lstStyle/>
          <a:p>
            <a:pPr eaLnBrk="1" hangingPunct="1"/>
            <a:r>
              <a:rPr lang="en-US" smtClean="0"/>
              <a:t>Demographic Theories</a:t>
            </a:r>
          </a:p>
        </p:txBody>
      </p:sp>
      <p:sp>
        <p:nvSpPr>
          <p:cNvPr id="6147" name="Rectangle 3"/>
          <p:cNvSpPr>
            <a:spLocks noGrp="1" noChangeArrowheads="1"/>
          </p:cNvSpPr>
          <p:nvPr>
            <p:ph type="body" idx="1"/>
          </p:nvPr>
        </p:nvSpPr>
        <p:spPr/>
        <p:txBody>
          <a:bodyPr/>
          <a:lstStyle/>
          <a:p>
            <a:pPr marL="457200" indent="-457200" eaLnBrk="1" hangingPunct="1">
              <a:lnSpc>
                <a:spcPct val="80000"/>
              </a:lnSpc>
              <a:buFontTx/>
              <a:buNone/>
            </a:pPr>
            <a:r>
              <a:rPr lang="en-US" sz="2000" smtClean="0"/>
              <a:t>1. Thomas Malthus held that population increases more quickly than food supply. </a:t>
            </a:r>
          </a:p>
          <a:p>
            <a:pPr marL="457200" indent="-457200" eaLnBrk="1" hangingPunct="1">
              <a:lnSpc>
                <a:spcPct val="80000"/>
              </a:lnSpc>
              <a:buFontTx/>
              <a:buAutoNum type="arabicPeriod" startAt="2"/>
            </a:pPr>
            <a:r>
              <a:rPr lang="en-US" sz="2000" smtClean="0"/>
              <a:t>Karl Marx insisted that an excess of population is related to the availability of employment opportunities, not to a fixed supply of food.  </a:t>
            </a:r>
          </a:p>
          <a:p>
            <a:pPr marL="457200" indent="-457200" eaLnBrk="1" hangingPunct="1">
              <a:lnSpc>
                <a:spcPct val="80000"/>
              </a:lnSpc>
              <a:buFontTx/>
              <a:buAutoNum type="arabicPeriod" startAt="2"/>
            </a:pPr>
            <a:r>
              <a:rPr lang="en-US" sz="2000" smtClean="0"/>
              <a:t>Neo-Malthusians agree with many of Malthus’ ideas, but favor contraception for population control. </a:t>
            </a:r>
          </a:p>
          <a:p>
            <a:pPr marL="457200" indent="-457200" eaLnBrk="1" hangingPunct="1">
              <a:lnSpc>
                <a:spcPct val="80000"/>
              </a:lnSpc>
              <a:buFontTx/>
              <a:buAutoNum type="arabicPeriod" startAt="2"/>
            </a:pPr>
            <a:r>
              <a:rPr lang="en-US" sz="2000" smtClean="0"/>
              <a:t>Demographic transition theory holds that the process of modernization is associated with three stages in population change:</a:t>
            </a:r>
          </a:p>
          <a:p>
            <a:pPr marL="838200" lvl="1" indent="-381000" eaLnBrk="1" hangingPunct="1">
              <a:lnSpc>
                <a:spcPct val="80000"/>
              </a:lnSpc>
              <a:buFontTx/>
              <a:buAutoNum type="arabicPeriod"/>
            </a:pPr>
            <a:r>
              <a:rPr lang="en-US" sz="1800" b="1" smtClean="0"/>
              <a:t>high potential growth, transitional growth, and population stability.  Fertility reduction policies are based on </a:t>
            </a:r>
          </a:p>
          <a:p>
            <a:pPr marL="1257300" lvl="2" indent="-342900" eaLnBrk="1" hangingPunct="1">
              <a:lnSpc>
                <a:spcPct val="80000"/>
              </a:lnSpc>
              <a:buFontTx/>
              <a:buAutoNum type="arabicPeriod"/>
            </a:pPr>
            <a:r>
              <a:rPr lang="en-US" sz="1600" b="1" smtClean="0"/>
              <a:t>family planning, </a:t>
            </a:r>
          </a:p>
          <a:p>
            <a:pPr marL="1257300" lvl="2" indent="-342900" eaLnBrk="1" hangingPunct="1">
              <a:lnSpc>
                <a:spcPct val="80000"/>
              </a:lnSpc>
              <a:buFontTx/>
              <a:buAutoNum type="arabicPeriod"/>
            </a:pPr>
            <a:r>
              <a:rPr lang="en-US" sz="1600" b="1" smtClean="0"/>
              <a:t>a developmentalist strategy</a:t>
            </a:r>
          </a:p>
          <a:p>
            <a:pPr marL="1257300" lvl="2" indent="-342900" eaLnBrk="1" hangingPunct="1">
              <a:lnSpc>
                <a:spcPct val="80000"/>
              </a:lnSpc>
              <a:buFontTx/>
              <a:buAutoNum type="arabicPeriod"/>
            </a:pPr>
            <a:r>
              <a:rPr lang="en-US" sz="1600" b="1" smtClean="0"/>
              <a:t>or a societalist perspective.</a:t>
            </a:r>
          </a:p>
          <a:p>
            <a:pPr marL="457200" indent="-457200" eaLnBrk="1" hangingPunct="1">
              <a:lnSpc>
                <a:spcPct val="80000"/>
              </a:lnSpc>
            </a:pPr>
            <a:endParaRPr lang="en-US" sz="2000"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14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a:noFill/>
        </p:spPr>
        <p:txBody>
          <a:bodyPr/>
          <a:lstStyle/>
          <a:p>
            <a:r>
              <a:rPr lang="en-US"/>
              <a:t>© Copyright 2010 Alan S. Berger</a:t>
            </a:r>
          </a:p>
        </p:txBody>
      </p:sp>
      <p:sp>
        <p:nvSpPr>
          <p:cNvPr id="24579" name="Slide Number Placeholder 5"/>
          <p:cNvSpPr>
            <a:spLocks noGrp="1"/>
          </p:cNvSpPr>
          <p:nvPr>
            <p:ph type="sldNum" sz="quarter" idx="12"/>
          </p:nvPr>
        </p:nvSpPr>
        <p:spPr>
          <a:noFill/>
        </p:spPr>
        <p:txBody>
          <a:bodyPr/>
          <a:lstStyle/>
          <a:p>
            <a:fld id="{7A772735-B5B3-4060-95CB-13F460C84FB8}" type="slidenum">
              <a:rPr lang="en-US" smtClean="0"/>
              <a:pPr/>
              <a:t>20</a:t>
            </a:fld>
            <a:endParaRPr lang="en-US" smtClean="0"/>
          </a:p>
        </p:txBody>
      </p:sp>
      <p:sp>
        <p:nvSpPr>
          <p:cNvPr id="26626" name="Rectangle 2"/>
          <p:cNvSpPr>
            <a:spLocks noGrp="1" noChangeArrowheads="1"/>
          </p:cNvSpPr>
          <p:nvPr>
            <p:ph type="title"/>
          </p:nvPr>
        </p:nvSpPr>
        <p:spPr>
          <a:xfrm>
            <a:off x="457200" y="274638"/>
            <a:ext cx="8229600" cy="639762"/>
          </a:xfrm>
        </p:spPr>
        <p:txBody>
          <a:bodyPr/>
          <a:lstStyle/>
          <a:p>
            <a:pPr eaLnBrk="1" hangingPunct="1"/>
            <a:r>
              <a:rPr lang="en-US" sz="2400" smtClean="0"/>
              <a:t>Ecological Issues</a:t>
            </a:r>
            <a:r>
              <a:rPr lang="en-US" sz="8000" smtClean="0"/>
              <a:t/>
            </a:r>
            <a:br>
              <a:rPr lang="en-US" sz="8000" smtClean="0"/>
            </a:br>
            <a:endParaRPr lang="en-US" sz="4000" smtClean="0"/>
          </a:p>
        </p:txBody>
      </p:sp>
      <p:sp>
        <p:nvSpPr>
          <p:cNvPr id="26627" name="Rectangle 3"/>
          <p:cNvSpPr>
            <a:spLocks noChangeArrowheads="1"/>
          </p:cNvSpPr>
          <p:nvPr>
            <p:ph type="body" idx="1"/>
          </p:nvPr>
        </p:nvSpPr>
        <p:spPr>
          <a:xfrm>
            <a:off x="609600" y="762000"/>
            <a:ext cx="8229600" cy="4525963"/>
          </a:xfrm>
          <a:noFill/>
        </p:spPr>
        <p:txBody>
          <a:bodyPr/>
          <a:lstStyle/>
          <a:p>
            <a:pPr marL="609600" indent="-609600" eaLnBrk="1" hangingPunct="1">
              <a:buFontTx/>
              <a:buNone/>
            </a:pPr>
            <a:r>
              <a:rPr lang="en-US" sz="2000" smtClean="0">
                <a:latin typeface="Times New Roman" pitchFamily="18" charset="0"/>
              </a:rPr>
              <a:t>Urbanization in Poor Societies. </a:t>
            </a:r>
          </a:p>
          <a:p>
            <a:pPr marL="990600" lvl="1" indent="-533400" eaLnBrk="1" hangingPunct="1">
              <a:buFontTx/>
              <a:buChar char="•"/>
            </a:pPr>
            <a:r>
              <a:rPr lang="en-US" sz="2000" smtClean="0">
                <a:latin typeface="Times New Roman" pitchFamily="18" charset="0"/>
              </a:rPr>
              <a:t>A third urban revolution is taking place because many poor nations have entered the high-growth Stage 2 of demographic transition theory.</a:t>
            </a:r>
          </a:p>
          <a:p>
            <a:pPr marL="990600" lvl="1" indent="-533400" eaLnBrk="1" hangingPunct="1">
              <a:buFontTx/>
              <a:buNone/>
            </a:pPr>
            <a:endParaRPr lang="en-US" sz="2000" smtClean="0">
              <a:latin typeface="Times New Roman" pitchFamily="18" charset="0"/>
            </a:endParaRPr>
          </a:p>
          <a:p>
            <a:pPr marL="990600" lvl="1" indent="-533400" eaLnBrk="1" hangingPunct="1">
              <a:buFontTx/>
              <a:buChar char="•"/>
            </a:pPr>
            <a:r>
              <a:rPr lang="en-US" sz="2000" smtClean="0">
                <a:latin typeface="Times New Roman" pitchFamily="18" charset="0"/>
              </a:rPr>
              <a:t>Cities do offer more opportunities than rural areas, but they provide no quick fix for the massive problems of escalating population and grinding poverty. </a:t>
            </a:r>
          </a:p>
          <a:p>
            <a:pPr marL="609600" indent="-609600" eaLnBrk="1" hangingPunct="1"/>
            <a:endParaRPr lang="en-US" sz="2000" smtClean="0">
              <a:latin typeface="Times New Roman" pitchFamily="18" charset="0"/>
            </a:endParaRPr>
          </a:p>
          <a:p>
            <a:pPr marL="609600" indent="-609600" eaLnBrk="1" hangingPunct="1">
              <a:buFontTx/>
              <a:buNone/>
            </a:pPr>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66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a:noFill/>
        </p:spPr>
        <p:txBody>
          <a:bodyPr/>
          <a:lstStyle/>
          <a:p>
            <a:r>
              <a:rPr lang="en-US"/>
              <a:t>© Copyright 2010 Alan S. Berger</a:t>
            </a:r>
          </a:p>
        </p:txBody>
      </p:sp>
      <p:sp>
        <p:nvSpPr>
          <p:cNvPr id="25603" name="Slide Number Placeholder 5"/>
          <p:cNvSpPr>
            <a:spLocks noGrp="1"/>
          </p:cNvSpPr>
          <p:nvPr>
            <p:ph type="sldNum" sz="quarter" idx="12"/>
          </p:nvPr>
        </p:nvSpPr>
        <p:spPr>
          <a:noFill/>
        </p:spPr>
        <p:txBody>
          <a:bodyPr/>
          <a:lstStyle/>
          <a:p>
            <a:fld id="{D957E209-9953-4B95-9C6C-B1341DF8F61E}" type="slidenum">
              <a:rPr lang="en-US" smtClean="0"/>
              <a:pPr/>
              <a:t>21</a:t>
            </a:fld>
            <a:endParaRPr lang="en-US" smtClean="0"/>
          </a:p>
        </p:txBody>
      </p:sp>
      <p:sp>
        <p:nvSpPr>
          <p:cNvPr id="27650" name="Rectangle 2"/>
          <p:cNvSpPr>
            <a:spLocks noGrp="1" noChangeArrowheads="1"/>
          </p:cNvSpPr>
          <p:nvPr>
            <p:ph type="title"/>
          </p:nvPr>
        </p:nvSpPr>
        <p:spPr>
          <a:xfrm>
            <a:off x="457200" y="274638"/>
            <a:ext cx="8229600" cy="639762"/>
          </a:xfrm>
        </p:spPr>
        <p:txBody>
          <a:bodyPr/>
          <a:lstStyle/>
          <a:p>
            <a:pPr eaLnBrk="1" hangingPunct="1"/>
            <a:r>
              <a:rPr lang="en-US" sz="2400" smtClean="0"/>
              <a:t>Ecological Issues</a:t>
            </a:r>
            <a:r>
              <a:rPr lang="en-US" sz="8000" smtClean="0"/>
              <a:t/>
            </a:r>
            <a:br>
              <a:rPr lang="en-US" sz="8000" smtClean="0"/>
            </a:br>
            <a:endParaRPr lang="en-US" sz="4000" smtClean="0"/>
          </a:p>
        </p:txBody>
      </p:sp>
      <p:sp>
        <p:nvSpPr>
          <p:cNvPr id="27651" name="Rectangle 3"/>
          <p:cNvSpPr>
            <a:spLocks noChangeArrowheads="1"/>
          </p:cNvSpPr>
          <p:nvPr>
            <p:ph type="body" idx="1"/>
          </p:nvPr>
        </p:nvSpPr>
        <p:spPr>
          <a:xfrm>
            <a:off x="609600" y="762000"/>
            <a:ext cx="8229600" cy="4525963"/>
          </a:xfrm>
          <a:noFill/>
        </p:spPr>
        <p:txBody>
          <a:bodyPr/>
          <a:lstStyle/>
          <a:p>
            <a:pPr marL="609600" indent="-609600" eaLnBrk="1" hangingPunct="1">
              <a:buFontTx/>
              <a:buNone/>
            </a:pPr>
            <a:endParaRPr lang="en-US" sz="2400" b="1" smtClean="0">
              <a:latin typeface="Times New Roman" pitchFamily="18" charset="0"/>
            </a:endParaRPr>
          </a:p>
          <a:p>
            <a:pPr marL="609600" indent="-609600" eaLnBrk="1" hangingPunct="1">
              <a:buFontTx/>
              <a:buNone/>
            </a:pPr>
            <a:r>
              <a:rPr lang="en-US" sz="2400" b="1" smtClean="0">
                <a:latin typeface="Times New Roman" pitchFamily="18" charset="0"/>
              </a:rPr>
              <a:t>Environment and Society.</a:t>
            </a:r>
          </a:p>
          <a:p>
            <a:pPr marL="990600" lvl="1" indent="-533400" eaLnBrk="1" hangingPunct="1">
              <a:buFontTx/>
              <a:buNone/>
            </a:pPr>
            <a:r>
              <a:rPr lang="en-US" sz="2400" b="1" smtClean="0">
                <a:latin typeface="Times New Roman" pitchFamily="18" charset="0"/>
              </a:rPr>
              <a:t>Ecology</a:t>
            </a:r>
            <a:r>
              <a:rPr lang="en-US" sz="2400" smtClean="0">
                <a:latin typeface="Times New Roman" pitchFamily="18" charset="0"/>
              </a:rPr>
              <a:t> is the study of the interaction of living organisms and the natural environment.</a:t>
            </a:r>
          </a:p>
          <a:p>
            <a:pPr marL="990600" lvl="1" indent="-533400" eaLnBrk="1" hangingPunct="1">
              <a:buFontTx/>
              <a:buNone/>
            </a:pPr>
            <a:r>
              <a:rPr lang="en-US" sz="2400" smtClean="0">
                <a:latin typeface="Times New Roman" pitchFamily="18" charset="0"/>
              </a:rPr>
              <a:t>Humans have transformed half of the world’s land surface and use more than half of all the accessible surface fresh water in the world.  </a:t>
            </a:r>
          </a:p>
          <a:p>
            <a:pPr marL="990600" lvl="1" indent="-533400" eaLnBrk="1" hangingPunct="1">
              <a:buFontTx/>
              <a:buNone/>
            </a:pPr>
            <a:r>
              <a:rPr lang="en-US" sz="2400" smtClean="0"/>
              <a:t>	</a:t>
            </a:r>
            <a:endParaRPr lang="en-US" sz="1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765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65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765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p:cNvSpPr>
            <a:spLocks noGrp="1"/>
          </p:cNvSpPr>
          <p:nvPr>
            <p:ph type="ftr" sz="quarter" idx="11"/>
          </p:nvPr>
        </p:nvSpPr>
        <p:spPr>
          <a:noFill/>
        </p:spPr>
        <p:txBody>
          <a:bodyPr/>
          <a:lstStyle/>
          <a:p>
            <a:r>
              <a:rPr lang="en-US"/>
              <a:t>© Copyright 2010 Alan S. Berger</a:t>
            </a:r>
          </a:p>
        </p:txBody>
      </p:sp>
      <p:sp>
        <p:nvSpPr>
          <p:cNvPr id="26627" name="Slide Number Placeholder 5"/>
          <p:cNvSpPr>
            <a:spLocks noGrp="1"/>
          </p:cNvSpPr>
          <p:nvPr>
            <p:ph type="sldNum" sz="quarter" idx="12"/>
          </p:nvPr>
        </p:nvSpPr>
        <p:spPr>
          <a:noFill/>
        </p:spPr>
        <p:txBody>
          <a:bodyPr/>
          <a:lstStyle/>
          <a:p>
            <a:fld id="{A2DBB282-0483-435A-B17F-93CB2EA5CBEF}" type="slidenum">
              <a:rPr lang="en-US" smtClean="0"/>
              <a:pPr/>
              <a:t>22</a:t>
            </a:fld>
            <a:endParaRPr lang="en-US" smtClean="0"/>
          </a:p>
        </p:txBody>
      </p:sp>
      <p:sp>
        <p:nvSpPr>
          <p:cNvPr id="28674" name="Rectangle 2"/>
          <p:cNvSpPr>
            <a:spLocks noGrp="1" noChangeArrowheads="1"/>
          </p:cNvSpPr>
          <p:nvPr>
            <p:ph type="title"/>
          </p:nvPr>
        </p:nvSpPr>
        <p:spPr>
          <a:xfrm>
            <a:off x="457200" y="274638"/>
            <a:ext cx="8229600" cy="639762"/>
          </a:xfrm>
        </p:spPr>
        <p:txBody>
          <a:bodyPr/>
          <a:lstStyle/>
          <a:p>
            <a:pPr eaLnBrk="1" hangingPunct="1"/>
            <a:r>
              <a:rPr lang="en-US" sz="2400" smtClean="0"/>
              <a:t>Ecological Issues</a:t>
            </a:r>
            <a:r>
              <a:rPr lang="en-US" sz="8000" smtClean="0"/>
              <a:t/>
            </a:r>
            <a:br>
              <a:rPr lang="en-US" sz="8000" smtClean="0"/>
            </a:br>
            <a:endParaRPr lang="en-US" sz="4000" smtClean="0"/>
          </a:p>
        </p:txBody>
      </p:sp>
      <p:sp>
        <p:nvSpPr>
          <p:cNvPr id="28675" name="Rectangle 3"/>
          <p:cNvSpPr>
            <a:spLocks noChangeArrowheads="1"/>
          </p:cNvSpPr>
          <p:nvPr>
            <p:ph type="body" idx="1"/>
          </p:nvPr>
        </p:nvSpPr>
        <p:spPr>
          <a:xfrm>
            <a:off x="609600" y="762000"/>
            <a:ext cx="8229600" cy="4525963"/>
          </a:xfrm>
          <a:noFill/>
        </p:spPr>
        <p:txBody>
          <a:bodyPr/>
          <a:lstStyle/>
          <a:p>
            <a:pPr marL="990600" lvl="1" indent="-533400" eaLnBrk="1" hangingPunct="1">
              <a:buFontTx/>
              <a:buChar char="•"/>
            </a:pPr>
            <a:r>
              <a:rPr lang="en-US" sz="2000" smtClean="0">
                <a:latin typeface="Times New Roman" pitchFamily="18" charset="0"/>
              </a:rPr>
              <a:t> Humanity’s use of the environment has had a variety of debilitating effects on the natural environment.  Humans have the capability to overexploit natural resources, but they can also restore and protect them.  </a:t>
            </a:r>
          </a:p>
          <a:p>
            <a:pPr marL="990600" lvl="1" indent="-533400" eaLnBrk="1" hangingPunct="1">
              <a:buFontTx/>
              <a:buChar char="•"/>
            </a:pPr>
            <a:r>
              <a:rPr lang="en-US" sz="2000" smtClean="0">
                <a:latin typeface="Times New Roman" pitchFamily="18" charset="0"/>
              </a:rPr>
              <a:t> Functionalist theorists see the ecosystem as exhibiting a tendency toward equilibrium in which its components maintain a delicately balanced relationship.  </a:t>
            </a:r>
          </a:p>
          <a:p>
            <a:pPr marL="990600" lvl="1" indent="-533400" eaLnBrk="1" hangingPunct="1">
              <a:buFontTx/>
              <a:buChar char="•"/>
            </a:pPr>
            <a:r>
              <a:rPr lang="en-US" sz="2000" smtClean="0">
                <a:latin typeface="Times New Roman" pitchFamily="18" charset="0"/>
              </a:rPr>
              <a:t> Some conflict theorists emphasize the reality of certain individuals and groups securing a disproportionate share of what is available.  			</a:t>
            </a:r>
          </a:p>
          <a:p>
            <a:pPr marL="990600" lvl="1" indent="-533400" eaLnBrk="1" hangingPunct="1">
              <a:buFontTx/>
              <a:buChar char="•"/>
            </a:pPr>
            <a:r>
              <a:rPr lang="en-US" sz="2000" smtClean="0">
                <a:latin typeface="Times New Roman" pitchFamily="18" charset="0"/>
              </a:rPr>
              <a:t>Symbolic interactionists focus on “people behavior” related to environmental issues.</a:t>
            </a:r>
          </a:p>
          <a:p>
            <a:pPr marL="990600" lvl="1" indent="-533400" eaLnBrk="1" hangingPunct="1">
              <a:buFontTx/>
              <a:buChar char="•"/>
            </a:pPr>
            <a:r>
              <a:rPr lang="en-US" sz="2000" smtClean="0">
                <a:latin typeface="Times New Roman" pitchFamily="18" charset="0"/>
              </a:rPr>
              <a:t>  If a sustainable global society is to be created, some critics think that humans will need to check increases in population and energy use.  Other observers believe that the free market will result in life improving indefinitely.</a:t>
            </a:r>
          </a:p>
          <a:p>
            <a:pPr marL="609600" indent="-609600" eaLnBrk="1" hangingPunct="1"/>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4"/>
          <p:cNvSpPr>
            <a:spLocks noGrp="1"/>
          </p:cNvSpPr>
          <p:nvPr>
            <p:ph type="ftr" sz="quarter" idx="11"/>
          </p:nvPr>
        </p:nvSpPr>
        <p:spPr>
          <a:noFill/>
        </p:spPr>
        <p:txBody>
          <a:bodyPr/>
          <a:lstStyle/>
          <a:p>
            <a:r>
              <a:rPr lang="en-US"/>
              <a:t>© Copyright 2010 Alan S. Berger</a:t>
            </a:r>
          </a:p>
        </p:txBody>
      </p:sp>
      <p:sp>
        <p:nvSpPr>
          <p:cNvPr id="27651" name="Slide Number Placeholder 5"/>
          <p:cNvSpPr>
            <a:spLocks noGrp="1"/>
          </p:cNvSpPr>
          <p:nvPr>
            <p:ph type="sldNum" sz="quarter" idx="12"/>
          </p:nvPr>
        </p:nvSpPr>
        <p:spPr>
          <a:noFill/>
        </p:spPr>
        <p:txBody>
          <a:bodyPr/>
          <a:lstStyle/>
          <a:p>
            <a:fld id="{E218579A-C104-4139-A03B-1EFB763BB2A4}" type="slidenum">
              <a:rPr lang="en-US" smtClean="0"/>
              <a:pPr/>
              <a:t>23</a:t>
            </a:fld>
            <a:endParaRPr lang="en-US" smtClean="0"/>
          </a:p>
        </p:txBody>
      </p:sp>
      <p:sp>
        <p:nvSpPr>
          <p:cNvPr id="29698" name="Rectangle 2"/>
          <p:cNvSpPr>
            <a:spLocks noGrp="1" noChangeArrowheads="1"/>
          </p:cNvSpPr>
          <p:nvPr>
            <p:ph type="title"/>
          </p:nvPr>
        </p:nvSpPr>
        <p:spPr>
          <a:xfrm>
            <a:off x="457200" y="274638"/>
            <a:ext cx="8229600" cy="639762"/>
          </a:xfrm>
        </p:spPr>
        <p:txBody>
          <a:bodyPr/>
          <a:lstStyle/>
          <a:p>
            <a:pPr eaLnBrk="1" hangingPunct="1"/>
            <a:r>
              <a:rPr lang="en-US" sz="2400" smtClean="0"/>
              <a:t>Ecological Issues</a:t>
            </a:r>
            <a:r>
              <a:rPr lang="en-US" sz="8000" smtClean="0"/>
              <a:t/>
            </a:r>
            <a:br>
              <a:rPr lang="en-US" sz="8000" smtClean="0"/>
            </a:br>
            <a:endParaRPr lang="en-US" sz="4000" smtClean="0"/>
          </a:p>
        </p:txBody>
      </p:sp>
      <p:sp>
        <p:nvSpPr>
          <p:cNvPr id="29699" name="Rectangle 3"/>
          <p:cNvSpPr>
            <a:spLocks noChangeArrowheads="1"/>
          </p:cNvSpPr>
          <p:nvPr>
            <p:ph type="body" idx="1"/>
          </p:nvPr>
        </p:nvSpPr>
        <p:spPr>
          <a:xfrm>
            <a:off x="609600" y="762000"/>
            <a:ext cx="8229600" cy="4525963"/>
          </a:xfrm>
          <a:noFill/>
        </p:spPr>
        <p:txBody>
          <a:bodyPr/>
          <a:lstStyle/>
          <a:p>
            <a:pPr marL="990600" lvl="1" indent="-533400" eaLnBrk="1" hangingPunct="1">
              <a:buFontTx/>
              <a:buNone/>
            </a:pPr>
            <a:r>
              <a:rPr lang="en-US" sz="2000" smtClean="0">
                <a:latin typeface="Times New Roman" pitchFamily="18" charset="0"/>
              </a:rPr>
              <a:t>The </a:t>
            </a:r>
            <a:r>
              <a:rPr lang="en-US" sz="2000" b="1" smtClean="0">
                <a:latin typeface="Times New Roman" pitchFamily="18" charset="0"/>
              </a:rPr>
              <a:t>natural environment</a:t>
            </a:r>
            <a:r>
              <a:rPr lang="en-US" sz="2000" smtClean="0">
                <a:latin typeface="Times New Roman" pitchFamily="18" charset="0"/>
              </a:rPr>
              <a:t> consists of the earth’s surface and atmosphere, including various living organisms and the air, water, soil, and other resources necessary to sustain life.</a:t>
            </a:r>
          </a:p>
          <a:p>
            <a:pPr marL="990600" lvl="1" indent="-533400" eaLnBrk="1" hangingPunct="1">
              <a:buFontTx/>
              <a:buNone/>
            </a:pPr>
            <a:r>
              <a:rPr lang="en-US" sz="2000" smtClean="0">
                <a:latin typeface="Times New Roman" pitchFamily="18" charset="0"/>
              </a:rPr>
              <a:t>The global dimension.</a:t>
            </a:r>
          </a:p>
          <a:p>
            <a:pPr marL="1371600" lvl="2" indent="-457200" eaLnBrk="1" hangingPunct="1">
              <a:buFontTx/>
              <a:buNone/>
            </a:pPr>
            <a:r>
              <a:rPr lang="en-US" smtClean="0">
                <a:latin typeface="Times New Roman" pitchFamily="18" charset="0"/>
              </a:rPr>
              <a:t>Any study of the natural environment must necessarily be global in scope because the planet constitutes a single </a:t>
            </a:r>
            <a:r>
              <a:rPr lang="en-US" b="1" smtClean="0">
                <a:latin typeface="Times New Roman" pitchFamily="18" charset="0"/>
              </a:rPr>
              <a:t>ecosystem,</a:t>
            </a:r>
            <a:r>
              <a:rPr lang="en-US" smtClean="0">
                <a:latin typeface="Times New Roman" pitchFamily="18" charset="0"/>
              </a:rPr>
              <a:t> the system composed of the interaction of all living organisms and their natural environment.</a:t>
            </a:r>
          </a:p>
          <a:p>
            <a:pPr marL="1371600" lvl="2" indent="-457200" eaLnBrk="1" hangingPunct="1">
              <a:buFontTx/>
              <a:buNone/>
            </a:pPr>
            <a:r>
              <a:rPr lang="en-US" smtClean="0">
                <a:latin typeface="Times New Roman" pitchFamily="18" charset="0"/>
              </a:rPr>
              <a:t>Technology and the environmental deficit.</a:t>
            </a:r>
          </a:p>
          <a:p>
            <a:pPr marL="1371600" lvl="2" indent="-457200" eaLnBrk="1" hangingPunct="1">
              <a:buFontTx/>
              <a:buNone/>
            </a:pPr>
            <a:r>
              <a:rPr lang="en-US" smtClean="0">
                <a:latin typeface="Times New Roman" pitchFamily="18" charset="0"/>
              </a:rPr>
              <a:t>Complex technologies generally pose more threats to the global environment than did the simple technology of preindustrial societies.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a:noFill/>
        </p:spPr>
        <p:txBody>
          <a:bodyPr/>
          <a:lstStyle/>
          <a:p>
            <a:r>
              <a:rPr lang="en-US"/>
              <a:t>© Copyright 2010 Alan S. Berger</a:t>
            </a:r>
          </a:p>
        </p:txBody>
      </p:sp>
      <p:sp>
        <p:nvSpPr>
          <p:cNvPr id="28675" name="Slide Number Placeholder 5"/>
          <p:cNvSpPr>
            <a:spLocks noGrp="1"/>
          </p:cNvSpPr>
          <p:nvPr>
            <p:ph type="sldNum" sz="quarter" idx="12"/>
          </p:nvPr>
        </p:nvSpPr>
        <p:spPr>
          <a:noFill/>
        </p:spPr>
        <p:txBody>
          <a:bodyPr/>
          <a:lstStyle/>
          <a:p>
            <a:fld id="{A5989443-177E-43CB-AD83-51972AB9A8C1}" type="slidenum">
              <a:rPr lang="en-US" smtClean="0"/>
              <a:pPr/>
              <a:t>24</a:t>
            </a:fld>
            <a:endParaRPr lang="en-US" smtClean="0"/>
          </a:p>
        </p:txBody>
      </p:sp>
      <p:sp>
        <p:nvSpPr>
          <p:cNvPr id="30722" name="Rectangle 2"/>
          <p:cNvSpPr>
            <a:spLocks noGrp="1" noChangeArrowheads="1"/>
          </p:cNvSpPr>
          <p:nvPr>
            <p:ph type="title"/>
          </p:nvPr>
        </p:nvSpPr>
        <p:spPr>
          <a:xfrm>
            <a:off x="457200" y="274638"/>
            <a:ext cx="8229600" cy="639762"/>
          </a:xfrm>
        </p:spPr>
        <p:txBody>
          <a:bodyPr/>
          <a:lstStyle/>
          <a:p>
            <a:pPr eaLnBrk="1" hangingPunct="1"/>
            <a:r>
              <a:rPr lang="en-US" sz="2400" smtClean="0"/>
              <a:t>Ecological Issues</a:t>
            </a:r>
            <a:r>
              <a:rPr lang="en-US" sz="8000" smtClean="0"/>
              <a:t/>
            </a:r>
            <a:br>
              <a:rPr lang="en-US" sz="8000" smtClean="0"/>
            </a:br>
            <a:endParaRPr lang="en-US" sz="4000" smtClean="0"/>
          </a:p>
        </p:txBody>
      </p:sp>
      <p:sp>
        <p:nvSpPr>
          <p:cNvPr id="30723" name="Rectangle 3"/>
          <p:cNvSpPr>
            <a:spLocks noChangeArrowheads="1"/>
          </p:cNvSpPr>
          <p:nvPr>
            <p:ph type="body" idx="1"/>
          </p:nvPr>
        </p:nvSpPr>
        <p:spPr>
          <a:xfrm>
            <a:off x="609600" y="762000"/>
            <a:ext cx="8229600" cy="4525963"/>
          </a:xfrm>
          <a:noFill/>
        </p:spPr>
        <p:txBody>
          <a:bodyPr/>
          <a:lstStyle/>
          <a:p>
            <a:pPr marL="1371600" lvl="2" indent="-457200" eaLnBrk="1" hangingPunct="1"/>
            <a:r>
              <a:rPr lang="en-US" smtClean="0">
                <a:latin typeface="Times New Roman" pitchFamily="18" charset="0"/>
              </a:rPr>
              <a:t>The world is now facing an </a:t>
            </a:r>
            <a:r>
              <a:rPr lang="en-US" b="1" smtClean="0">
                <a:latin typeface="Times New Roman" pitchFamily="18" charset="0"/>
              </a:rPr>
              <a:t>environmental deficit</a:t>
            </a:r>
            <a:r>
              <a:rPr lang="en-US" smtClean="0">
                <a:latin typeface="Times New Roman" pitchFamily="18" charset="0"/>
              </a:rPr>
              <a:t>, profound and negative harm to the natural environment  caused by humanity's focus on short-term material affluence. This concept implies three important ideas: </a:t>
            </a:r>
          </a:p>
          <a:p>
            <a:pPr marL="1371600" lvl="2" indent="-457200" eaLnBrk="1" hangingPunct="1"/>
            <a:r>
              <a:rPr lang="en-US" smtClean="0">
                <a:latin typeface="Times New Roman" pitchFamily="18" charset="0"/>
              </a:rPr>
              <a:t>	 The state of the environment is a social issue. </a:t>
            </a:r>
          </a:p>
          <a:p>
            <a:pPr marL="1371600" lvl="2" indent="-457200" eaLnBrk="1" hangingPunct="1"/>
            <a:r>
              <a:rPr lang="en-US" smtClean="0">
                <a:latin typeface="Times New Roman" pitchFamily="18" charset="0"/>
              </a:rPr>
              <a:t>	 Environmental damage is often unintended. </a:t>
            </a:r>
          </a:p>
          <a:p>
            <a:pPr marL="1371600" lvl="2" indent="-457200" eaLnBrk="1" hangingPunct="1"/>
            <a:r>
              <a:rPr lang="en-US" smtClean="0">
                <a:latin typeface="Times New Roman" pitchFamily="18" charset="0"/>
              </a:rPr>
              <a:t>	 Much environmental harm is reversible.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07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2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a:noFill/>
        </p:spPr>
        <p:txBody>
          <a:bodyPr/>
          <a:lstStyle/>
          <a:p>
            <a:r>
              <a:rPr lang="en-US"/>
              <a:t>© Copyright 2010 Alan S. Berger</a:t>
            </a:r>
          </a:p>
        </p:txBody>
      </p:sp>
      <p:sp>
        <p:nvSpPr>
          <p:cNvPr id="29699" name="Slide Number Placeholder 5"/>
          <p:cNvSpPr>
            <a:spLocks noGrp="1"/>
          </p:cNvSpPr>
          <p:nvPr>
            <p:ph type="sldNum" sz="quarter" idx="12"/>
          </p:nvPr>
        </p:nvSpPr>
        <p:spPr>
          <a:noFill/>
        </p:spPr>
        <p:txBody>
          <a:bodyPr/>
          <a:lstStyle/>
          <a:p>
            <a:fld id="{D1B1515C-0A67-40C7-A8A3-44F0F97E2199}" type="slidenum">
              <a:rPr lang="en-US" smtClean="0"/>
              <a:pPr/>
              <a:t>25</a:t>
            </a:fld>
            <a:endParaRPr lang="en-US" smtClean="0"/>
          </a:p>
        </p:txBody>
      </p:sp>
      <p:sp>
        <p:nvSpPr>
          <p:cNvPr id="31746" name="Rectangle 2"/>
          <p:cNvSpPr>
            <a:spLocks noGrp="1" noChangeArrowheads="1"/>
          </p:cNvSpPr>
          <p:nvPr>
            <p:ph type="title"/>
          </p:nvPr>
        </p:nvSpPr>
        <p:spPr>
          <a:xfrm>
            <a:off x="457200" y="274638"/>
            <a:ext cx="8229600" cy="639762"/>
          </a:xfrm>
        </p:spPr>
        <p:txBody>
          <a:bodyPr/>
          <a:lstStyle/>
          <a:p>
            <a:pPr eaLnBrk="1" hangingPunct="1"/>
            <a:r>
              <a:rPr lang="en-US" sz="2400" smtClean="0"/>
              <a:t>Ecological Issues</a:t>
            </a:r>
            <a:r>
              <a:rPr lang="en-US" sz="8000" smtClean="0"/>
              <a:t/>
            </a:r>
            <a:br>
              <a:rPr lang="en-US" sz="8000" smtClean="0"/>
            </a:br>
            <a:endParaRPr lang="en-US" sz="4000" smtClean="0"/>
          </a:p>
        </p:txBody>
      </p:sp>
      <p:sp>
        <p:nvSpPr>
          <p:cNvPr id="31747" name="Rectangle 3"/>
          <p:cNvSpPr>
            <a:spLocks noChangeArrowheads="1"/>
          </p:cNvSpPr>
          <p:nvPr>
            <p:ph type="body" idx="1"/>
          </p:nvPr>
        </p:nvSpPr>
        <p:spPr>
          <a:xfrm>
            <a:off x="609600" y="762000"/>
            <a:ext cx="8229600" cy="4525963"/>
          </a:xfrm>
          <a:noFill/>
        </p:spPr>
        <p:txBody>
          <a:bodyPr/>
          <a:lstStyle/>
          <a:p>
            <a:pPr marL="1371600" lvl="2" indent="-457200" eaLnBrk="1" hangingPunct="1">
              <a:buFontTx/>
              <a:buNone/>
            </a:pPr>
            <a:r>
              <a:rPr lang="en-US" sz="2000" smtClean="0">
                <a:latin typeface="Times New Roman" pitchFamily="18" charset="0"/>
              </a:rPr>
              <a:t>Culture: Growth and limits.</a:t>
            </a:r>
          </a:p>
          <a:p>
            <a:pPr marL="1371600" lvl="2" indent="-457200" eaLnBrk="1" hangingPunct="1"/>
            <a:r>
              <a:rPr lang="en-US" sz="2000" smtClean="0">
                <a:latin typeface="Times New Roman" pitchFamily="18" charset="0"/>
              </a:rPr>
              <a:t>The </a:t>
            </a:r>
            <a:r>
              <a:rPr lang="en-US" sz="2000" i="1" smtClean="0">
                <a:latin typeface="Times New Roman" pitchFamily="18" charset="0"/>
              </a:rPr>
              <a:t>logic of growth</a:t>
            </a:r>
            <a:r>
              <a:rPr lang="en-US" sz="2000" smtClean="0">
                <a:latin typeface="Times New Roman" pitchFamily="18" charset="0"/>
              </a:rPr>
              <a:t> thesis is a widely accepted cultural value which suggests that growth is inherently good and that we can solve any problems that might arise as a result of unrestrained expansion.</a:t>
            </a:r>
          </a:p>
          <a:p>
            <a:pPr marL="1371600" lvl="2" indent="-457200" eaLnBrk="1" hangingPunct="1"/>
            <a:r>
              <a:rPr lang="en-US" sz="2000" smtClean="0">
                <a:latin typeface="Times New Roman" pitchFamily="18" charset="0"/>
              </a:rPr>
              <a:t>The </a:t>
            </a:r>
            <a:r>
              <a:rPr lang="en-US" sz="2000" i="1" smtClean="0">
                <a:latin typeface="Times New Roman" pitchFamily="18" charset="0"/>
              </a:rPr>
              <a:t>limits to growth </a:t>
            </a:r>
            <a:r>
              <a:rPr lang="en-US" sz="2000" smtClean="0">
                <a:latin typeface="Times New Roman" pitchFamily="18" charset="0"/>
              </a:rPr>
              <a:t>thesis holds that humanity must implement policies to control the growth of population, material production, and the use of resources in order to avoid environmental collapse. </a:t>
            </a:r>
          </a:p>
          <a:p>
            <a:pPr marL="1371600" lvl="2" indent="-457200" eaLnBrk="1" hangingPunct="1"/>
            <a:r>
              <a:rPr lang="en-US" sz="2000" smtClean="0">
                <a:latin typeface="Times New Roman" pitchFamily="18" charset="0"/>
              </a:rPr>
              <a:t>Solid waste: The disposable society.</a:t>
            </a:r>
          </a:p>
          <a:p>
            <a:pPr marL="1752600" lvl="3" indent="-381000" eaLnBrk="1" hangingPunct="1">
              <a:buFontTx/>
              <a:buAutoNum type="arabicPeriod"/>
            </a:pPr>
            <a:r>
              <a:rPr lang="en-US" smtClean="0">
                <a:latin typeface="Times New Roman" pitchFamily="18" charset="0"/>
              </a:rPr>
              <a:t>Why Grandmother Had No Trash.</a:t>
            </a:r>
          </a:p>
          <a:p>
            <a:pPr marL="1752600" lvl="3" indent="-381000" eaLnBrk="1" hangingPunct="1">
              <a:buFontTx/>
              <a:buAutoNum type="arabicPeriod"/>
            </a:pPr>
            <a:r>
              <a:rPr lang="en-US" smtClean="0">
                <a:latin typeface="Times New Roman" pitchFamily="18" charset="0"/>
              </a:rPr>
              <a:t>Landfills pose several threats to the natural environment.</a:t>
            </a:r>
          </a:p>
          <a:p>
            <a:pPr marL="1752600" lvl="3" indent="-381000" eaLnBrk="1" hangingPunct="1">
              <a:buFontTx/>
              <a:buAutoNum type="arabicPeriod"/>
            </a:pPr>
            <a:r>
              <a:rPr lang="en-US" smtClean="0">
                <a:latin typeface="Times New Roman" pitchFamily="18" charset="0"/>
              </a:rPr>
              <a:t>Recycling, reusing resources we would otherwise discard, is one solution.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17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a:noFill/>
        </p:spPr>
        <p:txBody>
          <a:bodyPr/>
          <a:lstStyle/>
          <a:p>
            <a:r>
              <a:rPr lang="en-US"/>
              <a:t>© Copyright 2010 Alan S. Berger</a:t>
            </a:r>
          </a:p>
        </p:txBody>
      </p:sp>
      <p:sp>
        <p:nvSpPr>
          <p:cNvPr id="30723" name="Slide Number Placeholder 5"/>
          <p:cNvSpPr>
            <a:spLocks noGrp="1"/>
          </p:cNvSpPr>
          <p:nvPr>
            <p:ph type="sldNum" sz="quarter" idx="12"/>
          </p:nvPr>
        </p:nvSpPr>
        <p:spPr>
          <a:noFill/>
        </p:spPr>
        <p:txBody>
          <a:bodyPr/>
          <a:lstStyle/>
          <a:p>
            <a:fld id="{243755A6-E4B2-43B3-AB6B-66283A502DBA}" type="slidenum">
              <a:rPr lang="en-US" smtClean="0"/>
              <a:pPr/>
              <a:t>26</a:t>
            </a:fld>
            <a:endParaRPr lang="en-US" smtClean="0"/>
          </a:p>
        </p:txBody>
      </p:sp>
      <p:sp>
        <p:nvSpPr>
          <p:cNvPr id="32770" name="Rectangle 2"/>
          <p:cNvSpPr>
            <a:spLocks noGrp="1" noChangeArrowheads="1"/>
          </p:cNvSpPr>
          <p:nvPr>
            <p:ph type="title"/>
          </p:nvPr>
        </p:nvSpPr>
        <p:spPr>
          <a:xfrm>
            <a:off x="457200" y="274638"/>
            <a:ext cx="8229600" cy="639762"/>
          </a:xfrm>
        </p:spPr>
        <p:txBody>
          <a:bodyPr/>
          <a:lstStyle/>
          <a:p>
            <a:pPr eaLnBrk="1" hangingPunct="1"/>
            <a:r>
              <a:rPr lang="en-US" sz="2400" smtClean="0"/>
              <a:t>Ecological Issues</a:t>
            </a:r>
            <a:r>
              <a:rPr lang="en-US" sz="8000" smtClean="0"/>
              <a:t/>
            </a:r>
            <a:br>
              <a:rPr lang="en-US" sz="8000" smtClean="0"/>
            </a:br>
            <a:endParaRPr lang="en-US" sz="4000" smtClean="0"/>
          </a:p>
        </p:txBody>
      </p:sp>
      <p:sp>
        <p:nvSpPr>
          <p:cNvPr id="32771" name="Rectangle 3"/>
          <p:cNvSpPr>
            <a:spLocks noChangeArrowheads="1"/>
          </p:cNvSpPr>
          <p:nvPr>
            <p:ph type="body" idx="1"/>
          </p:nvPr>
        </p:nvSpPr>
        <p:spPr>
          <a:xfrm>
            <a:off x="609600" y="762000"/>
            <a:ext cx="8229600" cy="4525963"/>
          </a:xfrm>
          <a:noFill/>
        </p:spPr>
        <p:txBody>
          <a:bodyPr/>
          <a:lstStyle/>
          <a:p>
            <a:pPr marL="1371600" lvl="2" indent="-457200" eaLnBrk="1" hangingPunct="1"/>
            <a:r>
              <a:rPr lang="en-US" sz="2000" smtClean="0">
                <a:latin typeface="Times New Roman" pitchFamily="18" charset="0"/>
              </a:rPr>
              <a:t>Water and air.</a:t>
            </a:r>
          </a:p>
          <a:p>
            <a:pPr marL="1371600" lvl="2" indent="-457200" eaLnBrk="1" hangingPunct="1"/>
            <a:r>
              <a:rPr lang="en-US" sz="2000" smtClean="0">
                <a:latin typeface="Times New Roman" pitchFamily="18" charset="0"/>
              </a:rPr>
              <a:t>Water supply is problematic in many parts of the world.</a:t>
            </a:r>
          </a:p>
          <a:p>
            <a:pPr marL="1371600" lvl="2" indent="-457200" eaLnBrk="1" hangingPunct="1"/>
            <a:r>
              <a:rPr lang="en-US" sz="2000" smtClean="0">
                <a:latin typeface="Times New Roman" pitchFamily="18" charset="0"/>
              </a:rPr>
              <a:t>A special problem is </a:t>
            </a:r>
            <a:r>
              <a:rPr lang="en-US" sz="2000" b="1" smtClean="0">
                <a:latin typeface="Times New Roman" pitchFamily="18" charset="0"/>
              </a:rPr>
              <a:t>acid rain</a:t>
            </a:r>
            <a:r>
              <a:rPr lang="en-US" sz="2000" smtClean="0">
                <a:latin typeface="Times New Roman" pitchFamily="18" charset="0"/>
              </a:rPr>
              <a:t>, rain that is made acidic by air pollution and destroys plant and animal life.</a:t>
            </a:r>
          </a:p>
          <a:p>
            <a:pPr marL="1371600" lvl="2" indent="-457200" eaLnBrk="1" hangingPunct="1"/>
            <a:r>
              <a:rPr lang="en-US" sz="2000" smtClean="0">
                <a:latin typeface="Times New Roman" pitchFamily="18" charset="0"/>
              </a:rPr>
              <a:t>Water Consumption in Global Perspective.  Some countries do not have an adequate supply of water.</a:t>
            </a:r>
          </a:p>
          <a:p>
            <a:pPr marL="1371600" lvl="2" indent="-457200" eaLnBrk="1" hangingPunct="1"/>
            <a:r>
              <a:rPr lang="en-US" sz="2000" smtClean="0">
                <a:latin typeface="Times New Roman" pitchFamily="18" charset="0"/>
              </a:rPr>
              <a:t>Polluted water is an increasingly serious concern as well.</a:t>
            </a:r>
          </a:p>
          <a:p>
            <a:pPr marL="1371600" lvl="2" indent="-457200" eaLnBrk="1" hangingPunct="1"/>
            <a:r>
              <a:rPr lang="en-US" sz="2000" smtClean="0">
                <a:latin typeface="Times New Roman" pitchFamily="18" charset="0"/>
              </a:rPr>
              <a:t>A deterioration of air quality was one of the unanticipated consequences of the development of industrial technology.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27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771">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2771">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27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P spid="32771"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4"/>
          <p:cNvSpPr>
            <a:spLocks noGrp="1"/>
          </p:cNvSpPr>
          <p:nvPr>
            <p:ph type="ftr" sz="quarter" idx="11"/>
          </p:nvPr>
        </p:nvSpPr>
        <p:spPr>
          <a:noFill/>
        </p:spPr>
        <p:txBody>
          <a:bodyPr/>
          <a:lstStyle/>
          <a:p>
            <a:r>
              <a:rPr lang="en-US"/>
              <a:t>© Copyright 2010 Alan S. Berger</a:t>
            </a:r>
          </a:p>
        </p:txBody>
      </p:sp>
      <p:sp>
        <p:nvSpPr>
          <p:cNvPr id="31747" name="Slide Number Placeholder 5"/>
          <p:cNvSpPr>
            <a:spLocks noGrp="1"/>
          </p:cNvSpPr>
          <p:nvPr>
            <p:ph type="sldNum" sz="quarter" idx="12"/>
          </p:nvPr>
        </p:nvSpPr>
        <p:spPr>
          <a:noFill/>
        </p:spPr>
        <p:txBody>
          <a:bodyPr/>
          <a:lstStyle/>
          <a:p>
            <a:fld id="{7578FFCC-54FA-415A-8336-B244955D83FC}" type="slidenum">
              <a:rPr lang="en-US" smtClean="0"/>
              <a:pPr/>
              <a:t>27</a:t>
            </a:fld>
            <a:endParaRPr lang="en-US" smtClean="0"/>
          </a:p>
        </p:txBody>
      </p:sp>
      <p:sp>
        <p:nvSpPr>
          <p:cNvPr id="33794" name="Rectangle 2"/>
          <p:cNvSpPr>
            <a:spLocks noGrp="1" noChangeArrowheads="1"/>
          </p:cNvSpPr>
          <p:nvPr>
            <p:ph type="title"/>
          </p:nvPr>
        </p:nvSpPr>
        <p:spPr>
          <a:xfrm>
            <a:off x="457200" y="274638"/>
            <a:ext cx="8229600" cy="639762"/>
          </a:xfrm>
        </p:spPr>
        <p:txBody>
          <a:bodyPr/>
          <a:lstStyle/>
          <a:p>
            <a:pPr eaLnBrk="1" hangingPunct="1"/>
            <a:r>
              <a:rPr lang="en-US" sz="2400" smtClean="0"/>
              <a:t>Ecological Issues</a:t>
            </a:r>
            <a:r>
              <a:rPr lang="en-US" sz="8000" smtClean="0"/>
              <a:t/>
            </a:r>
            <a:br>
              <a:rPr lang="en-US" sz="8000" smtClean="0"/>
            </a:br>
            <a:endParaRPr lang="en-US" sz="4000" smtClean="0"/>
          </a:p>
        </p:txBody>
      </p:sp>
      <p:sp>
        <p:nvSpPr>
          <p:cNvPr id="33795" name="Rectangle 3"/>
          <p:cNvSpPr>
            <a:spLocks noChangeArrowheads="1"/>
          </p:cNvSpPr>
          <p:nvPr>
            <p:ph type="body" idx="1"/>
          </p:nvPr>
        </p:nvSpPr>
        <p:spPr>
          <a:xfrm>
            <a:off x="609600" y="762000"/>
            <a:ext cx="8229600" cy="4525963"/>
          </a:xfrm>
          <a:noFill/>
        </p:spPr>
        <p:txBody>
          <a:bodyPr/>
          <a:lstStyle/>
          <a:p>
            <a:pPr marL="1371600" lvl="2" indent="-457200" eaLnBrk="1" hangingPunct="1"/>
            <a:r>
              <a:rPr lang="en-US" b="1" smtClean="0">
                <a:latin typeface="Times New Roman" pitchFamily="18" charset="0"/>
              </a:rPr>
              <a:t>Rain forests</a:t>
            </a:r>
            <a:r>
              <a:rPr lang="en-US" smtClean="0">
                <a:latin typeface="Times New Roman" pitchFamily="18" charset="0"/>
              </a:rPr>
              <a:t> are regions of dense forestation, most of which circle the globe close  to the equator.</a:t>
            </a:r>
          </a:p>
          <a:p>
            <a:pPr marL="1371600" lvl="2" indent="-457200" eaLnBrk="1" hangingPunct="1"/>
            <a:r>
              <a:rPr lang="en-US" b="1" smtClean="0">
                <a:latin typeface="Times New Roman" pitchFamily="18" charset="0"/>
              </a:rPr>
              <a:t>Global warming </a:t>
            </a:r>
            <a:r>
              <a:rPr lang="en-US" smtClean="0">
                <a:latin typeface="Times New Roman" pitchFamily="18" charset="0"/>
              </a:rPr>
              <a:t>is apparently occurring as a result of the greenhouse effect, a rise in the earth’s average temperature due to increasing concentration of carbon dioxide in the atmosphere resulting in part from the decline of the rain forests.</a:t>
            </a:r>
          </a:p>
          <a:p>
            <a:pPr marL="1752600" lvl="3" indent="-381000" eaLnBrk="1" hangingPunct="1">
              <a:buFontTx/>
              <a:buChar char="•"/>
            </a:pPr>
            <a:r>
              <a:rPr lang="en-US" sz="2400" smtClean="0">
                <a:latin typeface="Times New Roman" pitchFamily="18" charset="0"/>
              </a:rPr>
              <a:t>The shrinking of the rain forests reduces the earth’s biodiversity.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37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p:cNvSpPr>
            <a:spLocks noGrp="1"/>
          </p:cNvSpPr>
          <p:nvPr>
            <p:ph type="ftr" sz="quarter" idx="11"/>
          </p:nvPr>
        </p:nvSpPr>
        <p:spPr>
          <a:noFill/>
        </p:spPr>
        <p:txBody>
          <a:bodyPr/>
          <a:lstStyle/>
          <a:p>
            <a:r>
              <a:rPr lang="en-US"/>
              <a:t>© Copyright 2010 Alan S. Berger</a:t>
            </a:r>
          </a:p>
        </p:txBody>
      </p:sp>
      <p:sp>
        <p:nvSpPr>
          <p:cNvPr id="32771" name="Slide Number Placeholder 5"/>
          <p:cNvSpPr>
            <a:spLocks noGrp="1"/>
          </p:cNvSpPr>
          <p:nvPr>
            <p:ph type="sldNum" sz="quarter" idx="12"/>
          </p:nvPr>
        </p:nvSpPr>
        <p:spPr>
          <a:noFill/>
        </p:spPr>
        <p:txBody>
          <a:bodyPr/>
          <a:lstStyle/>
          <a:p>
            <a:fld id="{0D13FF41-B7D5-47F2-9852-74086B5F9A7A}" type="slidenum">
              <a:rPr lang="en-US" smtClean="0"/>
              <a:pPr/>
              <a:t>28</a:t>
            </a:fld>
            <a:endParaRPr lang="en-US" smtClean="0"/>
          </a:p>
        </p:txBody>
      </p:sp>
      <p:sp>
        <p:nvSpPr>
          <p:cNvPr id="34818" name="Rectangle 2"/>
          <p:cNvSpPr>
            <a:spLocks noGrp="1" noChangeArrowheads="1"/>
          </p:cNvSpPr>
          <p:nvPr>
            <p:ph type="title"/>
          </p:nvPr>
        </p:nvSpPr>
        <p:spPr>
          <a:xfrm>
            <a:off x="457200" y="274638"/>
            <a:ext cx="8229600" cy="639762"/>
          </a:xfrm>
        </p:spPr>
        <p:txBody>
          <a:bodyPr/>
          <a:lstStyle/>
          <a:p>
            <a:pPr eaLnBrk="1" hangingPunct="1"/>
            <a:r>
              <a:rPr lang="en-US" sz="2400" smtClean="0"/>
              <a:t>Ecological Issues</a:t>
            </a:r>
            <a:r>
              <a:rPr lang="en-US" sz="8000" smtClean="0"/>
              <a:t/>
            </a:r>
            <a:br>
              <a:rPr lang="en-US" sz="8000" smtClean="0"/>
            </a:br>
            <a:endParaRPr lang="en-US" sz="4000" smtClean="0"/>
          </a:p>
        </p:txBody>
      </p:sp>
      <p:sp>
        <p:nvSpPr>
          <p:cNvPr id="34819" name="Rectangle 3"/>
          <p:cNvSpPr>
            <a:spLocks noChangeArrowheads="1"/>
          </p:cNvSpPr>
          <p:nvPr>
            <p:ph type="body" idx="1"/>
          </p:nvPr>
        </p:nvSpPr>
        <p:spPr>
          <a:xfrm>
            <a:off x="533400" y="1066800"/>
            <a:ext cx="8077200" cy="4800600"/>
          </a:xfrm>
          <a:noFill/>
        </p:spPr>
        <p:txBody>
          <a:bodyPr/>
          <a:lstStyle/>
          <a:p>
            <a:pPr marL="1371600" lvl="2" indent="-457200" eaLnBrk="1" hangingPunct="1">
              <a:lnSpc>
                <a:spcPct val="90000"/>
              </a:lnSpc>
            </a:pPr>
            <a:r>
              <a:rPr lang="en-US" sz="2000" b="1" smtClean="0">
                <a:latin typeface="Times New Roman" pitchFamily="18" charset="0"/>
              </a:rPr>
              <a:t>Environmental racism</a:t>
            </a:r>
            <a:r>
              <a:rPr lang="en-US" sz="2000" smtClean="0">
                <a:latin typeface="Times New Roman" pitchFamily="18" charset="0"/>
              </a:rPr>
              <a:t> is the pattern by which environmental hazards are greatest in proximity to poor people, particularly poor minorities. In part, it is a deliberate strategy by factory owners and powerful officials.</a:t>
            </a:r>
          </a:p>
          <a:p>
            <a:pPr marL="609600" indent="-609600" eaLnBrk="1" hangingPunct="1">
              <a:lnSpc>
                <a:spcPct val="90000"/>
              </a:lnSpc>
            </a:pPr>
            <a:r>
              <a:rPr lang="en-US" sz="2000" b="1" smtClean="0">
                <a:latin typeface="Times New Roman" pitchFamily="18" charset="0"/>
              </a:rPr>
              <a:t>Looking Ahead: Toward a Sustainable World.</a:t>
            </a:r>
          </a:p>
          <a:p>
            <a:pPr marL="990600" lvl="1" indent="-533400" eaLnBrk="1" hangingPunct="1">
              <a:lnSpc>
                <a:spcPct val="90000"/>
              </a:lnSpc>
              <a:buFontTx/>
              <a:buChar char="•"/>
            </a:pPr>
            <a:r>
              <a:rPr lang="en-US" sz="2000" smtClean="0">
                <a:latin typeface="Times New Roman" pitchFamily="18" charset="0"/>
              </a:rPr>
              <a:t>We need to develop an </a:t>
            </a:r>
            <a:r>
              <a:rPr lang="en-US" sz="2000" b="1" smtClean="0">
                <a:latin typeface="Times New Roman" pitchFamily="18" charset="0"/>
              </a:rPr>
              <a:t>ecologically sustainable culture,</a:t>
            </a:r>
            <a:r>
              <a:rPr lang="en-US" sz="2000" smtClean="0">
                <a:latin typeface="Times New Roman" pitchFamily="18" charset="0"/>
              </a:rPr>
              <a:t> a way of life that meets the needs of the present generation without threatening the environmental legacy of future generations.</a:t>
            </a:r>
          </a:p>
          <a:p>
            <a:pPr marL="990600" lvl="1" indent="-533400" eaLnBrk="1" hangingPunct="1">
              <a:lnSpc>
                <a:spcPct val="90000"/>
              </a:lnSpc>
              <a:buFontTx/>
              <a:buChar char="•"/>
            </a:pPr>
            <a:r>
              <a:rPr lang="en-US" sz="2000" smtClean="0">
                <a:latin typeface="Times New Roman" pitchFamily="18" charset="0"/>
              </a:rPr>
              <a:t>This calls for three basic strategies:</a:t>
            </a:r>
          </a:p>
          <a:p>
            <a:pPr marL="1371600" lvl="2" indent="-457200" eaLnBrk="1" hangingPunct="1">
              <a:lnSpc>
                <a:spcPct val="90000"/>
              </a:lnSpc>
            </a:pPr>
            <a:r>
              <a:rPr lang="en-US" sz="2000" smtClean="0">
                <a:latin typeface="Times New Roman" pitchFamily="18" charset="0"/>
              </a:rPr>
              <a:t>We must bring world population growth under control.</a:t>
            </a:r>
          </a:p>
          <a:p>
            <a:pPr marL="1371600" lvl="2" indent="-457200" eaLnBrk="1" hangingPunct="1">
              <a:lnSpc>
                <a:spcPct val="90000"/>
              </a:lnSpc>
            </a:pPr>
            <a:r>
              <a:rPr lang="en-US" sz="2000" smtClean="0">
                <a:latin typeface="Times New Roman" pitchFamily="18" charset="0"/>
              </a:rPr>
              <a:t>We must conserve finite resources.</a:t>
            </a:r>
          </a:p>
          <a:p>
            <a:pPr marL="1371600" lvl="2" indent="-457200" eaLnBrk="1" hangingPunct="1">
              <a:lnSpc>
                <a:spcPct val="90000"/>
              </a:lnSpc>
            </a:pPr>
            <a:r>
              <a:rPr lang="en-US" sz="2000" smtClean="0">
                <a:latin typeface="Times New Roman" pitchFamily="18" charset="0"/>
              </a:rPr>
              <a:t>We must reduce waste.</a:t>
            </a:r>
          </a:p>
          <a:p>
            <a:pPr marL="1371600" lvl="2" indent="-457200" eaLnBrk="1" hangingPunct="1">
              <a:lnSpc>
                <a:spcPct val="90000"/>
              </a:lnSpc>
            </a:pPr>
            <a:r>
              <a:rPr lang="en-US" sz="2000" smtClean="0">
                <a:latin typeface="Times New Roman" pitchFamily="18" charset="0"/>
              </a:rPr>
              <a:t>Will People Overwhelm the Earth?</a:t>
            </a:r>
          </a:p>
          <a:p>
            <a:pPr marL="609600" indent="-609600" eaLnBrk="1" hangingPunct="1">
              <a:lnSpc>
                <a:spcPct val="90000"/>
              </a:lnSpc>
              <a:spcBef>
                <a:spcPct val="50000"/>
              </a:spcBef>
            </a:pPr>
            <a:endParaRPr lang="en-US" sz="2000" smtClean="0">
              <a:latin typeface="Times New Roman" pitchFamily="18" charset="0"/>
            </a:endParaRPr>
          </a:p>
          <a:p>
            <a:pPr marL="609600" indent="-609600" eaLnBrk="1" hangingPunct="1">
              <a:lnSpc>
                <a:spcPct val="90000"/>
              </a:lnSpc>
              <a:spcBef>
                <a:spcPct val="50000"/>
              </a:spcBef>
              <a:buFontTx/>
              <a:buNone/>
            </a:pPr>
            <a:endParaRPr lang="en-US" sz="2000" smtClean="0">
              <a:latin typeface="Times New Roman" pitchFamily="18" charset="0"/>
            </a:endParaRPr>
          </a:p>
          <a:p>
            <a:pPr marL="609600" indent="-609600" eaLnBrk="1" hangingPunct="1">
              <a:lnSpc>
                <a:spcPct val="90000"/>
              </a:lnSpc>
              <a:spcBef>
                <a:spcPct val="50000"/>
              </a:spcBef>
              <a:buFontTx/>
              <a:buNone/>
            </a:pPr>
            <a:endParaRPr lang="en-US" sz="2000" smtClean="0"/>
          </a:p>
          <a:p>
            <a:pPr marL="609600" indent="-609600" eaLnBrk="1" hangingPunct="1">
              <a:lnSpc>
                <a:spcPct val="90000"/>
              </a:lnSpc>
              <a:spcBef>
                <a:spcPct val="50000"/>
              </a:spcBef>
              <a:buFontTx/>
              <a:buNone/>
            </a:pPr>
            <a:endParaRPr lang="en-US" sz="2000" smtClean="0"/>
          </a:p>
          <a:p>
            <a:pPr marL="609600" indent="-609600" eaLnBrk="1" hangingPunct="1">
              <a:lnSpc>
                <a:spcPct val="90000"/>
              </a:lnSpc>
              <a:spcBef>
                <a:spcPct val="50000"/>
              </a:spcBef>
              <a:buFontTx/>
              <a:buNone/>
            </a:pPr>
            <a:endParaRPr lang="en-US" sz="2000" smtClean="0"/>
          </a:p>
          <a:p>
            <a:pPr marL="609600" indent="-609600" eaLnBrk="1" hangingPunct="1">
              <a:lnSpc>
                <a:spcPct val="90000"/>
              </a:lnSpc>
              <a:spcBef>
                <a:spcPct val="50000"/>
              </a:spcBef>
              <a:buFontTx/>
              <a:buNone/>
            </a:pPr>
            <a:endParaRPr lang="en-US" sz="2000" smtClean="0"/>
          </a:p>
          <a:p>
            <a:pPr marL="609600" indent="-609600" eaLnBrk="1" hangingPunct="1">
              <a:lnSpc>
                <a:spcPct val="90000"/>
              </a:lnSpc>
              <a:spcBef>
                <a:spcPct val="50000"/>
              </a:spcBef>
              <a:buFontTx/>
              <a:buNone/>
            </a:pPr>
            <a:endParaRPr lang="en-US" sz="2000" smtClean="0"/>
          </a:p>
          <a:p>
            <a:pPr marL="609600" indent="-609600" eaLnBrk="1" hangingPunct="1">
              <a:lnSpc>
                <a:spcPct val="90000"/>
              </a:lnSpc>
              <a:spcBef>
                <a:spcPct val="50000"/>
              </a:spcBef>
              <a:buFontTx/>
              <a:buNone/>
            </a:pPr>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48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8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noFill/>
        </p:spPr>
        <p:txBody>
          <a:bodyPr/>
          <a:lstStyle/>
          <a:p>
            <a:r>
              <a:rPr lang="en-US"/>
              <a:t>© Copyright 2010 Alan S. Berger</a:t>
            </a:r>
          </a:p>
        </p:txBody>
      </p:sp>
      <p:sp>
        <p:nvSpPr>
          <p:cNvPr id="4099" name="Slide Number Placeholder 5"/>
          <p:cNvSpPr>
            <a:spLocks noGrp="1"/>
          </p:cNvSpPr>
          <p:nvPr>
            <p:ph type="sldNum" sz="quarter" idx="12"/>
          </p:nvPr>
        </p:nvSpPr>
        <p:spPr>
          <a:noFill/>
        </p:spPr>
        <p:txBody>
          <a:bodyPr/>
          <a:lstStyle/>
          <a:p>
            <a:fld id="{5A95946C-4347-4C04-9141-31700A463790}" type="slidenum">
              <a:rPr lang="en-US" smtClean="0"/>
              <a:pPr/>
              <a:t>3</a:t>
            </a:fld>
            <a:endParaRPr lang="en-US" smtClean="0"/>
          </a:p>
        </p:txBody>
      </p:sp>
      <p:sp>
        <p:nvSpPr>
          <p:cNvPr id="3074" name="Rectangle 2"/>
          <p:cNvSpPr>
            <a:spLocks noGrp="1" noChangeArrowheads="1"/>
          </p:cNvSpPr>
          <p:nvPr>
            <p:ph type="title"/>
          </p:nvPr>
        </p:nvSpPr>
        <p:spPr/>
        <p:txBody>
          <a:bodyPr/>
          <a:lstStyle/>
          <a:p>
            <a:pPr eaLnBrk="1" hangingPunct="1"/>
            <a:r>
              <a:rPr lang="en-US" smtClean="0"/>
              <a:t>Population</a:t>
            </a:r>
          </a:p>
        </p:txBody>
      </p:sp>
      <p:sp>
        <p:nvSpPr>
          <p:cNvPr id="3075" name="Rectangle 3"/>
          <p:cNvSpPr>
            <a:spLocks noGrp="1" noChangeArrowheads="1"/>
          </p:cNvSpPr>
          <p:nvPr>
            <p:ph type="body" idx="1"/>
          </p:nvPr>
        </p:nvSpPr>
        <p:spPr/>
        <p:txBody>
          <a:bodyPr/>
          <a:lstStyle/>
          <a:p>
            <a:pPr eaLnBrk="1" hangingPunct="1">
              <a:buFontTx/>
              <a:buNone/>
            </a:pPr>
            <a:r>
              <a:rPr lang="en-US" smtClean="0"/>
              <a:t>Demography is the science dealing with the size, distribution, composition, and changes in population.  All population change within a society can be reduced to three factors:</a:t>
            </a:r>
          </a:p>
          <a:p>
            <a:pPr lvl="2" eaLnBrk="1" hangingPunct="1"/>
            <a:r>
              <a:rPr lang="en-US" smtClean="0"/>
              <a:t>the birth rate, </a:t>
            </a:r>
          </a:p>
          <a:p>
            <a:pPr lvl="2" eaLnBrk="1" hangingPunct="1"/>
            <a:r>
              <a:rPr lang="en-US" smtClean="0"/>
              <a:t>the death rate, and </a:t>
            </a:r>
          </a:p>
          <a:p>
            <a:pPr lvl="2" eaLnBrk="1" hangingPunct="1"/>
            <a:r>
              <a:rPr lang="en-US" smtClean="0"/>
              <a:t>the migration rate into or out of the society. </a:t>
            </a:r>
          </a:p>
          <a:p>
            <a:pPr eaLnBrk="1" hangingPunct="1">
              <a:buFontTx/>
              <a:buNone/>
            </a:pPr>
            <a:r>
              <a:rPr lang="en-US"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noFill/>
        </p:spPr>
        <p:txBody>
          <a:bodyPr/>
          <a:lstStyle/>
          <a:p>
            <a:r>
              <a:rPr lang="en-US"/>
              <a:t>© Copyright 2010 Alan S. Berger</a:t>
            </a:r>
          </a:p>
        </p:txBody>
      </p:sp>
      <p:sp>
        <p:nvSpPr>
          <p:cNvPr id="5123" name="Slide Number Placeholder 5"/>
          <p:cNvSpPr>
            <a:spLocks noGrp="1"/>
          </p:cNvSpPr>
          <p:nvPr>
            <p:ph type="sldNum" sz="quarter" idx="12"/>
          </p:nvPr>
        </p:nvSpPr>
        <p:spPr>
          <a:noFill/>
        </p:spPr>
        <p:txBody>
          <a:bodyPr/>
          <a:lstStyle/>
          <a:p>
            <a:fld id="{82C0CCEC-B9AD-48DA-8002-0924828F6912}" type="slidenum">
              <a:rPr lang="en-US" smtClean="0"/>
              <a:pPr/>
              <a:t>4</a:t>
            </a:fld>
            <a:endParaRPr lang="en-US" smtClean="0"/>
          </a:p>
        </p:txBody>
      </p:sp>
      <p:sp>
        <p:nvSpPr>
          <p:cNvPr id="4098" name="Rectangle 2"/>
          <p:cNvSpPr>
            <a:spLocks noGrp="1" noChangeArrowheads="1"/>
          </p:cNvSpPr>
          <p:nvPr>
            <p:ph type="title"/>
          </p:nvPr>
        </p:nvSpPr>
        <p:spPr/>
        <p:txBody>
          <a:bodyPr/>
          <a:lstStyle/>
          <a:p>
            <a:pPr eaLnBrk="1" hangingPunct="1"/>
            <a:r>
              <a:rPr lang="en-US" smtClean="0"/>
              <a:t>Population Terms </a:t>
            </a:r>
          </a:p>
        </p:txBody>
      </p:sp>
      <p:sp>
        <p:nvSpPr>
          <p:cNvPr id="4099" name="Rectangle 3"/>
          <p:cNvSpPr>
            <a:spLocks noGrp="1" noChangeArrowheads="1"/>
          </p:cNvSpPr>
          <p:nvPr>
            <p:ph type="body" idx="1"/>
          </p:nvPr>
        </p:nvSpPr>
        <p:spPr/>
        <p:txBody>
          <a:bodyPr/>
          <a:lstStyle/>
          <a:p>
            <a:pPr eaLnBrk="1" hangingPunct="1">
              <a:lnSpc>
                <a:spcPct val="80000"/>
              </a:lnSpc>
              <a:buFontTx/>
              <a:buNone/>
            </a:pPr>
            <a:r>
              <a:rPr lang="en-US" sz="2000" b="1" smtClean="0"/>
              <a:t>Fertility</a:t>
            </a:r>
            <a:r>
              <a:rPr lang="en-US" sz="2000" smtClean="0"/>
              <a:t> is the incidence of childbearing in a society’s population.</a:t>
            </a:r>
          </a:p>
          <a:p>
            <a:pPr eaLnBrk="1" hangingPunct="1">
              <a:lnSpc>
                <a:spcPct val="80000"/>
              </a:lnSpc>
            </a:pPr>
            <a:r>
              <a:rPr lang="en-US" sz="2000" smtClean="0"/>
              <a:t>1.	Fecundity refers to the maximum potential childbearing ability of the women of a society. It is sharply reduced in practice by cultural norms, finances, and personal choice.</a:t>
            </a:r>
          </a:p>
          <a:p>
            <a:pPr eaLnBrk="1" hangingPunct="1">
              <a:lnSpc>
                <a:spcPct val="80000"/>
              </a:lnSpc>
            </a:pPr>
            <a:r>
              <a:rPr lang="en-US" sz="2000" smtClean="0"/>
              <a:t>2.	Demographers measure fertility using the </a:t>
            </a:r>
            <a:r>
              <a:rPr lang="en-US" sz="2000" b="1" smtClean="0"/>
              <a:t>crude birth rate,</a:t>
            </a:r>
            <a:r>
              <a:rPr lang="en-US" sz="2000" smtClean="0"/>
              <a:t> or the number of live births in a given year for every thousand people in a population.</a:t>
            </a:r>
          </a:p>
          <a:p>
            <a:pPr eaLnBrk="1" hangingPunct="1">
              <a:lnSpc>
                <a:spcPct val="80000"/>
              </a:lnSpc>
              <a:buFontTx/>
              <a:buNone/>
            </a:pPr>
            <a:r>
              <a:rPr lang="en-US" sz="2000" b="1" smtClean="0"/>
              <a:t>Mortality</a:t>
            </a:r>
            <a:r>
              <a:rPr lang="en-US" sz="2000" smtClean="0"/>
              <a:t> is the incidence of death in a society’s population.</a:t>
            </a:r>
          </a:p>
          <a:p>
            <a:pPr eaLnBrk="1" hangingPunct="1">
              <a:lnSpc>
                <a:spcPct val="80000"/>
              </a:lnSpc>
            </a:pPr>
            <a:r>
              <a:rPr lang="en-US" sz="2000" smtClean="0"/>
              <a:t>1.	Demographers measure mortality using the </a:t>
            </a:r>
            <a:r>
              <a:rPr lang="en-US" sz="2000" b="1" smtClean="0"/>
              <a:t>crude death rate,</a:t>
            </a:r>
            <a:r>
              <a:rPr lang="en-US" sz="2000" smtClean="0"/>
              <a:t> or the number of deaths in a given year for every thousand people in a population.</a:t>
            </a:r>
          </a:p>
          <a:p>
            <a:pPr eaLnBrk="1" hangingPunct="1">
              <a:lnSpc>
                <a:spcPct val="80000"/>
              </a:lnSpc>
            </a:pPr>
            <a:r>
              <a:rPr lang="en-US" sz="2000" smtClean="0"/>
              <a:t>2.	The </a:t>
            </a:r>
            <a:r>
              <a:rPr lang="en-US" sz="2000" b="1" smtClean="0"/>
              <a:t>infant mortality rate</a:t>
            </a:r>
            <a:r>
              <a:rPr lang="en-US" sz="2000" smtClean="0"/>
              <a:t> is the number of deaths among infants under one year of age for every thousand live births in a given year.</a:t>
            </a:r>
          </a:p>
          <a:p>
            <a:pPr eaLnBrk="1" hangingPunct="1">
              <a:lnSpc>
                <a:spcPct val="80000"/>
              </a:lnSpc>
            </a:pPr>
            <a:r>
              <a:rPr lang="en-US" sz="2000" smtClean="0"/>
              <a:t>3.	</a:t>
            </a:r>
            <a:r>
              <a:rPr lang="en-US" sz="2000" b="1" smtClean="0"/>
              <a:t>Life expectancy</a:t>
            </a:r>
            <a:r>
              <a:rPr lang="en-US" sz="2000" smtClean="0"/>
              <a:t> is the average life span of a society’s population.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p:spPr>
        <p:txBody>
          <a:bodyPr/>
          <a:lstStyle/>
          <a:p>
            <a:r>
              <a:rPr lang="en-US"/>
              <a:t>© Copyright 2010 Alan S. Berger</a:t>
            </a:r>
          </a:p>
        </p:txBody>
      </p:sp>
      <p:sp>
        <p:nvSpPr>
          <p:cNvPr id="6147" name="Slide Number Placeholder 5"/>
          <p:cNvSpPr>
            <a:spLocks noGrp="1"/>
          </p:cNvSpPr>
          <p:nvPr>
            <p:ph type="sldNum" sz="quarter" idx="12"/>
          </p:nvPr>
        </p:nvSpPr>
        <p:spPr>
          <a:noFill/>
        </p:spPr>
        <p:txBody>
          <a:bodyPr/>
          <a:lstStyle/>
          <a:p>
            <a:fld id="{0A663D5C-E31F-44D9-ABBC-2F042C285BAD}" type="slidenum">
              <a:rPr lang="en-US" smtClean="0"/>
              <a:pPr/>
              <a:t>5</a:t>
            </a:fld>
            <a:endParaRPr lang="en-US" smtClean="0"/>
          </a:p>
        </p:txBody>
      </p:sp>
      <p:sp>
        <p:nvSpPr>
          <p:cNvPr id="15362" name="Rectangle 2"/>
          <p:cNvSpPr>
            <a:spLocks noGrp="1" noChangeArrowheads="1"/>
          </p:cNvSpPr>
          <p:nvPr>
            <p:ph type="title"/>
          </p:nvPr>
        </p:nvSpPr>
        <p:spPr/>
        <p:txBody>
          <a:bodyPr/>
          <a:lstStyle/>
          <a:p>
            <a:pPr eaLnBrk="1" hangingPunct="1"/>
            <a:r>
              <a:rPr lang="en-US" sz="4000" smtClean="0"/>
              <a:t>Birth, Death and life Expectancy Rates Around the World</a:t>
            </a:r>
          </a:p>
        </p:txBody>
      </p:sp>
      <p:pic>
        <p:nvPicPr>
          <p:cNvPr id="15364" name="Picture 4"/>
          <p:cNvPicPr>
            <a:picLocks noChangeAspect="1" noChangeArrowheads="1"/>
          </p:cNvPicPr>
          <p:nvPr>
            <p:ph type="body" idx="1"/>
          </p:nvPr>
        </p:nvPicPr>
        <p:blipFill>
          <a:blip r:embed="rId2" cstate="print"/>
          <a:srcRect/>
          <a:stretch>
            <a:fillRect/>
          </a:stretch>
        </p:blipFill>
        <p:spPr>
          <a:xfrm>
            <a:off x="457200" y="1676400"/>
            <a:ext cx="8420100" cy="403860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a:noFill/>
        </p:spPr>
        <p:txBody>
          <a:bodyPr/>
          <a:lstStyle/>
          <a:p>
            <a:r>
              <a:rPr lang="en-US"/>
              <a:t>© Copyright 2010 Alan S. Berger</a:t>
            </a:r>
          </a:p>
        </p:txBody>
      </p:sp>
      <p:sp>
        <p:nvSpPr>
          <p:cNvPr id="7171" name="Slide Number Placeholder 5"/>
          <p:cNvSpPr>
            <a:spLocks noGrp="1"/>
          </p:cNvSpPr>
          <p:nvPr>
            <p:ph type="sldNum" sz="quarter" idx="12"/>
          </p:nvPr>
        </p:nvSpPr>
        <p:spPr>
          <a:noFill/>
        </p:spPr>
        <p:txBody>
          <a:bodyPr/>
          <a:lstStyle/>
          <a:p>
            <a:fld id="{4C804C93-BC53-438C-982A-F84B0E1DA376}" type="slidenum">
              <a:rPr lang="en-US" smtClean="0"/>
              <a:pPr/>
              <a:t>6</a:t>
            </a:fld>
            <a:endParaRPr lang="en-US" smtClean="0"/>
          </a:p>
        </p:txBody>
      </p:sp>
      <p:sp>
        <p:nvSpPr>
          <p:cNvPr id="5122" name="Rectangle 2"/>
          <p:cNvSpPr>
            <a:spLocks noGrp="1" noChangeArrowheads="1"/>
          </p:cNvSpPr>
          <p:nvPr>
            <p:ph type="title"/>
          </p:nvPr>
        </p:nvSpPr>
        <p:spPr/>
        <p:txBody>
          <a:bodyPr/>
          <a:lstStyle/>
          <a:p>
            <a:pPr eaLnBrk="1" hangingPunct="1"/>
            <a:r>
              <a:rPr lang="en-US" smtClean="0"/>
              <a:t>Population Terms </a:t>
            </a:r>
          </a:p>
        </p:txBody>
      </p:sp>
      <p:sp>
        <p:nvSpPr>
          <p:cNvPr id="5123" name="Rectangle 3"/>
          <p:cNvSpPr>
            <a:spLocks noGrp="1" noChangeArrowheads="1"/>
          </p:cNvSpPr>
          <p:nvPr>
            <p:ph type="body" idx="1"/>
          </p:nvPr>
        </p:nvSpPr>
        <p:spPr/>
        <p:txBody>
          <a:bodyPr/>
          <a:lstStyle/>
          <a:p>
            <a:pPr eaLnBrk="1" hangingPunct="1">
              <a:buFontTx/>
              <a:buNone/>
            </a:pPr>
            <a:r>
              <a:rPr lang="en-US" sz="2000" b="1" smtClean="0"/>
              <a:t>Migration</a:t>
            </a:r>
            <a:r>
              <a:rPr lang="en-US" sz="2000" smtClean="0"/>
              <a:t> is the movement of people into and out of a specified territory.</a:t>
            </a:r>
          </a:p>
          <a:p>
            <a:pPr eaLnBrk="1" hangingPunct="1"/>
            <a:r>
              <a:rPr lang="en-US" sz="2000" smtClean="0"/>
              <a:t>1.	It may be voluntary or involuntary. Voluntary migration may be explained by push and pull factors.</a:t>
            </a:r>
          </a:p>
          <a:p>
            <a:pPr eaLnBrk="1" hangingPunct="1"/>
            <a:r>
              <a:rPr lang="en-US" sz="2000" smtClean="0"/>
              <a:t>2.	Movement into a territory is termed </a:t>
            </a:r>
            <a:r>
              <a:rPr lang="en-US" sz="2000" i="1" smtClean="0"/>
              <a:t>immigration </a:t>
            </a:r>
            <a:r>
              <a:rPr lang="en-US" sz="2000" smtClean="0"/>
              <a:t>and is measured by the </a:t>
            </a:r>
            <a:r>
              <a:rPr lang="en-US" sz="2000" i="1" smtClean="0"/>
              <a:t>in-migration rate</a:t>
            </a:r>
            <a:r>
              <a:rPr lang="en-US" sz="2000" smtClean="0"/>
              <a:t>,</a:t>
            </a:r>
            <a:r>
              <a:rPr lang="en-US" sz="2000" b="1" smtClean="0"/>
              <a:t> </a:t>
            </a:r>
            <a:r>
              <a:rPr lang="en-US" sz="2000" smtClean="0"/>
              <a:t>the number of people entering an area for every thousand people in the population.</a:t>
            </a:r>
          </a:p>
          <a:p>
            <a:pPr eaLnBrk="1" hangingPunct="1"/>
            <a:r>
              <a:rPr lang="en-US" sz="2000" smtClean="0"/>
              <a:t>3.	Movement out of a territory is termed emigration and is measured by the</a:t>
            </a:r>
            <a:r>
              <a:rPr lang="en-US" sz="2000" i="1" smtClean="0"/>
              <a:t> out-migration rate</a:t>
            </a:r>
            <a:r>
              <a:rPr lang="en-US" sz="2000" smtClean="0"/>
              <a:t>, the number of people leaving an area for every thousand people in the population.</a:t>
            </a:r>
          </a:p>
          <a:p>
            <a:pPr eaLnBrk="1" hangingPunct="1"/>
            <a:r>
              <a:rPr lang="en-US" sz="2000" smtClean="0"/>
              <a:t>4. The </a:t>
            </a:r>
            <a:r>
              <a:rPr lang="en-US" sz="2000" i="1" smtClean="0"/>
              <a:t>net migration rate</a:t>
            </a:r>
            <a:r>
              <a:rPr lang="en-US" sz="2000" smtClean="0"/>
              <a:t> is the difference between the in-migration rate and the out-migration rate.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1"/>
          </p:nvPr>
        </p:nvSpPr>
        <p:spPr>
          <a:noFill/>
        </p:spPr>
        <p:txBody>
          <a:bodyPr/>
          <a:lstStyle/>
          <a:p>
            <a:r>
              <a:rPr lang="en-US"/>
              <a:t>© Copyright 2010 Alan S. Berger</a:t>
            </a:r>
          </a:p>
        </p:txBody>
      </p:sp>
      <p:sp>
        <p:nvSpPr>
          <p:cNvPr id="8195" name="Slide Number Placeholder 5"/>
          <p:cNvSpPr>
            <a:spLocks noGrp="1"/>
          </p:cNvSpPr>
          <p:nvPr>
            <p:ph type="sldNum" sz="quarter" idx="12"/>
          </p:nvPr>
        </p:nvSpPr>
        <p:spPr>
          <a:noFill/>
        </p:spPr>
        <p:txBody>
          <a:bodyPr/>
          <a:lstStyle/>
          <a:p>
            <a:fld id="{BE46A260-DD11-492C-A5CC-770CAA9946FE}" type="slidenum">
              <a:rPr lang="en-US" smtClean="0"/>
              <a:pPr/>
              <a:t>7</a:t>
            </a:fld>
            <a:endParaRPr lang="en-US" smtClean="0"/>
          </a:p>
        </p:txBody>
      </p:sp>
      <p:sp>
        <p:nvSpPr>
          <p:cNvPr id="7170" name="Rectangle 2"/>
          <p:cNvSpPr>
            <a:spLocks noGrp="1" noChangeArrowheads="1"/>
          </p:cNvSpPr>
          <p:nvPr>
            <p:ph type="title"/>
          </p:nvPr>
        </p:nvSpPr>
        <p:spPr/>
        <p:txBody>
          <a:bodyPr/>
          <a:lstStyle/>
          <a:p>
            <a:pPr eaLnBrk="1" hangingPunct="1"/>
            <a:r>
              <a:rPr lang="en-US" smtClean="0"/>
              <a:t>Population Terms</a:t>
            </a:r>
          </a:p>
        </p:txBody>
      </p:sp>
      <p:sp>
        <p:nvSpPr>
          <p:cNvPr id="7171" name="Rectangle 3"/>
          <p:cNvSpPr>
            <a:spLocks noGrp="1" noChangeArrowheads="1"/>
          </p:cNvSpPr>
          <p:nvPr>
            <p:ph type="body" idx="1"/>
          </p:nvPr>
        </p:nvSpPr>
        <p:spPr/>
        <p:txBody>
          <a:bodyPr/>
          <a:lstStyle/>
          <a:p>
            <a:pPr eaLnBrk="1" hangingPunct="1">
              <a:lnSpc>
                <a:spcPct val="90000"/>
              </a:lnSpc>
            </a:pPr>
            <a:r>
              <a:rPr lang="en-US" sz="2400" smtClean="0"/>
              <a:t>The population growth rate is computed by subtracting the crude death rate from the crude birth rate. It is relatively low in the industrialized nations and quite high in the poor countries.</a:t>
            </a:r>
          </a:p>
          <a:p>
            <a:pPr eaLnBrk="1" hangingPunct="1">
              <a:lnSpc>
                <a:spcPct val="90000"/>
              </a:lnSpc>
              <a:buFontTx/>
              <a:buNone/>
            </a:pPr>
            <a:r>
              <a:rPr lang="en-US" sz="2400" smtClean="0"/>
              <a:t>		</a:t>
            </a:r>
            <a:r>
              <a:rPr lang="en-US" sz="2400" i="1" smtClean="0"/>
              <a:t>Doubling time</a:t>
            </a:r>
            <a:r>
              <a:rPr lang="en-US" sz="2400" smtClean="0"/>
              <a:t> is another way of expressing a   society’s growth rate.</a:t>
            </a:r>
          </a:p>
          <a:p>
            <a:pPr eaLnBrk="1" hangingPunct="1">
              <a:lnSpc>
                <a:spcPct val="90000"/>
              </a:lnSpc>
              <a:buFontTx/>
              <a:buNone/>
            </a:pPr>
            <a:r>
              <a:rPr lang="en-US" sz="2400" smtClean="0"/>
              <a:t>Population composition.</a:t>
            </a:r>
          </a:p>
          <a:p>
            <a:pPr lvl="2" eaLnBrk="1" hangingPunct="1">
              <a:lnSpc>
                <a:spcPct val="90000"/>
              </a:lnSpc>
              <a:buFontTx/>
              <a:buNone/>
            </a:pPr>
            <a:r>
              <a:rPr lang="en-US" sz="1800" smtClean="0"/>
              <a:t>  The </a:t>
            </a:r>
            <a:r>
              <a:rPr lang="en-US" sz="1800" b="1" smtClean="0"/>
              <a:t>sex ratio</a:t>
            </a:r>
            <a:r>
              <a:rPr lang="en-US" sz="1800" smtClean="0"/>
              <a:t> is the number of males for every hundred females in a given population. Sex ratios are usually below 100, because, on average, women outlive men.</a:t>
            </a:r>
          </a:p>
          <a:p>
            <a:pPr eaLnBrk="1" hangingPunct="1">
              <a:lnSpc>
                <a:spcPct val="90000"/>
              </a:lnSpc>
            </a:pPr>
            <a:r>
              <a:rPr lang="en-US" sz="2400" smtClean="0"/>
              <a:t>.An </a:t>
            </a:r>
            <a:r>
              <a:rPr lang="en-US" sz="2400" b="1" smtClean="0"/>
              <a:t>age-sex pyramid</a:t>
            </a:r>
            <a:r>
              <a:rPr lang="en-US" sz="2400" smtClean="0"/>
              <a:t> is a graphic representation of the age and sex of a population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childTnLst>
                                    <p:set>
                                      <p:cBhvr>
                                        <p:cTn id="28"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1" nodeType="clickEffect">
                                  <p:stCondLst>
                                    <p:cond delay="0"/>
                                  </p:stCondLst>
                                  <p:childTnLst>
                                    <p:set>
                                      <p:cBhvr>
                                        <p:cTn id="36"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1" nodeType="clickEffect">
                                  <p:stCondLst>
                                    <p:cond delay="0"/>
                                  </p:stCondLst>
                                  <p:childTnLst>
                                    <p:set>
                                      <p:cBhvr>
                                        <p:cTn id="44"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P spid="7171"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en-US"/>
              <a:t>© Copyright 2010 Alan S. Berger</a:t>
            </a:r>
          </a:p>
        </p:txBody>
      </p:sp>
      <p:sp>
        <p:nvSpPr>
          <p:cNvPr id="9219" name="Slide Number Placeholder 5"/>
          <p:cNvSpPr>
            <a:spLocks noGrp="1"/>
          </p:cNvSpPr>
          <p:nvPr>
            <p:ph type="sldNum" sz="quarter" idx="12"/>
          </p:nvPr>
        </p:nvSpPr>
        <p:spPr>
          <a:noFill/>
        </p:spPr>
        <p:txBody>
          <a:bodyPr/>
          <a:lstStyle/>
          <a:p>
            <a:fld id="{CD1E4687-D89D-43EF-B094-CC49663D800A}" type="slidenum">
              <a:rPr lang="en-US" smtClean="0"/>
              <a:pPr/>
              <a:t>8</a:t>
            </a:fld>
            <a:endParaRPr lang="en-US" smtClean="0"/>
          </a:p>
        </p:txBody>
      </p:sp>
      <p:sp>
        <p:nvSpPr>
          <p:cNvPr id="13314" name="Rectangle 2"/>
          <p:cNvSpPr>
            <a:spLocks noGrp="1" noChangeArrowheads="1"/>
          </p:cNvSpPr>
          <p:nvPr>
            <p:ph type="title"/>
          </p:nvPr>
        </p:nvSpPr>
        <p:spPr/>
        <p:txBody>
          <a:bodyPr/>
          <a:lstStyle/>
          <a:p>
            <a:pPr eaLnBrk="1" hangingPunct="1"/>
            <a:r>
              <a:rPr lang="en-US" smtClean="0"/>
              <a:t>An Age-Sex Pyramid</a:t>
            </a:r>
          </a:p>
        </p:txBody>
      </p:sp>
      <p:pic>
        <p:nvPicPr>
          <p:cNvPr id="13317" name="Picture 5"/>
          <p:cNvPicPr>
            <a:picLocks noChangeAspect="1" noChangeArrowheads="1"/>
          </p:cNvPicPr>
          <p:nvPr/>
        </p:nvPicPr>
        <p:blipFill>
          <a:blip r:embed="rId2" cstate="print"/>
          <a:srcRect/>
          <a:stretch>
            <a:fillRect/>
          </a:stretch>
        </p:blipFill>
        <p:spPr bwMode="auto">
          <a:xfrm>
            <a:off x="76200" y="1371600"/>
            <a:ext cx="9067800" cy="43846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331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nodePh="1">
                                  <p:stCondLst>
                                    <p:cond delay="0"/>
                                  </p:stCondLst>
                                  <p:endCondLst>
                                    <p:cond evt="begin" delay="0">
                                      <p:tn val="8"/>
                                    </p:cond>
                                  </p:endCondLst>
                                  <p:childTnLst>
                                    <p:set>
                                      <p:cBhvr>
                                        <p:cTn id="9" dur="1" fill="hold">
                                          <p:stCondLst>
                                            <p:cond delay="0"/>
                                          </p:stCondLst>
                                        </p:cTn>
                                        <p:tgtEl>
                                          <p:spTgt spid="133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a:noFill/>
        </p:spPr>
        <p:txBody>
          <a:bodyPr/>
          <a:lstStyle/>
          <a:p>
            <a:r>
              <a:rPr lang="en-US"/>
              <a:t>© Copyright 2010 Alan S. Berger</a:t>
            </a:r>
          </a:p>
        </p:txBody>
      </p:sp>
      <p:sp>
        <p:nvSpPr>
          <p:cNvPr id="10243" name="Slide Number Placeholder 5"/>
          <p:cNvSpPr>
            <a:spLocks noGrp="1"/>
          </p:cNvSpPr>
          <p:nvPr>
            <p:ph type="sldNum" sz="quarter" idx="12"/>
          </p:nvPr>
        </p:nvSpPr>
        <p:spPr>
          <a:noFill/>
        </p:spPr>
        <p:txBody>
          <a:bodyPr/>
          <a:lstStyle/>
          <a:p>
            <a:fld id="{54D6AA45-11B6-4EC8-8DC9-BB75A75510B4}" type="slidenum">
              <a:rPr lang="en-US" smtClean="0"/>
              <a:pPr/>
              <a:t>9</a:t>
            </a:fld>
            <a:endParaRPr lang="en-US" smtClean="0"/>
          </a:p>
        </p:txBody>
      </p:sp>
      <p:sp>
        <p:nvSpPr>
          <p:cNvPr id="10244" name="Rectangle 2"/>
          <p:cNvSpPr>
            <a:spLocks noGrp="1" noChangeArrowheads="1"/>
          </p:cNvSpPr>
          <p:nvPr>
            <p:ph type="title"/>
          </p:nvPr>
        </p:nvSpPr>
        <p:spPr/>
        <p:txBody>
          <a:bodyPr/>
          <a:lstStyle/>
          <a:p>
            <a:pPr eaLnBrk="1" hangingPunct="1"/>
            <a:r>
              <a:rPr lang="en-US" smtClean="0"/>
              <a:t>Population Theories</a:t>
            </a:r>
          </a:p>
        </p:txBody>
      </p:sp>
      <p:sp>
        <p:nvSpPr>
          <p:cNvPr id="10245" name="Rectangle 3"/>
          <p:cNvSpPr>
            <a:spLocks noGrp="1" noChangeArrowheads="1"/>
          </p:cNvSpPr>
          <p:nvPr>
            <p:ph type="body" idx="1"/>
          </p:nvPr>
        </p:nvSpPr>
        <p:spPr/>
        <p:txBody>
          <a:bodyPr/>
          <a:lstStyle/>
          <a:p>
            <a:pPr eaLnBrk="1" hangingPunct="1">
              <a:lnSpc>
                <a:spcPct val="80000"/>
              </a:lnSpc>
              <a:buFontTx/>
              <a:buNone/>
            </a:pPr>
            <a:r>
              <a:rPr lang="en-US" sz="2000" b="1" smtClean="0"/>
              <a:t>History and Theory of Population Growth.</a:t>
            </a:r>
            <a:r>
              <a:rPr lang="en-US" sz="2000" smtClean="0"/>
              <a:t> </a:t>
            </a:r>
          </a:p>
          <a:p>
            <a:pPr eaLnBrk="1" hangingPunct="1">
              <a:lnSpc>
                <a:spcPct val="80000"/>
              </a:lnSpc>
            </a:pPr>
            <a:r>
              <a:rPr lang="en-US" sz="2000" smtClean="0"/>
              <a:t>The growth rate began to increase around 1750 and is presently extremely rapid.</a:t>
            </a:r>
          </a:p>
          <a:p>
            <a:pPr eaLnBrk="1" hangingPunct="1">
              <a:lnSpc>
                <a:spcPct val="80000"/>
              </a:lnSpc>
              <a:buFontTx/>
              <a:buNone/>
            </a:pPr>
            <a:endParaRPr lang="en-US" sz="2000" smtClean="0"/>
          </a:p>
          <a:p>
            <a:pPr eaLnBrk="1" hangingPunct="1">
              <a:lnSpc>
                <a:spcPct val="80000"/>
              </a:lnSpc>
            </a:pPr>
            <a:r>
              <a:rPr lang="en-US" sz="1500" smtClean="0"/>
              <a:t>.</a:t>
            </a:r>
            <a:r>
              <a:rPr lang="en-US" sz="2000" smtClean="0"/>
              <a:t>Malthusian theory.</a:t>
            </a:r>
          </a:p>
          <a:p>
            <a:pPr lvl="2" eaLnBrk="1" hangingPunct="1">
              <a:lnSpc>
                <a:spcPct val="80000"/>
              </a:lnSpc>
            </a:pPr>
            <a:r>
              <a:rPr lang="en-US" sz="2000" smtClean="0"/>
              <a:t>Malthus believed that population increased geometrically, while food could only increase arithmetically, leading to catastrophic starvation.</a:t>
            </a:r>
          </a:p>
          <a:p>
            <a:pPr lvl="2" eaLnBrk="1" hangingPunct="1">
              <a:lnSpc>
                <a:spcPct val="80000"/>
              </a:lnSpc>
            </a:pPr>
            <a:r>
              <a:rPr lang="en-US" sz="2000" smtClean="0"/>
              <a:t>Only 3 ways to avoid this outcome</a:t>
            </a:r>
          </a:p>
          <a:p>
            <a:pPr lvl="3" eaLnBrk="1" hangingPunct="1">
              <a:lnSpc>
                <a:spcPct val="80000"/>
              </a:lnSpc>
            </a:pPr>
            <a:r>
              <a:rPr lang="en-US" smtClean="0"/>
              <a:t>Disease</a:t>
            </a:r>
          </a:p>
          <a:p>
            <a:pPr lvl="3" eaLnBrk="1" hangingPunct="1">
              <a:lnSpc>
                <a:spcPct val="80000"/>
              </a:lnSpc>
            </a:pPr>
            <a:r>
              <a:rPr lang="en-US" smtClean="0"/>
              <a:t>Famine</a:t>
            </a:r>
          </a:p>
          <a:p>
            <a:pPr lvl="3" eaLnBrk="1" hangingPunct="1">
              <a:lnSpc>
                <a:spcPct val="80000"/>
              </a:lnSpc>
            </a:pPr>
            <a:r>
              <a:rPr lang="en-US" smtClean="0"/>
              <a:t>War</a:t>
            </a:r>
          </a:p>
          <a:p>
            <a:pPr lvl="2" eaLnBrk="1" hangingPunct="1">
              <a:lnSpc>
                <a:spcPct val="80000"/>
              </a:lnSpc>
            </a:pPr>
            <a:r>
              <a:rPr lang="en-US" smtClean="0"/>
              <a:t>Humanity has avoided this outcome by learning to produce more food .. A technological solution to a biological problem</a:t>
            </a:r>
            <a:endParaRPr lang="en-US" sz="20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TotalTime>
  <Words>1938</Words>
  <Application>Microsoft Office PowerPoint</Application>
  <PresentationFormat>On-screen Show (4:3)</PresentationFormat>
  <Paragraphs>230</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Times New Roman</vt:lpstr>
      <vt:lpstr>Default Design</vt:lpstr>
      <vt:lpstr>Population, Urbanization, and Ecology</vt:lpstr>
      <vt:lpstr>Demographic Theories</vt:lpstr>
      <vt:lpstr>Population</vt:lpstr>
      <vt:lpstr>Population Terms </vt:lpstr>
      <vt:lpstr>Birth, Death and life Expectancy Rates Around the World</vt:lpstr>
      <vt:lpstr>Population Terms </vt:lpstr>
      <vt:lpstr>Population Terms</vt:lpstr>
      <vt:lpstr>An Age-Sex Pyramid</vt:lpstr>
      <vt:lpstr>Population Theories</vt:lpstr>
      <vt:lpstr>Population Growth 1700-2100</vt:lpstr>
      <vt:lpstr>Population Theories</vt:lpstr>
      <vt:lpstr>The Demographic Transition</vt:lpstr>
      <vt:lpstr>Population Theories</vt:lpstr>
      <vt:lpstr>Urbanization: The Growth of Cities</vt:lpstr>
      <vt:lpstr>Urbanization: The Growth of Cities</vt:lpstr>
      <vt:lpstr>Urbanization: The Growth of Cities</vt:lpstr>
      <vt:lpstr>Urbanism as a Way of Life </vt:lpstr>
      <vt:lpstr>Urbanism as a Way of Life </vt:lpstr>
      <vt:lpstr>Ecological Issues </vt:lpstr>
      <vt:lpstr>Ecological Issues </vt:lpstr>
      <vt:lpstr>Ecological Issues </vt:lpstr>
      <vt:lpstr>Ecological Issues </vt:lpstr>
      <vt:lpstr>Ecological Issues </vt:lpstr>
      <vt:lpstr>Ecological Issues </vt:lpstr>
      <vt:lpstr>Ecological Issues </vt:lpstr>
      <vt:lpstr>Ecological Issues </vt:lpstr>
      <vt:lpstr>Ecological Issues </vt:lpstr>
      <vt:lpstr>Ecological Issues </vt:lpstr>
    </vt:vector>
  </TitlesOfParts>
  <Company>Alan S. Berger &amp; Associates,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Population, Ecology, Urbanization</dc:title>
  <dc:creator>Alan S. Berger</dc:creator>
  <cp:lastModifiedBy>Anthony</cp:lastModifiedBy>
  <cp:revision>17</cp:revision>
  <dcterms:created xsi:type="dcterms:W3CDTF">2006-08-15T14:40:06Z</dcterms:created>
  <dcterms:modified xsi:type="dcterms:W3CDTF">2010-06-01T01:28:02Z</dcterms:modified>
</cp:coreProperties>
</file>