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991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0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9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754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8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11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2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76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32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07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63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70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82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04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044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78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8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68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10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5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46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337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76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3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58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23202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10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039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238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930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1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6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24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76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36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692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045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20241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32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44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44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333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000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765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04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933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058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861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241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384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088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625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940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13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86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783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48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5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675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488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987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4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576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75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362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548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459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291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819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986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254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3500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6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84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86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535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55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503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903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802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46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1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9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6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7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768A57-B7E7-4299-88A6-4A2ECA877D8A}" type="datetimeFigureOut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DEC89B-2536-4A02-92DF-0C549927193F}" type="slidenum">
              <a:rPr lang="en-US" smtClean="0">
                <a:solidFill>
                  <a:prstClr val="black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6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66" y="2819400"/>
            <a:ext cx="9150927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Class Notes: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8206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15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Creation of the Periodic Table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Mendeleev: </a:t>
            </a:r>
            <a:r>
              <a:rPr lang="en-US" sz="4000" dirty="0">
                <a:solidFill>
                  <a:prstClr val="black"/>
                </a:solidFill>
              </a:rPr>
              <a:t>arranged elements based on atomic mass</a:t>
            </a:r>
          </a:p>
          <a:p>
            <a:r>
              <a:rPr lang="en-US" sz="4000" dirty="0">
                <a:solidFill>
                  <a:prstClr val="black"/>
                </a:solidFill>
              </a:rPr>
              <a:t>	-noticed holes in the table, so he predicted the existence and properties of undiscovered elements</a:t>
            </a:r>
          </a:p>
          <a:p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3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20621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Moseley: </a:t>
            </a:r>
            <a:r>
              <a:rPr lang="en-US" sz="4000" dirty="0">
                <a:solidFill>
                  <a:prstClr val="black"/>
                </a:solidFill>
              </a:rPr>
              <a:t>helped determine atomic numbers for </a:t>
            </a:r>
            <a:r>
              <a:rPr lang="en-US" sz="4000" dirty="0" smtClean="0">
                <a:solidFill>
                  <a:prstClr val="black"/>
                </a:solidFill>
              </a:rPr>
              <a:t>elements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>
                <a:solidFill>
                  <a:prstClr val="black"/>
                </a:solidFill>
              </a:rPr>
              <a:t>	-rearranged Mendeleev’s table so that it was based on atomic number, and this is how the modern periodic table is set up</a:t>
            </a:r>
          </a:p>
        </p:txBody>
      </p:sp>
    </p:spTree>
    <p:extLst>
      <p:ext uri="{BB962C8B-B14F-4D97-AF65-F5344CB8AC3E}">
        <p14:creationId xmlns:p14="http://schemas.microsoft.com/office/powerpoint/2010/main" val="16415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2" y="152400"/>
            <a:ext cx="9123218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The periodic table (P.T.)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-arranged in rows (periods) and columns (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groups/families)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-grouped by physical and chemical properties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854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4444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Group A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= Representative Elements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-metals, nonmetals and 		metalloids</a:t>
            </a: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Group B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= Transition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Metals</a:t>
            </a: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Inner Transition Metals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215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Metals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on the left and center of the P.T. and under the stairway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-most elements are metals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-high luster when clean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-high electrical conductivity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-mostly solids (Hg – liquid)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-ductile (wire) and malleable (sheet)</a:t>
            </a:r>
          </a:p>
        </p:txBody>
      </p:sp>
    </p:spTree>
    <p:extLst>
      <p:ext uri="{BB962C8B-B14F-4D97-AF65-F5344CB8AC3E}">
        <p14:creationId xmlns:p14="http://schemas.microsoft.com/office/powerpoint/2010/main" val="41249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3915"/>
            <a:ext cx="9144000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Non-Metals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grouped on the right side, above the stairway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-non-lustrous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-poor electrical conductors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-gases; liquids; brittle solids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-H</a:t>
            </a:r>
            <a:r>
              <a:rPr lang="en-US" sz="4000" baseline="-25000" dirty="0">
                <a:solidFill>
                  <a:prstClr val="black"/>
                </a:solidFill>
                <a:ea typeface="Calibri"/>
                <a:cs typeface="Times New Roman"/>
              </a:rPr>
              <a:t>2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is the one exception in position</a:t>
            </a:r>
          </a:p>
        </p:txBody>
      </p:sp>
    </p:spTree>
    <p:extLst>
      <p:ext uri="{BB962C8B-B14F-4D97-AF65-F5344CB8AC3E}">
        <p14:creationId xmlns:p14="http://schemas.microsoft.com/office/powerpoint/2010/main" val="13561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Metalloids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– have both properties (of metals and non-metals)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-touch the stairway (</a:t>
            </a:r>
            <a:r>
              <a:rPr lang="en-US" sz="4000">
                <a:solidFill>
                  <a:prstClr val="black"/>
                </a:solidFill>
                <a:ea typeface="Calibri"/>
                <a:cs typeface="Times New Roman"/>
              </a:rPr>
              <a:t>except </a:t>
            </a:r>
            <a:r>
              <a:rPr lang="en-US" sz="4000" smtClean="0">
                <a:solidFill>
                  <a:prstClr val="black"/>
                </a:solidFill>
                <a:ea typeface="Calibri"/>
                <a:cs typeface="Times New Roman"/>
              </a:rPr>
              <a:t>Al and At)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21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110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Wingdings</vt:lpstr>
      <vt:lpstr>Wingdings 2</vt:lpstr>
      <vt:lpstr>Wingdings 3</vt:lpstr>
      <vt:lpstr>Apex</vt:lpstr>
      <vt:lpstr>1_Apex</vt:lpstr>
      <vt:lpstr>2_Apex</vt:lpstr>
      <vt:lpstr>3_Apex</vt:lpstr>
      <vt:lpstr>4_Apex</vt:lpstr>
      <vt:lpstr>5_Apex</vt:lpstr>
      <vt:lpstr>6_Apex</vt:lpstr>
      <vt:lpstr>7_Apex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Clarenceville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Clarenceville User</dc:creator>
  <cp:lastModifiedBy>MELANIE KAPOLKA</cp:lastModifiedBy>
  <cp:revision>9</cp:revision>
  <dcterms:created xsi:type="dcterms:W3CDTF">2014-10-21T11:18:29Z</dcterms:created>
  <dcterms:modified xsi:type="dcterms:W3CDTF">2017-11-27T16:00:13Z</dcterms:modified>
</cp:coreProperties>
</file>