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3" r:id="rId10"/>
    <p:sldId id="264" r:id="rId11"/>
    <p:sldId id="27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D40F67D-16D5-4C1A-B002-7B6D49B5A82C}" type="datetimeFigureOut">
              <a:rPr lang="en-US" smtClean="0"/>
              <a:t>1/6/2016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18E520E-0D18-4310-90B1-54E091BE6B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0F67D-16D5-4C1A-B002-7B6D49B5A82C}"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0F67D-16D5-4C1A-B002-7B6D49B5A82C}"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0F67D-16D5-4C1A-B002-7B6D49B5A82C}"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40F67D-16D5-4C1A-B002-7B6D49B5A82C}" type="datetimeFigureOut">
              <a:rPr lang="en-US" smtClean="0"/>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E520E-0D18-4310-90B1-54E091BE6BF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D40F67D-16D5-4C1A-B002-7B6D49B5A82C}"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520E-0D18-4310-90B1-54E091BE6BF8}"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D40F67D-16D5-4C1A-B002-7B6D49B5A82C}" type="datetimeFigureOut">
              <a:rPr lang="en-US" smtClean="0"/>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E520E-0D18-4310-90B1-54E091BE6B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40F67D-16D5-4C1A-B002-7B6D49B5A82C}" type="datetimeFigureOut">
              <a:rPr lang="en-US" smtClean="0"/>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E520E-0D18-4310-90B1-54E091BE6BF8}"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0F67D-16D5-4C1A-B002-7B6D49B5A82C}" type="datetimeFigureOut">
              <a:rPr lang="en-US" smtClean="0"/>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E520E-0D18-4310-90B1-54E091BE6B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D40F67D-16D5-4C1A-B002-7B6D49B5A82C}" type="datetimeFigureOut">
              <a:rPr lang="en-US" smtClean="0"/>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E520E-0D18-4310-90B1-54E091BE6B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D40F67D-16D5-4C1A-B002-7B6D49B5A82C}" type="datetimeFigureOut">
              <a:rPr lang="en-US" smtClean="0"/>
              <a:t>1/6/2016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18E520E-0D18-4310-90B1-54E091BE6BF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D40F67D-16D5-4C1A-B002-7B6D49B5A82C}" type="datetimeFigureOut">
              <a:rPr lang="en-US" smtClean="0"/>
              <a:t>1/6/2016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18E520E-0D18-4310-90B1-54E091BE6B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Perpetua" panose="02020502060401020303" pitchFamily="18" charset="0"/>
              </a:rPr>
              <a:t>Unit III Concepts</a:t>
            </a:r>
            <a:endParaRPr lang="en-US" sz="7200" dirty="0">
              <a:latin typeface="Perpetua" panose="02020502060401020303" pitchFamily="18" charset="0"/>
            </a:endParaRPr>
          </a:p>
        </p:txBody>
      </p:sp>
      <p:sp>
        <p:nvSpPr>
          <p:cNvPr id="3" name="Subtitle 2"/>
          <p:cNvSpPr>
            <a:spLocks noGrp="1"/>
          </p:cNvSpPr>
          <p:nvPr>
            <p:ph type="subTitle" idx="1"/>
          </p:nvPr>
        </p:nvSpPr>
        <p:spPr>
          <a:xfrm>
            <a:off x="668215" y="3602877"/>
            <a:ext cx="7772400" cy="1199704"/>
          </a:xfrm>
        </p:spPr>
        <p:txBody>
          <a:bodyPr>
            <a:normAutofit fontScale="77500" lnSpcReduction="20000"/>
          </a:bodyPr>
          <a:lstStyle/>
          <a:p>
            <a:r>
              <a:rPr lang="en-US" sz="3600" i="1" dirty="0" smtClean="0">
                <a:latin typeface="Perpetua" panose="02020502060401020303" pitchFamily="18" charset="0"/>
              </a:rPr>
              <a:t>“Definition corner of your Frayer Squares”</a:t>
            </a:r>
          </a:p>
          <a:p>
            <a:r>
              <a:rPr lang="en-US" sz="3600" i="1" dirty="0" smtClean="0">
                <a:latin typeface="Perpetua" panose="02020502060401020303" pitchFamily="18" charset="0"/>
              </a:rPr>
              <a:t>By: Anthony Salciccioli and Nikita Mungarwadi, Clarenceville High School  </a:t>
            </a:r>
            <a:endParaRPr lang="en-US" sz="3600" i="1" dirty="0">
              <a:latin typeface="Perpetua" panose="02020502060401020303" pitchFamily="18" charset="0"/>
            </a:endParaRPr>
          </a:p>
        </p:txBody>
      </p:sp>
    </p:spTree>
    <p:extLst>
      <p:ext uri="{BB962C8B-B14F-4D97-AF65-F5344CB8AC3E}">
        <p14:creationId xmlns:p14="http://schemas.microsoft.com/office/powerpoint/2010/main" val="419207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Perpetua" panose="02020502060401020303" pitchFamily="18" charset="0"/>
              </a:rPr>
              <a:t>Fundamental </a:t>
            </a:r>
            <a:r>
              <a:rPr lang="en-US" sz="2400" dirty="0">
                <a:latin typeface="Perpetua" panose="02020502060401020303" pitchFamily="18" charset="0"/>
              </a:rPr>
              <a:t>change in power or organizational structures that takes place in a relatively short period of time. </a:t>
            </a:r>
            <a:r>
              <a:rPr lang="en-US" sz="2400" dirty="0" smtClean="0">
                <a:latin typeface="Perpetua" panose="02020502060401020303" pitchFamily="18" charset="0"/>
              </a:rPr>
              <a:t>Revolutions took place globally during this time period in history. </a:t>
            </a:r>
          </a:p>
          <a:p>
            <a:endParaRPr lang="en-US" sz="2400" dirty="0"/>
          </a:p>
          <a:p>
            <a:r>
              <a:rPr lang="en-US" sz="2400" dirty="0" smtClean="0">
                <a:latin typeface="Perpetua" panose="02020502060401020303" pitchFamily="18" charset="0"/>
              </a:rPr>
              <a:t>Aristotle </a:t>
            </a:r>
            <a:r>
              <a:rPr lang="en-US" sz="2400" dirty="0">
                <a:latin typeface="Perpetua" panose="02020502060401020303" pitchFamily="18" charset="0"/>
              </a:rPr>
              <a:t>described two types of political revolution</a:t>
            </a:r>
            <a:r>
              <a:rPr lang="en-US" sz="2400" dirty="0" smtClean="0">
                <a:latin typeface="Perpetua" panose="02020502060401020303" pitchFamily="18" charset="0"/>
              </a:rPr>
              <a:t>:</a:t>
            </a:r>
          </a:p>
          <a:p>
            <a:pPr marL="109728" indent="0">
              <a:buNone/>
            </a:pPr>
            <a:r>
              <a:rPr lang="en-US" sz="2400" dirty="0" smtClean="0">
                <a:latin typeface="Perpetua" panose="02020502060401020303" pitchFamily="18" charset="0"/>
              </a:rPr>
              <a:t>	</a:t>
            </a:r>
            <a:r>
              <a:rPr lang="en-US" sz="2000" b="1" dirty="0" smtClean="0">
                <a:latin typeface="Perpetua" panose="02020502060401020303" pitchFamily="18" charset="0"/>
              </a:rPr>
              <a:t>1</a:t>
            </a:r>
            <a:r>
              <a:rPr lang="en-US" sz="2000" b="1" dirty="0">
                <a:latin typeface="Perpetua" panose="02020502060401020303" pitchFamily="18" charset="0"/>
              </a:rPr>
              <a:t>. Complete change from one constitution to </a:t>
            </a:r>
            <a:r>
              <a:rPr lang="en-US" sz="2000" b="1" dirty="0" smtClean="0">
                <a:latin typeface="Perpetua" panose="02020502060401020303" pitchFamily="18" charset="0"/>
              </a:rPr>
              <a:t>another</a:t>
            </a:r>
          </a:p>
          <a:p>
            <a:pPr marL="109728" indent="0">
              <a:buNone/>
            </a:pPr>
            <a:r>
              <a:rPr lang="en-US" sz="2000" b="1" dirty="0" smtClean="0">
                <a:latin typeface="Perpetua" panose="02020502060401020303" pitchFamily="18" charset="0"/>
              </a:rPr>
              <a:t>	2. Modification </a:t>
            </a:r>
            <a:r>
              <a:rPr lang="en-US" sz="2000" b="1" dirty="0">
                <a:latin typeface="Perpetua" panose="02020502060401020303" pitchFamily="18" charset="0"/>
              </a:rPr>
              <a:t>of an existing constitution</a:t>
            </a:r>
            <a:r>
              <a:rPr lang="en-US" sz="2000" b="1" dirty="0" smtClean="0">
                <a:latin typeface="Perpetua" panose="02020502060401020303" pitchFamily="18" charset="0"/>
              </a:rPr>
              <a:t>.</a:t>
            </a:r>
          </a:p>
          <a:p>
            <a:pPr marL="109728" indent="0">
              <a:buNone/>
            </a:pPr>
            <a:endParaRPr lang="en-US" sz="2000" dirty="0" smtClean="0"/>
          </a:p>
        </p:txBody>
      </p:sp>
      <p:sp>
        <p:nvSpPr>
          <p:cNvPr id="3" name="Title 2"/>
          <p:cNvSpPr>
            <a:spLocks noGrp="1"/>
          </p:cNvSpPr>
          <p:nvPr>
            <p:ph type="title"/>
          </p:nvPr>
        </p:nvSpPr>
        <p:spPr/>
        <p:txBody>
          <a:bodyPr/>
          <a:lstStyle/>
          <a:p>
            <a:r>
              <a:rPr lang="en-US" dirty="0" smtClean="0">
                <a:latin typeface="Perpetua" panose="02020502060401020303" pitchFamily="18" charset="0"/>
              </a:rPr>
              <a:t>Revolution</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14800"/>
            <a:ext cx="2819399" cy="2362200"/>
          </a:xfrm>
          <a:prstGeom prst="rect">
            <a:avLst/>
          </a:prstGeom>
        </p:spPr>
      </p:pic>
    </p:spTree>
    <p:extLst>
      <p:ext uri="{BB962C8B-B14F-4D97-AF65-F5344CB8AC3E}">
        <p14:creationId xmlns:p14="http://schemas.microsoft.com/office/powerpoint/2010/main" val="257231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Perpetua" panose="02020502060401020303" pitchFamily="18" charset="0"/>
              </a:rPr>
              <a:t>The scientific revolution was the emergence of modern science during the early modern period, when developments in mathematics, physics, astronomy, biology (including human anatomy) and chemistry transformed views of society and nature</a:t>
            </a:r>
            <a:r>
              <a:rPr lang="en-US" dirty="0" smtClean="0">
                <a:latin typeface="Perpetua" panose="02020502060401020303" pitchFamily="18" charset="0"/>
              </a:rPr>
              <a:t>.</a:t>
            </a:r>
          </a:p>
          <a:p>
            <a:pPr marL="109728" indent="0">
              <a:buNone/>
            </a:pPr>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Scientific Revolution </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809999"/>
            <a:ext cx="3505200" cy="22609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809999"/>
            <a:ext cx="3733800" cy="2197292"/>
          </a:xfrm>
          <a:prstGeom prst="rect">
            <a:avLst/>
          </a:prstGeom>
        </p:spPr>
      </p:pic>
    </p:spTree>
    <p:extLst>
      <p:ext uri="{BB962C8B-B14F-4D97-AF65-F5344CB8AC3E}">
        <p14:creationId xmlns:p14="http://schemas.microsoft.com/office/powerpoint/2010/main" val="2432028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Perpetua" panose="02020502060401020303" pitchFamily="18" charset="0"/>
              </a:rPr>
              <a:t>An </a:t>
            </a:r>
            <a:r>
              <a:rPr lang="en-US" sz="2400" dirty="0">
                <a:latin typeface="Perpetua" panose="02020502060401020303" pitchFamily="18" charset="0"/>
              </a:rPr>
              <a:t>economic and political system in which a country's trade and industry are controlled by private owners </a:t>
            </a:r>
            <a:r>
              <a:rPr lang="en-US" sz="2400" u="sng" dirty="0">
                <a:latin typeface="Perpetua" panose="02020502060401020303" pitchFamily="18" charset="0"/>
              </a:rPr>
              <a:t>for profit</a:t>
            </a:r>
            <a:r>
              <a:rPr lang="en-US" sz="2400" dirty="0">
                <a:latin typeface="Perpetua" panose="02020502060401020303" pitchFamily="18" charset="0"/>
              </a:rPr>
              <a:t>, rather than by the </a:t>
            </a:r>
            <a:r>
              <a:rPr lang="en-US" sz="2400" dirty="0" smtClean="0">
                <a:latin typeface="Perpetua" panose="02020502060401020303" pitchFamily="18" charset="0"/>
              </a:rPr>
              <a:t>state that became the dominant </a:t>
            </a:r>
            <a:r>
              <a:rPr lang="en-US" sz="2400" dirty="0" smtClean="0">
                <a:latin typeface="Perpetua" panose="02020502060401020303" pitchFamily="18" charset="0"/>
              </a:rPr>
              <a:t>economic system in Western World</a:t>
            </a: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Capitalism</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962400" cy="2743200"/>
          </a:xfrm>
          <a:prstGeom prst="rect">
            <a:avLst/>
          </a:prstGeom>
        </p:spPr>
      </p:pic>
    </p:spTree>
    <p:extLst>
      <p:ext uri="{BB962C8B-B14F-4D97-AF65-F5344CB8AC3E}">
        <p14:creationId xmlns:p14="http://schemas.microsoft.com/office/powerpoint/2010/main" val="357392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Perpetua" panose="02020502060401020303" pitchFamily="18" charset="0"/>
              </a:rPr>
              <a:t>When people are forced </a:t>
            </a:r>
            <a:r>
              <a:rPr lang="en-US" sz="2400" dirty="0" smtClean="0">
                <a:latin typeface="Perpetua" panose="02020502060401020303" pitchFamily="18" charset="0"/>
              </a:rPr>
              <a:t>to l</a:t>
            </a:r>
            <a:r>
              <a:rPr lang="en-US" sz="2400" dirty="0" smtClean="0">
                <a:latin typeface="Perpetua" panose="02020502060401020303" pitchFamily="18" charset="0"/>
              </a:rPr>
              <a:t>abor </a:t>
            </a:r>
            <a:r>
              <a:rPr lang="en-US" sz="2400" dirty="0" smtClean="0">
                <a:latin typeface="Perpetua" panose="02020502060401020303" pitchFamily="18" charset="0"/>
              </a:rPr>
              <a:t>against one’s will</a:t>
            </a:r>
          </a:p>
          <a:p>
            <a:endParaRPr lang="en-US" sz="2400" dirty="0">
              <a:latin typeface="Perpetua" panose="02020502060401020303" pitchFamily="18" charset="0"/>
            </a:endParaRPr>
          </a:p>
          <a:p>
            <a:r>
              <a:rPr lang="en-US" sz="2400" dirty="0" smtClean="0">
                <a:latin typeface="Perpetua" panose="02020502060401020303" pitchFamily="18" charset="0"/>
              </a:rPr>
              <a:t>Types: Slavery, </a:t>
            </a:r>
            <a:r>
              <a:rPr lang="en-US" sz="2400" dirty="0">
                <a:latin typeface="Perpetua" panose="02020502060401020303" pitchFamily="18" charset="0"/>
              </a:rPr>
              <a:t>B</a:t>
            </a:r>
            <a:r>
              <a:rPr lang="en-US" sz="2400" dirty="0" smtClean="0">
                <a:latin typeface="Perpetua" panose="02020502060401020303" pitchFamily="18" charset="0"/>
              </a:rPr>
              <a:t>ride buying, Child </a:t>
            </a:r>
            <a:r>
              <a:rPr lang="en-US" sz="2400" dirty="0" smtClean="0">
                <a:latin typeface="Perpetua" panose="02020502060401020303" pitchFamily="18" charset="0"/>
              </a:rPr>
              <a:t>Labor, Indentured Servitude, Human </a:t>
            </a:r>
            <a:r>
              <a:rPr lang="en-US" sz="2400" dirty="0" smtClean="0">
                <a:latin typeface="Perpetua" panose="02020502060401020303" pitchFamily="18" charset="0"/>
              </a:rPr>
              <a:t>trafficking, Impressment, Peonage, Penal Labor</a:t>
            </a:r>
          </a:p>
        </p:txBody>
      </p:sp>
      <p:sp>
        <p:nvSpPr>
          <p:cNvPr id="3" name="Title 2"/>
          <p:cNvSpPr>
            <a:spLocks noGrp="1"/>
          </p:cNvSpPr>
          <p:nvPr>
            <p:ph type="title"/>
          </p:nvPr>
        </p:nvSpPr>
        <p:spPr/>
        <p:txBody>
          <a:bodyPr/>
          <a:lstStyle/>
          <a:p>
            <a:r>
              <a:rPr lang="en-US" dirty="0" smtClean="0">
                <a:latin typeface="Perpetua" panose="02020502060401020303" pitchFamily="18" charset="0"/>
              </a:rPr>
              <a:t>Coerced Labor</a:t>
            </a:r>
            <a:endParaRPr lang="en-US" dirty="0">
              <a:latin typeface="Perpetua" panose="02020502060401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62400"/>
            <a:ext cx="2184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19525"/>
            <a:ext cx="24384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22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Perpetua" panose="02020502060401020303" pitchFamily="18" charset="0"/>
              </a:rPr>
              <a:t>Vast Global </a:t>
            </a:r>
            <a:r>
              <a:rPr lang="en-US" sz="2400" dirty="0" smtClean="0">
                <a:latin typeface="Perpetua" panose="02020502060401020303" pitchFamily="18" charset="0"/>
              </a:rPr>
              <a:t>economic exchange </a:t>
            </a:r>
            <a:r>
              <a:rPr lang="en-US" sz="2400" dirty="0" smtClean="0">
                <a:latin typeface="Perpetua" panose="02020502060401020303" pitchFamily="18" charset="0"/>
              </a:rPr>
              <a:t>that started with </a:t>
            </a:r>
            <a:r>
              <a:rPr lang="en-US" sz="2400" dirty="0" smtClean="0">
                <a:latin typeface="Perpetua" panose="02020502060401020303" pitchFamily="18" charset="0"/>
              </a:rPr>
              <a:t>Columbus when he returned </a:t>
            </a:r>
            <a:r>
              <a:rPr lang="en-US" sz="2400" dirty="0" smtClean="0">
                <a:latin typeface="Perpetua" panose="02020502060401020303" pitchFamily="18" charset="0"/>
              </a:rPr>
              <a:t>to Spain in 1493, </a:t>
            </a:r>
            <a:r>
              <a:rPr lang="en-US" sz="2400" dirty="0" smtClean="0">
                <a:latin typeface="Perpetua" panose="02020502060401020303" pitchFamily="18" charset="0"/>
              </a:rPr>
              <a:t>bringing</a:t>
            </a:r>
            <a:r>
              <a:rPr lang="en-US" sz="2400" dirty="0" smtClean="0">
                <a:latin typeface="Perpetua" panose="02020502060401020303" pitchFamily="18" charset="0"/>
              </a:rPr>
              <a:t> </a:t>
            </a:r>
            <a:r>
              <a:rPr lang="en-US" sz="2400" dirty="0" smtClean="0">
                <a:latin typeface="Perpetua" panose="02020502060401020303" pitchFamily="18" charset="0"/>
              </a:rPr>
              <a:t>plants and animals that he found in the </a:t>
            </a:r>
            <a:r>
              <a:rPr lang="en-US" sz="2400" dirty="0" smtClean="0">
                <a:latin typeface="Perpetua" panose="02020502060401020303" pitchFamily="18" charset="0"/>
              </a:rPr>
              <a:t>Americas.</a:t>
            </a:r>
            <a:endParaRPr lang="en-US" sz="2400" dirty="0" smtClean="0">
              <a:latin typeface="Perpetua" panose="02020502060401020303" pitchFamily="18" charset="0"/>
            </a:endParaRPr>
          </a:p>
          <a:p>
            <a:pPr marL="109728" indent="0">
              <a:buNone/>
            </a:pPr>
            <a:endParaRPr lang="en-US" sz="2400" dirty="0" smtClean="0">
              <a:latin typeface="Perpetua" panose="02020502060401020303" pitchFamily="18" charset="0"/>
            </a:endParaRPr>
          </a:p>
          <a:p>
            <a:r>
              <a:rPr lang="en-US" sz="2400" dirty="0" smtClean="0">
                <a:latin typeface="Perpetua" panose="02020502060401020303" pitchFamily="18" charset="0"/>
              </a:rPr>
              <a:t>It caused a</a:t>
            </a:r>
            <a:r>
              <a:rPr lang="en-US" sz="2400" dirty="0" smtClean="0">
                <a:latin typeface="Perpetua" panose="02020502060401020303" pitchFamily="18" charset="0"/>
              </a:rPr>
              <a:t> </a:t>
            </a:r>
            <a:r>
              <a:rPr lang="en-US" sz="2400" dirty="0">
                <a:latin typeface="Perpetua" panose="02020502060401020303" pitchFamily="18" charset="0"/>
              </a:rPr>
              <a:t>g</a:t>
            </a:r>
            <a:r>
              <a:rPr lang="en-US" sz="2400" dirty="0" smtClean="0">
                <a:latin typeface="Perpetua" panose="02020502060401020303" pitchFamily="18" charset="0"/>
              </a:rPr>
              <a:t>lobal </a:t>
            </a:r>
            <a:r>
              <a:rPr lang="en-US" sz="2400" dirty="0">
                <a:latin typeface="Perpetua" panose="02020502060401020303" pitchFamily="18" charset="0"/>
              </a:rPr>
              <a:t>p</a:t>
            </a:r>
            <a:r>
              <a:rPr lang="en-US" sz="2400" dirty="0" smtClean="0">
                <a:latin typeface="Perpetua" panose="02020502060401020303" pitchFamily="18" charset="0"/>
              </a:rPr>
              <a:t>opulation explosion and </a:t>
            </a:r>
            <a:r>
              <a:rPr lang="en-US" sz="2400" dirty="0">
                <a:latin typeface="Perpetua" panose="02020502060401020303" pitchFamily="18" charset="0"/>
              </a:rPr>
              <a:t>c</a:t>
            </a:r>
            <a:r>
              <a:rPr lang="en-US" sz="2400" dirty="0" smtClean="0">
                <a:latin typeface="Perpetua" panose="02020502060401020303" pitchFamily="18" charset="0"/>
              </a:rPr>
              <a:t>ommercial </a:t>
            </a:r>
            <a:r>
              <a:rPr lang="en-US" sz="2400" dirty="0">
                <a:latin typeface="Perpetua" panose="02020502060401020303" pitchFamily="18" charset="0"/>
              </a:rPr>
              <a:t>r</a:t>
            </a:r>
            <a:r>
              <a:rPr lang="en-US" sz="2400" dirty="0" smtClean="0">
                <a:latin typeface="Perpetua" panose="02020502060401020303" pitchFamily="18" charset="0"/>
              </a:rPr>
              <a:t>evolution:</a:t>
            </a:r>
          </a:p>
          <a:p>
            <a:pPr marL="109728" indent="0">
              <a:buNone/>
            </a:pPr>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Columbian Exchange</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1" y="3733800"/>
            <a:ext cx="4038600" cy="2514600"/>
          </a:xfrm>
          <a:prstGeom prst="rect">
            <a:avLst/>
          </a:prstGeom>
        </p:spPr>
      </p:pic>
    </p:spTree>
    <p:extLst>
      <p:ext uri="{BB962C8B-B14F-4D97-AF65-F5344CB8AC3E}">
        <p14:creationId xmlns:p14="http://schemas.microsoft.com/office/powerpoint/2010/main" val="1234291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2400" dirty="0"/>
          </a:p>
          <a:p>
            <a:pPr marL="109728" indent="0" algn="ctr">
              <a:buNone/>
            </a:pPr>
            <a:r>
              <a:rPr lang="en-US" sz="2400" dirty="0" smtClean="0">
                <a:latin typeface="Perpetua" panose="02020502060401020303" pitchFamily="18" charset="0"/>
              </a:rPr>
              <a:t>This occurred when Europeans arrived in the Americas. Up to 95% of indigenous people died due to European’s guns, germs (smallpox), and greed. </a:t>
            </a:r>
          </a:p>
          <a:p>
            <a:pPr marL="109728" indent="0" algn="ctr">
              <a:buNone/>
            </a:pPr>
            <a:endParaRPr lang="en-US" sz="2400" dirty="0" smtClean="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Great </a:t>
            </a:r>
            <a:r>
              <a:rPr lang="en-US" dirty="0" smtClean="0">
                <a:latin typeface="Perpetua" panose="02020502060401020303" pitchFamily="18" charset="0"/>
              </a:rPr>
              <a:t>Dying</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00400"/>
            <a:ext cx="37338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06261"/>
            <a:ext cx="3429000" cy="2579077"/>
          </a:xfrm>
          <a:prstGeom prst="rect">
            <a:avLst/>
          </a:prstGeom>
        </p:spPr>
      </p:pic>
    </p:spTree>
    <p:extLst>
      <p:ext uri="{BB962C8B-B14F-4D97-AF65-F5344CB8AC3E}">
        <p14:creationId xmlns:p14="http://schemas.microsoft.com/office/powerpoint/2010/main" val="99355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Mutual dependence at a global level. </a:t>
            </a:r>
            <a:r>
              <a:rPr lang="en-US" sz="2400" dirty="0" smtClean="0">
                <a:latin typeface="Perpetua" panose="02020502060401020303" pitchFamily="18" charset="0"/>
              </a:rPr>
              <a:t>In other words, </a:t>
            </a:r>
            <a:r>
              <a:rPr lang="en-US" sz="2400" dirty="0">
                <a:latin typeface="Perpetua" panose="02020502060401020303" pitchFamily="18" charset="0"/>
              </a:rPr>
              <a:t>o</a:t>
            </a:r>
            <a:r>
              <a:rPr lang="en-US" sz="2400" dirty="0" smtClean="0">
                <a:latin typeface="Perpetua" panose="02020502060401020303" pitchFamily="18" charset="0"/>
              </a:rPr>
              <a:t>ne </a:t>
            </a:r>
            <a:r>
              <a:rPr lang="en-US" sz="2400" dirty="0">
                <a:latin typeface="Perpetua" panose="02020502060401020303" pitchFamily="18" charset="0"/>
              </a:rPr>
              <a:t>country depends on another country for something and that country may depend on another country, which eventually creates global interdependence</a:t>
            </a:r>
            <a:r>
              <a:rPr lang="en-US" sz="2400" dirty="0" smtClean="0">
                <a:latin typeface="Perpetua" panose="02020502060401020303" pitchFamily="18" charset="0"/>
              </a:rPr>
              <a:t>.</a:t>
            </a:r>
          </a:p>
          <a:p>
            <a:endParaRPr lang="en-US" sz="2400" dirty="0" smtClean="0">
              <a:latin typeface="Perpetua" panose="02020502060401020303" pitchFamily="18" charset="0"/>
            </a:endParaRPr>
          </a:p>
          <a:p>
            <a:endParaRPr lang="en-US" sz="2400" dirty="0">
              <a:latin typeface="Perpetua" panose="02020502060401020303" pitchFamily="18" charset="0"/>
            </a:endParaRPr>
          </a:p>
          <a:p>
            <a:pPr marL="109728" indent="0">
              <a:buNone/>
            </a:pPr>
            <a:endParaRPr lang="en-US" dirty="0"/>
          </a:p>
        </p:txBody>
      </p:sp>
      <p:sp>
        <p:nvSpPr>
          <p:cNvPr id="3" name="Title 2"/>
          <p:cNvSpPr>
            <a:spLocks noGrp="1"/>
          </p:cNvSpPr>
          <p:nvPr>
            <p:ph type="title"/>
          </p:nvPr>
        </p:nvSpPr>
        <p:spPr/>
        <p:txBody>
          <a:bodyPr/>
          <a:lstStyle/>
          <a:p>
            <a:r>
              <a:rPr lang="en-US" dirty="0" smtClean="0">
                <a:latin typeface="Perpetua" panose="02020502060401020303" pitchFamily="18" charset="0"/>
              </a:rPr>
              <a:t>Global Interdependence</a:t>
            </a:r>
            <a:endParaRPr lang="en-US" dirty="0">
              <a:latin typeface="Perpetua" panose="02020502060401020303" pitchFamily="18" charset="0"/>
            </a:endParaRPr>
          </a:p>
        </p:txBody>
      </p:sp>
      <p:pic>
        <p:nvPicPr>
          <p:cNvPr id="6" name="Picture 5"/>
          <p:cNvPicPr>
            <a:picLocks noChangeAspect="1"/>
          </p:cNvPicPr>
          <p:nvPr/>
        </p:nvPicPr>
        <p:blipFill>
          <a:blip r:embed="rId2"/>
          <a:stretch>
            <a:fillRect/>
          </a:stretch>
        </p:blipFill>
        <p:spPr>
          <a:xfrm>
            <a:off x="5105400" y="3124200"/>
            <a:ext cx="3839308" cy="27432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124200"/>
            <a:ext cx="3962400" cy="2590800"/>
          </a:xfrm>
          <a:prstGeom prst="rect">
            <a:avLst/>
          </a:prstGeom>
        </p:spPr>
      </p:pic>
    </p:spTree>
    <p:extLst>
      <p:ext uri="{BB962C8B-B14F-4D97-AF65-F5344CB8AC3E}">
        <p14:creationId xmlns:p14="http://schemas.microsoft.com/office/powerpoint/2010/main" val="1465413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Perpetua" panose="02020502060401020303" pitchFamily="18" charset="0"/>
              </a:rPr>
              <a:t>Economic policy aimed at strengthening </a:t>
            </a:r>
            <a:r>
              <a:rPr lang="en-US" sz="2400" dirty="0">
                <a:latin typeface="Perpetua" panose="02020502060401020303" pitchFamily="18" charset="0"/>
              </a:rPr>
              <a:t>a</a:t>
            </a:r>
            <a:r>
              <a:rPr lang="en-US" sz="2400" dirty="0" smtClean="0">
                <a:latin typeface="Perpetua" panose="02020502060401020303" pitchFamily="18" charset="0"/>
              </a:rPr>
              <a:t> </a:t>
            </a:r>
            <a:r>
              <a:rPr lang="en-US" sz="2400" dirty="0" smtClean="0">
                <a:latin typeface="Perpetua" panose="02020502060401020303" pitchFamily="18" charset="0"/>
              </a:rPr>
              <a:t>national </a:t>
            </a:r>
            <a:r>
              <a:rPr lang="en-US" sz="2400" dirty="0" smtClean="0">
                <a:latin typeface="Perpetua" panose="02020502060401020303" pitchFamily="18" charset="0"/>
              </a:rPr>
              <a:t>economy by exporting </a:t>
            </a:r>
            <a:r>
              <a:rPr lang="en-US" sz="2400" dirty="0" smtClean="0">
                <a:latin typeface="Perpetua" panose="02020502060401020303" pitchFamily="18" charset="0"/>
              </a:rPr>
              <a:t>more goods than </a:t>
            </a:r>
            <a:r>
              <a:rPr lang="en-US" sz="2400" dirty="0" smtClean="0">
                <a:latin typeface="Perpetua" panose="02020502060401020303" pitchFamily="18" charset="0"/>
              </a:rPr>
              <a:t>importing. </a:t>
            </a:r>
            <a:endParaRPr lang="en-US" sz="2400" dirty="0" smtClean="0">
              <a:latin typeface="Perpetua" panose="02020502060401020303" pitchFamily="18" charset="0"/>
            </a:endParaRPr>
          </a:p>
          <a:p>
            <a:r>
              <a:rPr lang="en-US" sz="2400" dirty="0" smtClean="0">
                <a:latin typeface="Perpetua" panose="02020502060401020303" pitchFamily="18" charset="0"/>
              </a:rPr>
              <a:t>Often colonial powers forced their colonies to provide raw materials for these economies and then buy the finished products. </a:t>
            </a:r>
          </a:p>
          <a:p>
            <a:endParaRPr lang="en-US" sz="2400" dirty="0" smtClean="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Mercantilism</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276600"/>
            <a:ext cx="5029200" cy="2362200"/>
          </a:xfrm>
          <a:prstGeom prst="rect">
            <a:avLst/>
          </a:prstGeom>
        </p:spPr>
      </p:pic>
    </p:spTree>
    <p:extLst>
      <p:ext uri="{BB962C8B-B14F-4D97-AF65-F5344CB8AC3E}">
        <p14:creationId xmlns:p14="http://schemas.microsoft.com/office/powerpoint/2010/main" val="71141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8229600" cy="4525963"/>
          </a:xfrm>
        </p:spPr>
        <p:txBody>
          <a:bodyPr>
            <a:normAutofit/>
          </a:bodyPr>
          <a:lstStyle/>
          <a:p>
            <a:r>
              <a:rPr lang="en-US" sz="2400" dirty="0" smtClean="0">
                <a:latin typeface="Perpetua" panose="02020502060401020303" pitchFamily="18" charset="0"/>
              </a:rPr>
              <a:t>An </a:t>
            </a:r>
            <a:r>
              <a:rPr lang="en-US" sz="2400" dirty="0">
                <a:latin typeface="Perpetua" panose="02020502060401020303" pitchFamily="18" charset="0"/>
              </a:rPr>
              <a:t>extensive group of states or countries under a single supreme authority, formerly especially an emperor or empress</a:t>
            </a:r>
            <a:r>
              <a:rPr lang="en-US" sz="2400" dirty="0" smtClean="0">
                <a:latin typeface="Perpetua" panose="02020502060401020303" pitchFamily="18" charset="0"/>
              </a:rPr>
              <a:t>. Empires grow and prosper through military and economic conquering. European nations grew their empires from 1492-1914. Here is what the world looked like in 1914: </a:t>
            </a:r>
          </a:p>
          <a:p>
            <a:endParaRPr lang="en-US" sz="2400" dirty="0" smtClean="0">
              <a:latin typeface="Perpetua" panose="02020502060401020303" pitchFamily="18" charset="0"/>
            </a:endParaRP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Empire</a:t>
            </a: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581400"/>
            <a:ext cx="5486400" cy="2209800"/>
          </a:xfrm>
          <a:prstGeom prst="rect">
            <a:avLst/>
          </a:prstGeom>
        </p:spPr>
      </p:pic>
    </p:spTree>
    <p:extLst>
      <p:ext uri="{BB962C8B-B14F-4D97-AF65-F5344CB8AC3E}">
        <p14:creationId xmlns:p14="http://schemas.microsoft.com/office/powerpoint/2010/main" val="18781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sz="2400" dirty="0" smtClean="0"/>
          </a:p>
          <a:p>
            <a:r>
              <a:rPr lang="en-US" sz="2400" dirty="0" smtClean="0">
                <a:latin typeface="Perpetua" panose="02020502060401020303" pitchFamily="18" charset="0"/>
              </a:rPr>
              <a:t>Existed </a:t>
            </a:r>
            <a:r>
              <a:rPr lang="en-US" sz="2400" dirty="0">
                <a:latin typeface="Perpetua" panose="02020502060401020303" pitchFamily="18" charset="0"/>
              </a:rPr>
              <a:t>primarily between the </a:t>
            </a:r>
            <a:r>
              <a:rPr lang="en-US" sz="2400" dirty="0" smtClean="0">
                <a:latin typeface="Perpetua" panose="02020502060401020303" pitchFamily="18" charset="0"/>
              </a:rPr>
              <a:t>14</a:t>
            </a:r>
            <a:r>
              <a:rPr lang="en-US" sz="2400" baseline="30000" dirty="0" smtClean="0">
                <a:latin typeface="Perpetua" panose="02020502060401020303" pitchFamily="18" charset="0"/>
              </a:rPr>
              <a:t>th</a:t>
            </a:r>
            <a:r>
              <a:rPr lang="en-US" sz="2400" dirty="0" smtClean="0">
                <a:latin typeface="Perpetua" panose="02020502060401020303" pitchFamily="18" charset="0"/>
              </a:rPr>
              <a:t> and 17</a:t>
            </a:r>
            <a:r>
              <a:rPr lang="en-US" sz="2400" baseline="30000" dirty="0" smtClean="0">
                <a:latin typeface="Perpetua" panose="02020502060401020303" pitchFamily="18" charset="0"/>
              </a:rPr>
              <a:t>th</a:t>
            </a:r>
            <a:r>
              <a:rPr lang="en-US" sz="2400" dirty="0" smtClean="0">
                <a:latin typeface="Perpetua" panose="02020502060401020303" pitchFamily="18" charset="0"/>
              </a:rPr>
              <a:t> </a:t>
            </a:r>
            <a:r>
              <a:rPr lang="en-US" sz="2400" dirty="0" smtClean="0">
                <a:latin typeface="Perpetua" panose="02020502060401020303" pitchFamily="18" charset="0"/>
              </a:rPr>
              <a:t>century.</a:t>
            </a:r>
            <a:endParaRPr lang="en-US" sz="2400" dirty="0" smtClean="0">
              <a:latin typeface="Perpetua" panose="02020502060401020303" pitchFamily="18" charset="0"/>
            </a:endParaRPr>
          </a:p>
          <a:p>
            <a:r>
              <a:rPr lang="en-US" dirty="0" smtClean="0">
                <a:latin typeface="Perpetua" panose="02020502060401020303" pitchFamily="18" charset="0"/>
              </a:rPr>
              <a:t>These six empires ended the Era of Hemispheric Interactions and resulted in expansion at the end of a firearm. These were </a:t>
            </a:r>
            <a:r>
              <a:rPr lang="en-US" dirty="0" smtClean="0">
                <a:latin typeface="Perpetua" panose="02020502060401020303" pitchFamily="18" charset="0"/>
              </a:rPr>
              <a:t>the </a:t>
            </a:r>
            <a:r>
              <a:rPr lang="en-US" dirty="0">
                <a:latin typeface="Perpetua" panose="02020502060401020303" pitchFamily="18" charset="0"/>
              </a:rPr>
              <a:t>Islamic empires of the Ottoman, Safavid and </a:t>
            </a:r>
            <a:r>
              <a:rPr lang="en-US" dirty="0" smtClean="0">
                <a:latin typeface="Perpetua" panose="02020502060401020303" pitchFamily="18" charset="0"/>
              </a:rPr>
              <a:t>Mughal, the Chinese Ming Dynasty and the empires of Russia, Europe.  </a:t>
            </a:r>
          </a:p>
          <a:p>
            <a:pPr marL="109728" indent="0">
              <a:buNone/>
            </a:pPr>
            <a:endParaRPr lang="en-US" dirty="0">
              <a:latin typeface="Perpetua" panose="02020502060401020303" pitchFamily="18" charset="0"/>
            </a:endParaRPr>
          </a:p>
          <a:p>
            <a:endParaRPr lang="en-US"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Gunpowder Empires</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4495800"/>
            <a:ext cx="4953000" cy="1828800"/>
          </a:xfrm>
          <a:prstGeom prst="rect">
            <a:avLst/>
          </a:prstGeom>
        </p:spPr>
      </p:pic>
    </p:spTree>
    <p:extLst>
      <p:ext uri="{BB962C8B-B14F-4D97-AF65-F5344CB8AC3E}">
        <p14:creationId xmlns:p14="http://schemas.microsoft.com/office/powerpoint/2010/main" val="1702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Perpetua" panose="02020502060401020303" pitchFamily="18" charset="0"/>
              </a:rPr>
              <a:t>A political theory holding that </a:t>
            </a:r>
            <a:r>
              <a:rPr lang="en-US" sz="2400" u="sng" dirty="0">
                <a:latin typeface="Perpetua" panose="02020502060401020303" pitchFamily="18" charset="0"/>
              </a:rPr>
              <a:t>all</a:t>
            </a:r>
            <a:r>
              <a:rPr lang="en-US" sz="2400" dirty="0">
                <a:latin typeface="Perpetua" panose="02020502060401020303" pitchFamily="18" charset="0"/>
              </a:rPr>
              <a:t> power should be vested in </a:t>
            </a:r>
            <a:r>
              <a:rPr lang="en-US" sz="2400" u="sng" dirty="0">
                <a:latin typeface="Perpetua" panose="02020502060401020303" pitchFamily="18" charset="0"/>
              </a:rPr>
              <a:t>one</a:t>
            </a:r>
            <a:r>
              <a:rPr lang="en-US" sz="2400" dirty="0">
                <a:latin typeface="Perpetua" panose="02020502060401020303" pitchFamily="18" charset="0"/>
              </a:rPr>
              <a:t> ruler or other authority. </a:t>
            </a:r>
            <a:r>
              <a:rPr lang="en-US" sz="2400" dirty="0" smtClean="0">
                <a:latin typeface="Perpetua" panose="02020502060401020303" pitchFamily="18" charset="0"/>
              </a:rPr>
              <a:t>Kings and Queens believed they had </a:t>
            </a:r>
            <a:r>
              <a:rPr lang="en-US" sz="2400" u="sng" dirty="0" smtClean="0">
                <a:latin typeface="Perpetua" panose="02020502060401020303" pitchFamily="18" charset="0"/>
              </a:rPr>
              <a:t>complete</a:t>
            </a:r>
            <a:r>
              <a:rPr lang="en-US" sz="2400" dirty="0" smtClean="0">
                <a:latin typeface="Perpetua" panose="02020502060401020303" pitchFamily="18" charset="0"/>
              </a:rPr>
              <a:t> control over government and the lives of their people</a:t>
            </a:r>
          </a:p>
          <a:p>
            <a:pPr marL="109728" indent="0">
              <a:buNone/>
            </a:pPr>
            <a:endParaRPr lang="en-US" sz="2400" dirty="0" smtClean="0">
              <a:latin typeface="Perpetua" panose="02020502060401020303" pitchFamily="18" charset="0"/>
            </a:endParaRPr>
          </a:p>
          <a:p>
            <a:r>
              <a:rPr lang="en-US" sz="2400" dirty="0" smtClean="0">
                <a:latin typeface="Perpetua" panose="02020502060401020303" pitchFamily="18" charset="0"/>
              </a:rPr>
              <a:t>The </a:t>
            </a:r>
            <a:r>
              <a:rPr lang="en-US" sz="2400" dirty="0">
                <a:latin typeface="Perpetua" panose="02020502060401020303" pitchFamily="18" charset="0"/>
              </a:rPr>
              <a:t>most widespread political system in use in Europe and parts of </a:t>
            </a:r>
            <a:r>
              <a:rPr lang="en-US" sz="2400" dirty="0" smtClean="0">
                <a:latin typeface="Perpetua" panose="02020502060401020303" pitchFamily="18" charset="0"/>
              </a:rPr>
              <a:t>Asia in 1500-1600.</a:t>
            </a:r>
          </a:p>
          <a:p>
            <a:endParaRPr lang="en-US" dirty="0"/>
          </a:p>
          <a:p>
            <a:endParaRPr lang="en-US" dirty="0"/>
          </a:p>
        </p:txBody>
      </p:sp>
      <p:sp>
        <p:nvSpPr>
          <p:cNvPr id="3" name="Title 2"/>
          <p:cNvSpPr>
            <a:spLocks noGrp="1"/>
          </p:cNvSpPr>
          <p:nvPr>
            <p:ph type="title"/>
          </p:nvPr>
        </p:nvSpPr>
        <p:spPr/>
        <p:txBody>
          <a:bodyPr>
            <a:normAutofit/>
          </a:bodyPr>
          <a:lstStyle/>
          <a:p>
            <a:r>
              <a:rPr lang="en-US" dirty="0" smtClean="0">
                <a:latin typeface="Perpetua" panose="02020502060401020303" pitchFamily="18" charset="0"/>
              </a:rPr>
              <a:t>ABSOULTISM</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114800"/>
            <a:ext cx="4495800" cy="1892491"/>
          </a:xfrm>
          <a:prstGeom prst="rect">
            <a:avLst/>
          </a:prstGeom>
        </p:spPr>
      </p:pic>
    </p:spTree>
    <p:extLst>
      <p:ext uri="{BB962C8B-B14F-4D97-AF65-F5344CB8AC3E}">
        <p14:creationId xmlns:p14="http://schemas.microsoft.com/office/powerpoint/2010/main" val="226771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Perpetua" panose="02020502060401020303" pitchFamily="18" charset="0"/>
              </a:rPr>
              <a:t>The </a:t>
            </a:r>
            <a:r>
              <a:rPr lang="en-US" sz="2400" dirty="0" smtClean="0">
                <a:latin typeface="Perpetua" panose="02020502060401020303" pitchFamily="18" charset="0"/>
              </a:rPr>
              <a:t>philosophical justification that monarchial rule comes from God’s will. Allows leaders to essentially do what they want. </a:t>
            </a:r>
            <a:endParaRPr lang="en-US" sz="2400" dirty="0">
              <a:latin typeface="Perpetua" panose="02020502060401020303" pitchFamily="18" charset="0"/>
            </a:endParaRPr>
          </a:p>
        </p:txBody>
      </p:sp>
      <p:sp>
        <p:nvSpPr>
          <p:cNvPr id="3" name="Title 2"/>
          <p:cNvSpPr>
            <a:spLocks noGrp="1"/>
          </p:cNvSpPr>
          <p:nvPr>
            <p:ph type="title"/>
          </p:nvPr>
        </p:nvSpPr>
        <p:spPr>
          <a:xfrm>
            <a:off x="533400" y="228600"/>
            <a:ext cx="8229600" cy="1143000"/>
          </a:xfrm>
        </p:spPr>
        <p:txBody>
          <a:bodyPr>
            <a:normAutofit/>
          </a:bodyPr>
          <a:lstStyle/>
          <a:p>
            <a:r>
              <a:rPr lang="en-US" dirty="0" smtClean="0">
                <a:latin typeface="Perpetua" panose="02020502060401020303" pitchFamily="18" charset="0"/>
              </a:rPr>
              <a:t>Divine Rights of Kings</a:t>
            </a:r>
            <a:endParaRPr lang="en-US" dirty="0">
              <a:latin typeface="Perpetua" panose="02020502060401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4931751" cy="324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75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latin typeface="Perpetua" panose="02020502060401020303" pitchFamily="18" charset="0"/>
              </a:rPr>
              <a:t>A European </a:t>
            </a:r>
            <a:r>
              <a:rPr lang="en-US" sz="2400" dirty="0">
                <a:latin typeface="Perpetua" panose="02020502060401020303" pitchFamily="18" charset="0"/>
              </a:rPr>
              <a:t>intellectual movement of the late 17th and 18th centuries emphasizing </a:t>
            </a:r>
            <a:r>
              <a:rPr lang="en-US" sz="2400" b="1" u="sng" dirty="0">
                <a:latin typeface="Perpetua" panose="02020502060401020303" pitchFamily="18" charset="0"/>
              </a:rPr>
              <a:t>reason</a:t>
            </a:r>
            <a:r>
              <a:rPr lang="en-US" sz="2400" dirty="0">
                <a:latin typeface="Perpetua" panose="02020502060401020303" pitchFamily="18" charset="0"/>
              </a:rPr>
              <a:t> and </a:t>
            </a:r>
            <a:r>
              <a:rPr lang="en-US" sz="2400" b="1" u="sng" dirty="0">
                <a:latin typeface="Perpetua" panose="02020502060401020303" pitchFamily="18" charset="0"/>
              </a:rPr>
              <a:t>individualism</a:t>
            </a:r>
            <a:r>
              <a:rPr lang="en-US" sz="2400" dirty="0">
                <a:latin typeface="Perpetua" panose="02020502060401020303" pitchFamily="18" charset="0"/>
              </a:rPr>
              <a:t> rather than tradition</a:t>
            </a:r>
            <a:r>
              <a:rPr lang="en-US" sz="2400" dirty="0" smtClean="0">
                <a:latin typeface="Perpetua" panose="02020502060401020303" pitchFamily="18" charset="0"/>
              </a:rPr>
              <a:t>.</a:t>
            </a:r>
          </a:p>
          <a:p>
            <a:r>
              <a:rPr lang="en-US" sz="2400" dirty="0" smtClean="0">
                <a:latin typeface="Perpetua" panose="02020502060401020303" pitchFamily="18" charset="0"/>
              </a:rPr>
              <a:t>It was fueled by free-thinkers and philosophers and still has tremendous influence on modern education and government. </a:t>
            </a:r>
          </a:p>
          <a:p>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The European Enlightenment</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276600"/>
            <a:ext cx="5714999" cy="2209800"/>
          </a:xfrm>
          <a:prstGeom prst="rect">
            <a:avLst/>
          </a:prstGeom>
        </p:spPr>
      </p:pic>
    </p:spTree>
    <p:extLst>
      <p:ext uri="{BB962C8B-B14F-4D97-AF65-F5344CB8AC3E}">
        <p14:creationId xmlns:p14="http://schemas.microsoft.com/office/powerpoint/2010/main" val="1548194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a:t>
            </a:r>
            <a:r>
              <a:rPr lang="en-US" sz="2400" dirty="0" smtClean="0">
                <a:latin typeface="Perpetua" panose="02020502060401020303" pitchFamily="18" charset="0"/>
              </a:rPr>
              <a:t>The </a:t>
            </a:r>
            <a:r>
              <a:rPr lang="en-US" sz="2400" dirty="0">
                <a:latin typeface="Perpetua" panose="02020502060401020303" pitchFamily="18" charset="0"/>
              </a:rPr>
              <a:t>European </a:t>
            </a:r>
            <a:r>
              <a:rPr lang="en-US" sz="2400" dirty="0" smtClean="0">
                <a:latin typeface="Perpetua" panose="02020502060401020303" pitchFamily="18" charset="0"/>
              </a:rPr>
              <a:t>Miracle”, a term coined by Eric Jones refers </a:t>
            </a:r>
            <a:r>
              <a:rPr lang="en-US" sz="2400" dirty="0">
                <a:latin typeface="Perpetua" panose="02020502060401020303" pitchFamily="18" charset="0"/>
              </a:rPr>
              <a:t>to the sudden rise of Europe during the late Middle </a:t>
            </a:r>
            <a:r>
              <a:rPr lang="en-US" sz="2400" dirty="0" smtClean="0">
                <a:latin typeface="Perpetua" panose="02020502060401020303" pitchFamily="18" charset="0"/>
              </a:rPr>
              <a:t>Ages. </a:t>
            </a:r>
          </a:p>
          <a:p>
            <a:pPr marL="109728" indent="0">
              <a:buNone/>
            </a:pPr>
            <a:r>
              <a:rPr lang="en-US" sz="2400" dirty="0" smtClean="0">
                <a:latin typeface="Perpetua" panose="02020502060401020303" pitchFamily="18" charset="0"/>
              </a:rPr>
              <a:t> </a:t>
            </a:r>
          </a:p>
          <a:p>
            <a:r>
              <a:rPr lang="en-US" sz="2400" b="1" dirty="0" smtClean="0">
                <a:latin typeface="Perpetua" panose="02020502060401020303" pitchFamily="18" charset="0"/>
              </a:rPr>
              <a:t>REFORMATION + RENAISSANCE + SCIENTIFIC REVOLUTION + ENGLIGHTENMENT + AGE OF DISCOVERY= EUROPEAN MIRACLE. </a:t>
            </a:r>
            <a:endParaRPr lang="en-US" sz="2400" i="1" dirty="0">
              <a:latin typeface="Perpetua" panose="02020502060401020303" pitchFamily="18" charset="0"/>
            </a:endParaRPr>
          </a:p>
          <a:p>
            <a:r>
              <a:rPr lang="en-US" sz="2400" b="1" i="1" dirty="0" smtClean="0">
                <a:latin typeface="Perpetua" panose="02020502060401020303" pitchFamily="18" charset="0"/>
              </a:rPr>
              <a:t>Europe went from poor, ignorant, and </a:t>
            </a:r>
          </a:p>
          <a:p>
            <a:pPr marL="109728" indent="0">
              <a:buNone/>
            </a:pPr>
            <a:r>
              <a:rPr lang="en-US" sz="2400" b="1" i="1" dirty="0" smtClean="0">
                <a:latin typeface="Perpetua" panose="02020502060401020303" pitchFamily="18" charset="0"/>
              </a:rPr>
              <a:t>backwater to having world hegemony in a </a:t>
            </a:r>
          </a:p>
          <a:p>
            <a:pPr marL="109728" indent="0">
              <a:buNone/>
            </a:pPr>
            <a:r>
              <a:rPr lang="en-US" sz="2400" b="1" i="1" dirty="0" smtClean="0">
                <a:latin typeface="Perpetua" panose="02020502060401020303" pitchFamily="18" charset="0"/>
              </a:rPr>
              <a:t>short time. </a:t>
            </a:r>
          </a:p>
          <a:p>
            <a:endParaRPr lang="en-US" dirty="0"/>
          </a:p>
        </p:txBody>
      </p:sp>
      <p:sp>
        <p:nvSpPr>
          <p:cNvPr id="3" name="Title 2"/>
          <p:cNvSpPr>
            <a:spLocks noGrp="1"/>
          </p:cNvSpPr>
          <p:nvPr>
            <p:ph type="title"/>
          </p:nvPr>
        </p:nvSpPr>
        <p:spPr/>
        <p:txBody>
          <a:bodyPr/>
          <a:lstStyle/>
          <a:p>
            <a:r>
              <a:rPr lang="en-US" dirty="0" smtClean="0">
                <a:latin typeface="Perpetua" panose="02020502060401020303" pitchFamily="18" charset="0"/>
              </a:rPr>
              <a:t>European Miracle</a:t>
            </a:r>
            <a:endParaRPr lang="en-US" dirty="0">
              <a:latin typeface="Perpetua" panose="02020502060401020303"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2362200" cy="263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93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latin typeface="Perpetua" panose="02020502060401020303" pitchFamily="18" charset="0"/>
              </a:rPr>
              <a:t>A </a:t>
            </a:r>
            <a:r>
              <a:rPr lang="en-US" sz="2400" dirty="0">
                <a:latin typeface="Perpetua" panose="02020502060401020303" pitchFamily="18" charset="0"/>
              </a:rPr>
              <a:t>sovereign state whose citizens or subjects are relatively homogeneous in factors such as language or common descent</a:t>
            </a:r>
            <a:r>
              <a:rPr lang="en-US" sz="2400" dirty="0" smtClean="0">
                <a:latin typeface="Perpetua" panose="02020502060401020303" pitchFamily="18" charset="0"/>
              </a:rPr>
              <a:t>.</a:t>
            </a:r>
          </a:p>
          <a:p>
            <a:r>
              <a:rPr lang="en-US" sz="2400" dirty="0" smtClean="0">
                <a:latin typeface="Perpetua" panose="02020502060401020303" pitchFamily="18" charset="0"/>
              </a:rPr>
              <a:t>In other words, the modern idea of being a citizen of a country….not a kingdom, dynasty, empire, fiefdom, etc. that we’ve seen in the ancient world.</a:t>
            </a:r>
          </a:p>
          <a:p>
            <a:pPr marL="109728" indent="0">
              <a:buNone/>
            </a:pPr>
            <a:endParaRPr lang="en-US" sz="2400" dirty="0">
              <a:latin typeface="Perpetua" panose="02020502060401020303" pitchFamily="18" charset="0"/>
            </a:endParaRPr>
          </a:p>
        </p:txBody>
      </p:sp>
      <p:sp>
        <p:nvSpPr>
          <p:cNvPr id="3" name="Title 2"/>
          <p:cNvSpPr>
            <a:spLocks noGrp="1"/>
          </p:cNvSpPr>
          <p:nvPr>
            <p:ph type="title"/>
          </p:nvPr>
        </p:nvSpPr>
        <p:spPr/>
        <p:txBody>
          <a:bodyPr/>
          <a:lstStyle/>
          <a:p>
            <a:r>
              <a:rPr lang="en-US" dirty="0" smtClean="0">
                <a:latin typeface="Perpetua" panose="02020502060401020303" pitchFamily="18" charset="0"/>
              </a:rPr>
              <a:t>Nation-state</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33800"/>
            <a:ext cx="3962400" cy="2337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733800"/>
            <a:ext cx="3276600" cy="2337180"/>
          </a:xfrm>
          <a:prstGeom prst="rect">
            <a:avLst/>
          </a:prstGeom>
        </p:spPr>
      </p:pic>
    </p:spTree>
    <p:extLst>
      <p:ext uri="{BB962C8B-B14F-4D97-AF65-F5344CB8AC3E}">
        <p14:creationId xmlns:p14="http://schemas.microsoft.com/office/powerpoint/2010/main" val="2617751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8229600" cy="4525963"/>
          </a:xfrm>
        </p:spPr>
        <p:txBody>
          <a:bodyPr>
            <a:normAutofit/>
          </a:bodyPr>
          <a:lstStyle/>
          <a:p>
            <a:r>
              <a:rPr lang="en-US" sz="2400" dirty="0" smtClean="0">
                <a:latin typeface="Perpetua" panose="02020502060401020303" pitchFamily="18" charset="0"/>
              </a:rPr>
              <a:t>A </a:t>
            </a:r>
            <a:r>
              <a:rPr lang="en-US" sz="2400" dirty="0">
                <a:latin typeface="Perpetua" panose="02020502060401020303" pitchFamily="18" charset="0"/>
              </a:rPr>
              <a:t>16th-century movement for the reform of abuses in the Roman Catholic Church ending in the establishment of the Reformed and Protestant </a:t>
            </a:r>
            <a:r>
              <a:rPr lang="en-US" sz="2400" dirty="0" smtClean="0">
                <a:latin typeface="Perpetua" panose="02020502060401020303" pitchFamily="18" charset="0"/>
              </a:rPr>
              <a:t>Churches</a:t>
            </a:r>
          </a:p>
          <a:p>
            <a:r>
              <a:rPr lang="en-US" sz="2400" dirty="0" smtClean="0">
                <a:latin typeface="Perpetua" panose="02020502060401020303" pitchFamily="18" charset="0"/>
              </a:rPr>
              <a:t>Resulted in significant increases in literacy in Europe due to Luther’s promoting reading the bible in the vernacular, not Latin. </a:t>
            </a:r>
          </a:p>
          <a:p>
            <a:pPr marL="109728" indent="0">
              <a:buNone/>
            </a:pPr>
            <a:endParaRPr lang="en-US" sz="2400" dirty="0">
              <a:latin typeface="Perpetua" panose="02020502060401020303" pitchFamily="18" charset="0"/>
            </a:endParaRPr>
          </a:p>
        </p:txBody>
      </p:sp>
      <p:sp>
        <p:nvSpPr>
          <p:cNvPr id="3" name="Title 2"/>
          <p:cNvSpPr>
            <a:spLocks noGrp="1"/>
          </p:cNvSpPr>
          <p:nvPr>
            <p:ph type="title"/>
          </p:nvPr>
        </p:nvSpPr>
        <p:spPr>
          <a:xfrm>
            <a:off x="457200" y="381000"/>
            <a:ext cx="8229600" cy="1143000"/>
          </a:xfrm>
        </p:spPr>
        <p:txBody>
          <a:bodyPr>
            <a:normAutofit/>
          </a:bodyPr>
          <a:lstStyle/>
          <a:p>
            <a:r>
              <a:rPr lang="en-US" dirty="0" smtClean="0">
                <a:latin typeface="Perpetua" panose="02020502060401020303" pitchFamily="18" charset="0"/>
              </a:rPr>
              <a:t>Protestant Reformation</a:t>
            </a:r>
            <a:endParaRPr lang="en-US" dirty="0">
              <a:latin typeface="Perpetua" panose="02020502060401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86200"/>
            <a:ext cx="4191000" cy="2362200"/>
          </a:xfrm>
          <a:prstGeom prst="rect">
            <a:avLst/>
          </a:prstGeom>
        </p:spPr>
      </p:pic>
    </p:spTree>
    <p:extLst>
      <p:ext uri="{BB962C8B-B14F-4D97-AF65-F5344CB8AC3E}">
        <p14:creationId xmlns:p14="http://schemas.microsoft.com/office/powerpoint/2010/main" val="14993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658" y="1295400"/>
            <a:ext cx="8229600" cy="2100072"/>
          </a:xfrm>
        </p:spPr>
        <p:txBody>
          <a:bodyPr>
            <a:normAutofit/>
          </a:bodyPr>
          <a:lstStyle/>
          <a:p>
            <a:r>
              <a:rPr lang="en-US" sz="2400" dirty="0" smtClean="0">
                <a:latin typeface="Perpetua" panose="02020502060401020303" pitchFamily="18" charset="0"/>
              </a:rPr>
              <a:t>A cultural movement that spanned from the 14</a:t>
            </a:r>
            <a:r>
              <a:rPr lang="en-US" sz="2400" baseline="30000" dirty="0" smtClean="0">
                <a:latin typeface="Perpetua" panose="02020502060401020303" pitchFamily="18" charset="0"/>
              </a:rPr>
              <a:t>th</a:t>
            </a:r>
            <a:r>
              <a:rPr lang="en-US" sz="2400" dirty="0" smtClean="0">
                <a:latin typeface="Perpetua" panose="02020502060401020303" pitchFamily="18" charset="0"/>
              </a:rPr>
              <a:t>-17</a:t>
            </a:r>
            <a:r>
              <a:rPr lang="en-US" sz="2400" baseline="30000" dirty="0" smtClean="0">
                <a:latin typeface="Perpetua" panose="02020502060401020303" pitchFamily="18" charset="0"/>
              </a:rPr>
              <a:t>th</a:t>
            </a:r>
            <a:r>
              <a:rPr lang="en-US" sz="2400" dirty="0" smtClean="0">
                <a:latin typeface="Perpetua" panose="02020502060401020303" pitchFamily="18" charset="0"/>
              </a:rPr>
              <a:t> Century that ended Medieval Times and brought renewal and growth to Europe.  </a:t>
            </a:r>
          </a:p>
          <a:p>
            <a:endParaRPr lang="en-US" sz="2400" dirty="0" smtClean="0"/>
          </a:p>
          <a:p>
            <a:r>
              <a:rPr lang="en-US" sz="2400" dirty="0" smtClean="0">
                <a:latin typeface="Perpetua" panose="02020502060401020303" pitchFamily="18" charset="0"/>
              </a:rPr>
              <a:t>Began in Italy and then spread outward to the rest of Europe</a:t>
            </a:r>
          </a:p>
        </p:txBody>
      </p:sp>
      <p:sp>
        <p:nvSpPr>
          <p:cNvPr id="3" name="Title 2"/>
          <p:cNvSpPr>
            <a:spLocks noGrp="1"/>
          </p:cNvSpPr>
          <p:nvPr>
            <p:ph type="title"/>
          </p:nvPr>
        </p:nvSpPr>
        <p:spPr>
          <a:xfrm>
            <a:off x="466115" y="152400"/>
            <a:ext cx="8229600" cy="1143000"/>
          </a:xfrm>
        </p:spPr>
        <p:txBody>
          <a:bodyPr/>
          <a:lstStyle/>
          <a:p>
            <a:r>
              <a:rPr lang="en-US" dirty="0" smtClean="0">
                <a:latin typeface="Perpetua" panose="02020502060401020303" pitchFamily="18" charset="0"/>
              </a:rPr>
              <a:t>Renaissance</a:t>
            </a:r>
            <a:endParaRPr lang="en-US" dirty="0">
              <a:latin typeface="Perpetua" panose="02020502060401020303" pitchFamily="18" charset="0"/>
            </a:endParaRPr>
          </a:p>
        </p:txBody>
      </p:sp>
      <p:sp>
        <p:nvSpPr>
          <p:cNvPr id="5" name="TextBox 4"/>
          <p:cNvSpPr txBox="1"/>
          <p:nvPr/>
        </p:nvSpPr>
        <p:spPr>
          <a:xfrm>
            <a:off x="3042430" y="5805677"/>
            <a:ext cx="1552028" cy="369332"/>
          </a:xfrm>
          <a:prstGeom prst="rect">
            <a:avLst/>
          </a:prstGeom>
          <a:noFill/>
        </p:spPr>
        <p:txBody>
          <a:bodyPr wrap="none" rtlCol="0">
            <a:spAutoFit/>
          </a:bodyPr>
          <a:lstStyle/>
          <a:p>
            <a:r>
              <a:rPr lang="en-US" dirty="0" smtClean="0"/>
              <a:t>Architecture</a:t>
            </a:r>
            <a:endParaRPr lang="en-US" dirty="0"/>
          </a:p>
        </p:txBody>
      </p:sp>
      <p:sp>
        <p:nvSpPr>
          <p:cNvPr id="6" name="TextBox 5"/>
          <p:cNvSpPr txBox="1"/>
          <p:nvPr/>
        </p:nvSpPr>
        <p:spPr>
          <a:xfrm>
            <a:off x="3042430" y="5225925"/>
            <a:ext cx="1265090" cy="369332"/>
          </a:xfrm>
          <a:prstGeom prst="rect">
            <a:avLst/>
          </a:prstGeom>
          <a:noFill/>
        </p:spPr>
        <p:txBody>
          <a:bodyPr wrap="none" rtlCol="0">
            <a:spAutoFit/>
          </a:bodyPr>
          <a:lstStyle/>
          <a:p>
            <a:r>
              <a:rPr lang="en-US" dirty="0" smtClean="0"/>
              <a:t>Literature</a:t>
            </a:r>
            <a:endParaRPr lang="en-US" dirty="0"/>
          </a:p>
        </p:txBody>
      </p:sp>
      <p:sp>
        <p:nvSpPr>
          <p:cNvPr id="7" name="TextBox 6"/>
          <p:cNvSpPr txBox="1"/>
          <p:nvPr/>
        </p:nvSpPr>
        <p:spPr>
          <a:xfrm>
            <a:off x="3042430" y="3982216"/>
            <a:ext cx="1398140" cy="369332"/>
          </a:xfrm>
          <a:prstGeom prst="rect">
            <a:avLst/>
          </a:prstGeom>
          <a:noFill/>
        </p:spPr>
        <p:txBody>
          <a:bodyPr wrap="none" rtlCol="0">
            <a:spAutoFit/>
          </a:bodyPr>
          <a:lstStyle/>
          <a:p>
            <a:r>
              <a:rPr lang="en-US" dirty="0" smtClean="0"/>
              <a:t>Philosophy</a:t>
            </a:r>
            <a:endParaRPr lang="en-US" dirty="0"/>
          </a:p>
        </p:txBody>
      </p:sp>
      <p:sp>
        <p:nvSpPr>
          <p:cNvPr id="8" name="TextBox 7"/>
          <p:cNvSpPr txBox="1"/>
          <p:nvPr/>
        </p:nvSpPr>
        <p:spPr>
          <a:xfrm>
            <a:off x="3512353" y="3221466"/>
            <a:ext cx="1813317" cy="523220"/>
          </a:xfrm>
          <a:prstGeom prst="rect">
            <a:avLst/>
          </a:prstGeom>
          <a:noFill/>
        </p:spPr>
        <p:txBody>
          <a:bodyPr wrap="none" rtlCol="0">
            <a:spAutoFit/>
          </a:bodyPr>
          <a:lstStyle/>
          <a:p>
            <a:r>
              <a:rPr lang="en-US" sz="2800" b="1" u="sng" dirty="0" smtClean="0">
                <a:latin typeface="Perpetua" panose="02020502060401020303" pitchFamily="18" charset="0"/>
              </a:rPr>
              <a:t>AFFECTED</a:t>
            </a:r>
            <a:endParaRPr lang="en-US" sz="2800" b="1" u="sng" dirty="0">
              <a:latin typeface="Perpetua" panose="02020502060401020303" pitchFamily="18" charset="0"/>
            </a:endParaRPr>
          </a:p>
        </p:txBody>
      </p:sp>
      <p:sp>
        <p:nvSpPr>
          <p:cNvPr id="10" name="TextBox 9"/>
          <p:cNvSpPr txBox="1"/>
          <p:nvPr/>
        </p:nvSpPr>
        <p:spPr>
          <a:xfrm>
            <a:off x="484594" y="3628134"/>
            <a:ext cx="1524000" cy="369332"/>
          </a:xfrm>
          <a:prstGeom prst="rect">
            <a:avLst/>
          </a:prstGeom>
          <a:noFill/>
        </p:spPr>
        <p:txBody>
          <a:bodyPr wrap="square" rtlCol="0">
            <a:spAutoFit/>
          </a:bodyPr>
          <a:lstStyle/>
          <a:p>
            <a:r>
              <a:rPr lang="en-US" dirty="0" smtClean="0"/>
              <a:t>Art</a:t>
            </a:r>
            <a:endParaRPr lang="en-US" dirty="0"/>
          </a:p>
        </p:txBody>
      </p:sp>
      <p:sp>
        <p:nvSpPr>
          <p:cNvPr id="11" name="Rectangle 10"/>
          <p:cNvSpPr/>
          <p:nvPr/>
        </p:nvSpPr>
        <p:spPr>
          <a:xfrm>
            <a:off x="7010400" y="3744686"/>
            <a:ext cx="829073" cy="369332"/>
          </a:xfrm>
          <a:prstGeom prst="rect">
            <a:avLst/>
          </a:prstGeom>
        </p:spPr>
        <p:txBody>
          <a:bodyPr wrap="none">
            <a:spAutoFit/>
          </a:bodyPr>
          <a:lstStyle/>
          <a:p>
            <a:r>
              <a:rPr lang="en-US" dirty="0" smtClean="0"/>
              <a:t>Music</a:t>
            </a:r>
            <a:endParaRPr lang="en-US" dirty="0"/>
          </a:p>
        </p:txBody>
      </p:sp>
      <p:sp>
        <p:nvSpPr>
          <p:cNvPr id="12" name="Rectangle 11"/>
          <p:cNvSpPr/>
          <p:nvPr/>
        </p:nvSpPr>
        <p:spPr>
          <a:xfrm>
            <a:off x="3042430" y="4610865"/>
            <a:ext cx="978153" cy="369332"/>
          </a:xfrm>
          <a:prstGeom prst="rect">
            <a:avLst/>
          </a:prstGeom>
        </p:spPr>
        <p:txBody>
          <a:bodyPr wrap="none">
            <a:spAutoFit/>
          </a:bodyPr>
          <a:lstStyle/>
          <a:p>
            <a:r>
              <a:rPr lang="en-US" dirty="0" smtClean="0"/>
              <a:t>Politics</a:t>
            </a:r>
            <a:endParaRPr lang="en-US" dirty="0"/>
          </a:p>
        </p:txBody>
      </p:sp>
      <p:sp>
        <p:nvSpPr>
          <p:cNvPr id="13" name="Rectangle 12"/>
          <p:cNvSpPr/>
          <p:nvPr/>
        </p:nvSpPr>
        <p:spPr>
          <a:xfrm>
            <a:off x="4823240" y="3828880"/>
            <a:ext cx="1013419" cy="369332"/>
          </a:xfrm>
          <a:prstGeom prst="rect">
            <a:avLst/>
          </a:prstGeom>
        </p:spPr>
        <p:txBody>
          <a:bodyPr wrap="none">
            <a:spAutoFit/>
          </a:bodyPr>
          <a:lstStyle/>
          <a:p>
            <a:r>
              <a:rPr lang="en-US" dirty="0" smtClean="0"/>
              <a:t>Science</a:t>
            </a:r>
            <a:endParaRPr lang="en-US" dirty="0"/>
          </a:p>
        </p:txBody>
      </p:sp>
      <p:sp>
        <p:nvSpPr>
          <p:cNvPr id="14" name="Rectangle 13"/>
          <p:cNvSpPr/>
          <p:nvPr/>
        </p:nvSpPr>
        <p:spPr>
          <a:xfrm>
            <a:off x="1640881" y="3680034"/>
            <a:ext cx="1088760" cy="369332"/>
          </a:xfrm>
          <a:prstGeom prst="rect">
            <a:avLst/>
          </a:prstGeom>
        </p:spPr>
        <p:txBody>
          <a:bodyPr wrap="none">
            <a:spAutoFit/>
          </a:bodyPr>
          <a:lstStyle/>
          <a:p>
            <a:r>
              <a:rPr lang="en-US" dirty="0" smtClean="0"/>
              <a:t>Religion</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049366"/>
            <a:ext cx="744543" cy="154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069" y="4198212"/>
            <a:ext cx="1356520" cy="1430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4017577"/>
            <a:ext cx="1322523" cy="155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198212"/>
            <a:ext cx="1676726" cy="137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837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Donatello, Raphael, Michelangelo, Leonardo…</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r>
              <a:rPr lang="en-US" dirty="0" smtClean="0">
                <a:latin typeface="Perpetua" panose="02020502060401020303" pitchFamily="18" charset="0"/>
              </a:rPr>
              <a:t>Renaissance Also gave us…</a:t>
            </a:r>
            <a:endParaRPr lang="en-US" dirty="0">
              <a:latin typeface="Perpetua" panose="02020502060401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14600"/>
            <a:ext cx="5562600" cy="3276600"/>
          </a:xfrm>
          <a:prstGeom prst="rect">
            <a:avLst/>
          </a:prstGeom>
        </p:spPr>
      </p:pic>
    </p:spTree>
    <p:extLst>
      <p:ext uri="{BB962C8B-B14F-4D97-AF65-F5344CB8AC3E}">
        <p14:creationId xmlns:p14="http://schemas.microsoft.com/office/powerpoint/2010/main" val="2405168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TotalTime>
  <Words>749</Words>
  <Application>Microsoft Office PowerPoint</Application>
  <PresentationFormat>On-screen Show (4:3)</PresentationFormat>
  <Paragraphs>73</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Lucida Sans Unicode</vt:lpstr>
      <vt:lpstr>Perpetua</vt:lpstr>
      <vt:lpstr>Verdana</vt:lpstr>
      <vt:lpstr>Wingdings 2</vt:lpstr>
      <vt:lpstr>Wingdings 3</vt:lpstr>
      <vt:lpstr>Concourse</vt:lpstr>
      <vt:lpstr>Microsoft PowerPoint Slide</vt:lpstr>
      <vt:lpstr>Unit III Concepts</vt:lpstr>
      <vt:lpstr>ABSOULTISM</vt:lpstr>
      <vt:lpstr>Divine Rights of Kings</vt:lpstr>
      <vt:lpstr>The European Enlightenment</vt:lpstr>
      <vt:lpstr>European Miracle</vt:lpstr>
      <vt:lpstr>Nation-state</vt:lpstr>
      <vt:lpstr>Protestant Reformation</vt:lpstr>
      <vt:lpstr>Renaissance</vt:lpstr>
      <vt:lpstr>Renaissance Also gave us…</vt:lpstr>
      <vt:lpstr>Revolution</vt:lpstr>
      <vt:lpstr>Scientific Revolution </vt:lpstr>
      <vt:lpstr>Capitalism</vt:lpstr>
      <vt:lpstr>Coerced Labor</vt:lpstr>
      <vt:lpstr>Columbian Exchange</vt:lpstr>
      <vt:lpstr>Great Dying</vt:lpstr>
      <vt:lpstr>Global Interdependence</vt:lpstr>
      <vt:lpstr>Mercantilism </vt:lpstr>
      <vt:lpstr>Empire </vt:lpstr>
      <vt:lpstr>Gunpowder Empires</vt:lpstr>
    </vt:vector>
  </TitlesOfParts>
  <Company>Clarenceville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III Concepts</dc:title>
  <dc:creator>Clarenceville User</dc:creator>
  <cp:lastModifiedBy>Anthony Salciccioli</cp:lastModifiedBy>
  <cp:revision>34</cp:revision>
  <dcterms:created xsi:type="dcterms:W3CDTF">2013-09-16T18:16:45Z</dcterms:created>
  <dcterms:modified xsi:type="dcterms:W3CDTF">2016-01-07T00:53:07Z</dcterms:modified>
</cp:coreProperties>
</file>