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9"/>
  </p:notesMasterIdLst>
  <p:sldIdLst>
    <p:sldId id="390" r:id="rId2"/>
    <p:sldId id="392" r:id="rId3"/>
    <p:sldId id="394" r:id="rId4"/>
    <p:sldId id="395" r:id="rId5"/>
    <p:sldId id="399" r:id="rId6"/>
    <p:sldId id="400" r:id="rId7"/>
    <p:sldId id="401" r:id="rId8"/>
    <p:sldId id="403" r:id="rId9"/>
    <p:sldId id="405" r:id="rId10"/>
    <p:sldId id="406" r:id="rId11"/>
    <p:sldId id="407" r:id="rId12"/>
    <p:sldId id="409" r:id="rId13"/>
    <p:sldId id="410" r:id="rId14"/>
    <p:sldId id="411" r:id="rId15"/>
    <p:sldId id="412" r:id="rId16"/>
    <p:sldId id="413" r:id="rId17"/>
    <p:sldId id="416" r:id="rId18"/>
    <p:sldId id="418" r:id="rId19"/>
    <p:sldId id="419" r:id="rId20"/>
    <p:sldId id="421" r:id="rId21"/>
    <p:sldId id="423" r:id="rId22"/>
    <p:sldId id="424" r:id="rId23"/>
    <p:sldId id="425" r:id="rId24"/>
    <p:sldId id="426" r:id="rId25"/>
    <p:sldId id="427" r:id="rId26"/>
    <p:sldId id="428" r:id="rId27"/>
    <p:sldId id="430" r:id="rId28"/>
    <p:sldId id="432" r:id="rId29"/>
    <p:sldId id="433" r:id="rId30"/>
    <p:sldId id="434" r:id="rId31"/>
    <p:sldId id="436" r:id="rId32"/>
    <p:sldId id="437" r:id="rId33"/>
    <p:sldId id="441" r:id="rId34"/>
    <p:sldId id="442" r:id="rId35"/>
    <p:sldId id="444" r:id="rId36"/>
    <p:sldId id="445" r:id="rId37"/>
    <p:sldId id="388" r:id="rId38"/>
  </p:sldIdLst>
  <p:sldSz cx="9144000" cy="6858000" type="screen4x3"/>
  <p:notesSz cx="6858000" cy="9144000"/>
  <p:embeddedFontLst>
    <p:embeddedFont>
      <p:font typeface="DavysOtherDingbats" panose="020B0604020202020204"/>
      <p:regular r:id="rId40"/>
    </p:embeddedFont>
    <p:embeddedFont>
      <p:font typeface="BlackChancery" panose="020B0604020202020204"/>
      <p:regular r:id="rId41"/>
    </p:embeddedFont>
    <p:embeddedFont>
      <p:font typeface="Lucida Calligraphy" panose="03010101010101010101" pitchFamily="66" charset="0"/>
      <p:regular r:id="rId42"/>
    </p:embeddedFont>
    <p:embeddedFont>
      <p:font typeface="Comic Sans MS" panose="030F0702030302020204" pitchFamily="66" charset="0"/>
      <p:regular r:id="rId43"/>
      <p:bold r:id="rId44"/>
    </p:embeddedFont>
    <p:embeddedFont>
      <p:font typeface="Monarchbats" panose="020B0604020202020204"/>
      <p:regular r:id="rId45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EC0000"/>
    <a:srgbClr val="EAEAEA"/>
    <a:srgbClr val="FFCC00"/>
    <a:srgbClr val="FFFF00"/>
    <a:srgbClr val="D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6" autoAdjust="0"/>
    <p:restoredTop sz="94660"/>
  </p:normalViewPr>
  <p:slideViewPr>
    <p:cSldViewPr>
      <p:cViewPr>
        <p:scale>
          <a:sx n="63" d="100"/>
          <a:sy n="63" d="100"/>
        </p:scale>
        <p:origin x="-160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489F7DBB-73AD-460D-B927-73B433931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01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B299A-1BC9-4D4F-A468-E7E871388223}" type="slidenum">
              <a:rPr lang="en-US"/>
              <a:pPr/>
              <a:t>1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B1D5C-65EF-425B-8510-F342D4F0725C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2F1B7-90C0-46B7-AE2B-E7A60430AC71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91C6B-429E-4111-A5EC-0B8A17BF75A6}" type="slidenum">
              <a:rPr lang="en-US"/>
              <a:pPr/>
              <a:t>12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CF4C4-22A8-442A-AC19-E44457B647C7}" type="slidenum">
              <a:rPr lang="en-US"/>
              <a:pPr/>
              <a:t>13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E42A8-7507-41D2-A694-253913399740}" type="slidenum">
              <a:rPr lang="en-US"/>
              <a:pPr/>
              <a:t>14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0E12C-3D4B-404C-B238-FBD996A7365B}" type="slidenum">
              <a:rPr lang="en-US"/>
              <a:pPr/>
              <a:t>15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E6472-6AA3-4D12-8812-E3003BDC3355}" type="slidenum">
              <a:rPr lang="en-US"/>
              <a:pPr/>
              <a:t>16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11624-4D8A-4241-AA6B-E67F55AA819A}" type="slidenum">
              <a:rPr lang="en-US"/>
              <a:pPr/>
              <a:t>17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F51BF-8BC7-4177-B2CA-8C0B39B5FBB1}" type="slidenum">
              <a:rPr lang="en-US"/>
              <a:pPr/>
              <a:t>18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23E2E-D6A7-4B9F-B243-89899EFE5605}" type="slidenum">
              <a:rPr lang="en-US"/>
              <a:pPr/>
              <a:t>19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3B0EA-253F-40C2-9107-E7F3BBA674F4}" type="slidenum">
              <a:rPr lang="en-US"/>
              <a:pPr/>
              <a:t>2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2E6D2-AE02-4AC0-A0D3-298836B33CD6}" type="slidenum">
              <a:rPr lang="en-US"/>
              <a:pPr/>
              <a:t>20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5F06C-86C4-4DE5-98D9-F6A844290AF4}" type="slidenum">
              <a:rPr lang="en-US"/>
              <a:pPr/>
              <a:t>21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46872-52DB-4097-B172-6620DF8BFA3B}" type="slidenum">
              <a:rPr lang="en-US"/>
              <a:pPr/>
              <a:t>22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1EAE8-A03F-4908-B567-B0DF74096A73}" type="slidenum">
              <a:rPr lang="en-US"/>
              <a:pPr/>
              <a:t>23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D24C4-AE45-49BE-9A89-355BC8D61188}" type="slidenum">
              <a:rPr lang="en-US"/>
              <a:pPr/>
              <a:t>24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7BE48-9369-4A97-95A8-F659F9AAAEA4}" type="slidenum">
              <a:rPr lang="en-US"/>
              <a:pPr/>
              <a:t>25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0208-130C-48AA-9B5D-46168A73C5A4}" type="slidenum">
              <a:rPr lang="en-US"/>
              <a:pPr/>
              <a:t>26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ED27E-AA77-48DA-9219-8A2688F79606}" type="slidenum">
              <a:rPr lang="en-US"/>
              <a:pPr/>
              <a:t>27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55EDA-409F-4797-A705-D6E72E834E16}" type="slidenum">
              <a:rPr lang="en-US"/>
              <a:pPr/>
              <a:t>28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06310-A5B1-4E4F-B9EA-5677D20D5797}" type="slidenum">
              <a:rPr lang="en-US"/>
              <a:pPr/>
              <a:t>29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A0169-85B9-4AEF-8BE4-5CCD2D2E3A6A}" type="slidenum">
              <a:rPr lang="en-US"/>
              <a:pPr/>
              <a:t>3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7D107-2482-4C42-98BA-14909BB7ACBA}" type="slidenum">
              <a:rPr lang="en-US"/>
              <a:pPr/>
              <a:t>30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0FB85-A465-4245-BD09-C04DF530CD9C}" type="slidenum">
              <a:rPr lang="en-US"/>
              <a:pPr/>
              <a:t>31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80166-754B-45A7-8F28-BF28D0795B41}" type="slidenum">
              <a:rPr lang="en-US"/>
              <a:pPr/>
              <a:t>32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8AB04-6954-45F3-94C2-9F1E18794C56}" type="slidenum">
              <a:rPr lang="en-US"/>
              <a:pPr/>
              <a:t>33</a:t>
            </a:fld>
            <a:endParaRPr 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B31CB-4288-4EE9-A306-ADDA43505B8F}" type="slidenum">
              <a:rPr lang="en-US"/>
              <a:pPr/>
              <a:t>34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7953B-E961-454C-99D0-8025DD9FE7B8}" type="slidenum">
              <a:rPr lang="en-US"/>
              <a:pPr/>
              <a:t>36</a:t>
            </a:fld>
            <a:endParaRPr 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B7A98-1AAA-4D58-B47C-0CB5949DD173}" type="slidenum">
              <a:rPr lang="en-US"/>
              <a:pPr/>
              <a:t>37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02118-5E57-4237-BDC0-709DEF63CA79}" type="slidenum">
              <a:rPr lang="en-US"/>
              <a:pPr/>
              <a:t>4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C105B-C4DA-449E-AE09-FE9935714214}" type="slidenum">
              <a:rPr lang="en-US"/>
              <a:pPr/>
              <a:t>5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D85CE-85F4-4587-A7D2-C7F5FE916F2B}" type="slidenum">
              <a:rPr lang="en-US"/>
              <a:pPr/>
              <a:t>6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2F428-DF79-44AC-A7FC-73C0CE59F6B8}" type="slidenum">
              <a:rPr lang="en-US"/>
              <a:pPr/>
              <a:t>7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A30B8-E2A3-4124-9108-00AC730EEE0A}" type="slidenum">
              <a:rPr lang="en-US"/>
              <a:pPr/>
              <a:t>8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DE981-D519-4DB8-9066-7A1689AB00F1}" type="slidenum">
              <a:rPr lang="en-US"/>
              <a:pPr/>
              <a:t>9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3" name="Picture 13" descr="RedWhiteBlue&amp;RibbonLeftWhiteRight"/>
          <p:cNvPicPr>
            <a:picLocks noChangeAspect="1" noChangeArrowheads="1"/>
          </p:cNvPicPr>
          <p:nvPr userDrawn="1"/>
        </p:nvPicPr>
        <p:blipFill>
          <a:blip r:embed="rId14" cstate="print"/>
          <a:srcRect r="94176"/>
          <a:stretch>
            <a:fillRect/>
          </a:stretch>
        </p:blipFill>
        <p:spPr bwMode="auto">
          <a:xfrm>
            <a:off x="0" y="0"/>
            <a:ext cx="685800" cy="1695450"/>
          </a:xfrm>
          <a:prstGeom prst="rect">
            <a:avLst/>
          </a:prstGeom>
          <a:noFill/>
        </p:spPr>
      </p:pic>
      <p:pic>
        <p:nvPicPr>
          <p:cNvPr id="30744" name="Picture 24" descr="RedWhiteBlue&amp;RibbonLeftWhiteRight"/>
          <p:cNvPicPr>
            <a:picLocks noChangeAspect="1" noChangeArrowheads="1"/>
          </p:cNvPicPr>
          <p:nvPr userDrawn="1"/>
        </p:nvPicPr>
        <p:blipFill>
          <a:blip r:embed="rId14" cstate="print"/>
          <a:srcRect r="94176"/>
          <a:stretch>
            <a:fillRect/>
          </a:stretch>
        </p:blipFill>
        <p:spPr bwMode="auto">
          <a:xfrm>
            <a:off x="0" y="1676400"/>
            <a:ext cx="685800" cy="1695450"/>
          </a:xfrm>
          <a:prstGeom prst="rect">
            <a:avLst/>
          </a:prstGeom>
          <a:noFill/>
        </p:spPr>
      </p:pic>
      <p:pic>
        <p:nvPicPr>
          <p:cNvPr id="30745" name="Picture 25" descr="RedWhiteBlue&amp;RibbonLeftWhiteRight"/>
          <p:cNvPicPr>
            <a:picLocks noChangeAspect="1" noChangeArrowheads="1"/>
          </p:cNvPicPr>
          <p:nvPr userDrawn="1"/>
        </p:nvPicPr>
        <p:blipFill>
          <a:blip r:embed="rId14" cstate="print"/>
          <a:srcRect r="94176"/>
          <a:stretch>
            <a:fillRect/>
          </a:stretch>
        </p:blipFill>
        <p:spPr bwMode="auto">
          <a:xfrm>
            <a:off x="0" y="3352800"/>
            <a:ext cx="685800" cy="1695450"/>
          </a:xfrm>
          <a:prstGeom prst="rect">
            <a:avLst/>
          </a:prstGeom>
          <a:noFill/>
        </p:spPr>
      </p:pic>
      <p:pic>
        <p:nvPicPr>
          <p:cNvPr id="30746" name="Picture 26" descr="RedWhiteBlue&amp;RibbonLeftWhiteRight"/>
          <p:cNvPicPr>
            <a:picLocks noChangeAspect="1" noChangeArrowheads="1"/>
          </p:cNvPicPr>
          <p:nvPr userDrawn="1"/>
        </p:nvPicPr>
        <p:blipFill>
          <a:blip r:embed="rId14" cstate="print"/>
          <a:srcRect r="94176"/>
          <a:stretch>
            <a:fillRect/>
          </a:stretch>
        </p:blipFill>
        <p:spPr bwMode="auto">
          <a:xfrm>
            <a:off x="0" y="4191000"/>
            <a:ext cx="685800" cy="1695450"/>
          </a:xfrm>
          <a:prstGeom prst="rect">
            <a:avLst/>
          </a:prstGeom>
          <a:noFill/>
        </p:spPr>
      </p:pic>
      <p:pic>
        <p:nvPicPr>
          <p:cNvPr id="30747" name="Picture 27" descr="RedWhiteBlue&amp;RibbonLeftWhiteRight"/>
          <p:cNvPicPr>
            <a:picLocks noChangeAspect="1" noChangeArrowheads="1"/>
          </p:cNvPicPr>
          <p:nvPr userDrawn="1"/>
        </p:nvPicPr>
        <p:blipFill>
          <a:blip r:embed="rId14" cstate="print"/>
          <a:srcRect r="94176"/>
          <a:stretch>
            <a:fillRect/>
          </a:stretch>
        </p:blipFill>
        <p:spPr bwMode="auto">
          <a:xfrm>
            <a:off x="0" y="5162550"/>
            <a:ext cx="685800" cy="1695450"/>
          </a:xfrm>
          <a:prstGeom prst="rect">
            <a:avLst/>
          </a:prstGeom>
          <a:noFill/>
        </p:spPr>
      </p:pic>
      <p:pic>
        <p:nvPicPr>
          <p:cNvPr id="30748" name="Picture 28" descr="RedWhiteBlue&amp;RibbonLeftWhiteRight"/>
          <p:cNvPicPr>
            <a:picLocks noChangeAspect="1" noChangeArrowheads="1"/>
          </p:cNvPicPr>
          <p:nvPr userDrawn="1"/>
        </p:nvPicPr>
        <p:blipFill>
          <a:blip r:embed="rId15" cstate="print"/>
          <a:srcRect l="94176"/>
          <a:stretch>
            <a:fillRect/>
          </a:stretch>
        </p:blipFill>
        <p:spPr bwMode="auto">
          <a:xfrm>
            <a:off x="8534400" y="0"/>
            <a:ext cx="685800" cy="1695450"/>
          </a:xfrm>
          <a:prstGeom prst="rect">
            <a:avLst/>
          </a:prstGeom>
          <a:noFill/>
        </p:spPr>
      </p:pic>
      <p:pic>
        <p:nvPicPr>
          <p:cNvPr id="30749" name="Picture 29" descr="RedWhiteBlue&amp;RibbonLeftWhiteRight"/>
          <p:cNvPicPr>
            <a:picLocks noChangeAspect="1" noChangeArrowheads="1"/>
          </p:cNvPicPr>
          <p:nvPr userDrawn="1"/>
        </p:nvPicPr>
        <p:blipFill>
          <a:blip r:embed="rId15" cstate="print"/>
          <a:srcRect l="94176"/>
          <a:stretch>
            <a:fillRect/>
          </a:stretch>
        </p:blipFill>
        <p:spPr bwMode="auto">
          <a:xfrm>
            <a:off x="8534400" y="1676400"/>
            <a:ext cx="685800" cy="1695450"/>
          </a:xfrm>
          <a:prstGeom prst="rect">
            <a:avLst/>
          </a:prstGeom>
          <a:noFill/>
        </p:spPr>
      </p:pic>
      <p:pic>
        <p:nvPicPr>
          <p:cNvPr id="30750" name="Picture 30" descr="RedWhiteBlue&amp;RibbonLeftWhiteRight"/>
          <p:cNvPicPr>
            <a:picLocks noChangeAspect="1" noChangeArrowheads="1"/>
          </p:cNvPicPr>
          <p:nvPr userDrawn="1"/>
        </p:nvPicPr>
        <p:blipFill>
          <a:blip r:embed="rId15" cstate="print"/>
          <a:srcRect l="94176"/>
          <a:stretch>
            <a:fillRect/>
          </a:stretch>
        </p:blipFill>
        <p:spPr bwMode="auto">
          <a:xfrm>
            <a:off x="8534400" y="3352800"/>
            <a:ext cx="685800" cy="1695450"/>
          </a:xfrm>
          <a:prstGeom prst="rect">
            <a:avLst/>
          </a:prstGeom>
          <a:noFill/>
        </p:spPr>
      </p:pic>
      <p:pic>
        <p:nvPicPr>
          <p:cNvPr id="30751" name="Picture 31" descr="RedWhiteBlue&amp;RibbonLeftWhiteRight"/>
          <p:cNvPicPr>
            <a:picLocks noChangeAspect="1" noChangeArrowheads="1"/>
          </p:cNvPicPr>
          <p:nvPr userDrawn="1"/>
        </p:nvPicPr>
        <p:blipFill>
          <a:blip r:embed="rId15" cstate="print"/>
          <a:srcRect l="94176"/>
          <a:stretch>
            <a:fillRect/>
          </a:stretch>
        </p:blipFill>
        <p:spPr bwMode="auto">
          <a:xfrm>
            <a:off x="8534400" y="4191000"/>
            <a:ext cx="685800" cy="1695450"/>
          </a:xfrm>
          <a:prstGeom prst="rect">
            <a:avLst/>
          </a:prstGeom>
          <a:noFill/>
        </p:spPr>
      </p:pic>
      <p:pic>
        <p:nvPicPr>
          <p:cNvPr id="30752" name="Picture 32" descr="RedWhiteBlue&amp;RibbonLeftWhiteRight"/>
          <p:cNvPicPr>
            <a:picLocks noChangeAspect="1" noChangeArrowheads="1"/>
          </p:cNvPicPr>
          <p:nvPr userDrawn="1"/>
        </p:nvPicPr>
        <p:blipFill>
          <a:blip r:embed="rId15" cstate="print"/>
          <a:srcRect l="94176"/>
          <a:stretch>
            <a:fillRect/>
          </a:stretch>
        </p:blipFill>
        <p:spPr bwMode="auto">
          <a:xfrm>
            <a:off x="8534400" y="5162550"/>
            <a:ext cx="685800" cy="1695450"/>
          </a:xfrm>
          <a:prstGeom prst="rect">
            <a:avLst/>
          </a:prstGeom>
          <a:noFill/>
        </p:spPr>
      </p:pic>
      <p:pic>
        <p:nvPicPr>
          <p:cNvPr id="30753" name="Picture 33" descr="franceo"/>
          <p:cNvPicPr>
            <a:picLocks noChangeAspect="1" noChangeArrowheads="1"/>
          </p:cNvPicPr>
          <p:nvPr userDrawn="1"/>
        </p:nvPicPr>
        <p:blipFill>
          <a:blip r:embed="rId16" cstate="print">
            <a:lum bright="76000" contrast="-70000"/>
          </a:blip>
          <a:srcRect/>
          <a:stretch>
            <a:fillRect/>
          </a:stretch>
        </p:blipFill>
        <p:spPr bwMode="auto">
          <a:xfrm>
            <a:off x="1524000" y="1941513"/>
            <a:ext cx="6248400" cy="36210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.wanadoo.fr/j.granes/Olympe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history/courses/europe1/chron/rch5.ht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napoleonguide.com/index.htm" TargetMode="External"/><Relationship Id="rId4" Type="http://schemas.openxmlformats.org/officeDocument/2006/relationships/hyperlink" Target="http://chnm.gmu.edu/revolu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French Monarchy:</a:t>
            </a:r>
            <a:b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1775 - 1793</a:t>
            </a:r>
          </a:p>
        </p:txBody>
      </p:sp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685800" y="5943600"/>
            <a:ext cx="396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Marie Antoinette &amp; Louis XVI</a:t>
            </a:r>
          </a:p>
        </p:txBody>
      </p:sp>
      <p:pic>
        <p:nvPicPr>
          <p:cNvPr id="516100" name="Picture 4" descr="Marie Antoinette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990600" y="1676400"/>
            <a:ext cx="3475038" cy="411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6101" name="Picture 5" descr="Louis XVI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350678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AutoShape 2"/>
          <p:cNvSpPr>
            <a:spLocks noChangeArrowheads="1"/>
          </p:cNvSpPr>
          <p:nvPr/>
        </p:nvSpPr>
        <p:spPr bwMode="auto">
          <a:xfrm>
            <a:off x="1905000" y="1752600"/>
            <a:ext cx="5486400" cy="4114800"/>
          </a:xfrm>
          <a:prstGeom prst="triangle">
            <a:avLst>
              <a:gd name="adj" fmla="val 50000"/>
            </a:avLst>
          </a:prstGeom>
          <a:solidFill>
            <a:srgbClr val="FF9F9F"/>
          </a:solidFill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548867" name="Line 3"/>
          <p:cNvSpPr>
            <a:spLocks noChangeShapeType="1"/>
          </p:cNvSpPr>
          <p:nvPr/>
        </p:nvSpPr>
        <p:spPr bwMode="auto">
          <a:xfrm>
            <a:off x="4267200" y="2743200"/>
            <a:ext cx="1235075" cy="15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Line 4"/>
          <p:cNvSpPr>
            <a:spLocks noChangeShapeType="1"/>
          </p:cNvSpPr>
          <p:nvPr/>
        </p:nvSpPr>
        <p:spPr bwMode="auto">
          <a:xfrm>
            <a:off x="4648200" y="2209800"/>
            <a:ext cx="549275" cy="15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3900488" y="4121150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Commoners</a:t>
            </a:r>
          </a:p>
          <a:p>
            <a:r>
              <a:rPr lang="en-US" sz="2400" i="1">
                <a:solidFill>
                  <a:srgbClr val="272775"/>
                </a:solidFill>
              </a:rPr>
              <a:t>3rd Estate</a:t>
            </a:r>
          </a:p>
        </p:txBody>
      </p:sp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5727700" y="2133600"/>
            <a:ext cx="1635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Aristocracy</a:t>
            </a:r>
          </a:p>
          <a:p>
            <a:r>
              <a:rPr lang="en-US" sz="2000" i="1">
                <a:solidFill>
                  <a:srgbClr val="EC0000"/>
                </a:solidFill>
              </a:rPr>
              <a:t>2nd Estate</a:t>
            </a:r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5203825" y="1454150"/>
            <a:ext cx="149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Clergy</a:t>
            </a:r>
          </a:p>
          <a:p>
            <a:r>
              <a:rPr lang="en-US" sz="2000" i="1">
                <a:solidFill>
                  <a:srgbClr val="EC0000"/>
                </a:solidFill>
              </a:rPr>
              <a:t>1st Estate</a:t>
            </a:r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 flipH="1">
            <a:off x="4953000" y="1752600"/>
            <a:ext cx="549275" cy="274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1219200" y="225425"/>
            <a:ext cx="67119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Suggested Voting Pattern:</a:t>
            </a:r>
            <a:b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Voting by Estates</a:t>
            </a:r>
          </a:p>
        </p:txBody>
      </p:sp>
      <p:sp>
        <p:nvSpPr>
          <p:cNvPr id="548874" name="Text Box 10"/>
          <p:cNvSpPr txBox="1">
            <a:spLocks noChangeArrowheads="1"/>
          </p:cNvSpPr>
          <p:nvPr/>
        </p:nvSpPr>
        <p:spPr bwMode="auto">
          <a:xfrm>
            <a:off x="2344738" y="1698625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1</a:t>
            </a:r>
          </a:p>
        </p:txBody>
      </p:sp>
      <p:sp>
        <p:nvSpPr>
          <p:cNvPr id="548875" name="Text Box 11"/>
          <p:cNvSpPr txBox="1">
            <a:spLocks noChangeArrowheads="1"/>
          </p:cNvSpPr>
          <p:nvPr/>
        </p:nvSpPr>
        <p:spPr bwMode="auto">
          <a:xfrm>
            <a:off x="2344738" y="2293938"/>
            <a:ext cx="401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1</a:t>
            </a:r>
          </a:p>
        </p:txBody>
      </p:sp>
      <p:sp>
        <p:nvSpPr>
          <p:cNvPr id="548876" name="Text Box 12"/>
          <p:cNvSpPr txBox="1">
            <a:spLocks noChangeArrowheads="1"/>
          </p:cNvSpPr>
          <p:nvPr/>
        </p:nvSpPr>
        <p:spPr bwMode="auto">
          <a:xfrm>
            <a:off x="2362200" y="351313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1</a:t>
            </a:r>
          </a:p>
        </p:txBody>
      </p:sp>
      <p:sp>
        <p:nvSpPr>
          <p:cNvPr id="548877" name="Line 13"/>
          <p:cNvSpPr>
            <a:spLocks noChangeShapeType="1"/>
          </p:cNvSpPr>
          <p:nvPr/>
        </p:nvSpPr>
        <p:spPr bwMode="auto">
          <a:xfrm flipH="1">
            <a:off x="4953000" y="2438400"/>
            <a:ext cx="754063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878" name="Rectangle 14"/>
          <p:cNvSpPr>
            <a:spLocks noChangeArrowheads="1"/>
          </p:cNvSpPr>
          <p:nvPr/>
        </p:nvSpPr>
        <p:spPr bwMode="auto">
          <a:xfrm>
            <a:off x="838200" y="5943600"/>
            <a:ext cx="7696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Louis XIV insisted that </a:t>
            </a:r>
            <a:r>
              <a:rPr lang="en-US" sz="2200" b="0" i="1">
                <a:effectLst>
                  <a:outerShdw blurRad="38100" dist="38100" dir="2700000" algn="tl">
                    <a:srgbClr val="C0C0C0"/>
                  </a:outerShdw>
                </a:effectLst>
              </a:rPr>
              <a:t>the ancient distinction of the three orders be conserved in its entirety.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4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animBg="1"/>
      <p:bldP spid="548868" grpId="0" animBg="1"/>
      <p:bldP spid="548869" grpId="0"/>
      <p:bldP spid="548870" grpId="0"/>
      <p:bldP spid="548871" grpId="0"/>
      <p:bldP spid="548872" grpId="0" animBg="1"/>
      <p:bldP spid="548874" grpId="0"/>
      <p:bldP spid="548875" grpId="0"/>
      <p:bldP spid="548876" grpId="0"/>
      <p:bldP spid="548877" grpId="0" animBg="1"/>
      <p:bldP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AutoShape 2"/>
          <p:cNvSpPr>
            <a:spLocks noChangeArrowheads="1"/>
          </p:cNvSpPr>
          <p:nvPr/>
        </p:nvSpPr>
        <p:spPr bwMode="auto">
          <a:xfrm>
            <a:off x="1828800" y="1828800"/>
            <a:ext cx="5638800" cy="4038600"/>
          </a:xfrm>
          <a:prstGeom prst="triangle">
            <a:avLst>
              <a:gd name="adj" fmla="val 50000"/>
            </a:avLst>
          </a:prstGeom>
          <a:solidFill>
            <a:srgbClr val="FF9F9F"/>
          </a:solidFill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550915" name="Line 3"/>
          <p:cNvSpPr>
            <a:spLocks noChangeShapeType="1"/>
          </p:cNvSpPr>
          <p:nvPr/>
        </p:nvSpPr>
        <p:spPr bwMode="auto">
          <a:xfrm>
            <a:off x="4191000" y="2895600"/>
            <a:ext cx="1268413" cy="15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Line 4"/>
          <p:cNvSpPr>
            <a:spLocks noChangeShapeType="1"/>
          </p:cNvSpPr>
          <p:nvPr/>
        </p:nvSpPr>
        <p:spPr bwMode="auto">
          <a:xfrm>
            <a:off x="4495800" y="2362200"/>
            <a:ext cx="704850" cy="15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3846513" y="4197350"/>
            <a:ext cx="179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Commoners</a:t>
            </a:r>
          </a:p>
          <a:p>
            <a:r>
              <a:rPr lang="en-US" sz="2400" i="1">
                <a:solidFill>
                  <a:srgbClr val="272775"/>
                </a:solidFill>
              </a:rPr>
              <a:t>3rd Estate</a:t>
            </a:r>
          </a:p>
        </p:txBody>
      </p:sp>
      <p:sp>
        <p:nvSpPr>
          <p:cNvPr id="550918" name="Text Box 6"/>
          <p:cNvSpPr txBox="1">
            <a:spLocks noChangeArrowheads="1"/>
          </p:cNvSpPr>
          <p:nvPr/>
        </p:nvSpPr>
        <p:spPr bwMode="auto">
          <a:xfrm>
            <a:off x="5581650" y="2216150"/>
            <a:ext cx="1603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Aristocracy</a:t>
            </a:r>
          </a:p>
          <a:p>
            <a:r>
              <a:rPr lang="en-US" sz="2000" i="1">
                <a:solidFill>
                  <a:srgbClr val="EC0000"/>
                </a:solidFill>
              </a:rPr>
              <a:t>2nd Estate</a:t>
            </a:r>
          </a:p>
        </p:txBody>
      </p:sp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5214938" y="1404938"/>
            <a:ext cx="149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Clergy</a:t>
            </a:r>
          </a:p>
          <a:p>
            <a:r>
              <a:rPr lang="en-US" sz="2000" i="1">
                <a:solidFill>
                  <a:srgbClr val="EC0000"/>
                </a:solidFill>
              </a:rPr>
              <a:t>1st Estate</a:t>
            </a:r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 flipH="1">
            <a:off x="4876800" y="1828800"/>
            <a:ext cx="563563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838200" y="225425"/>
            <a:ext cx="75374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Number of Representatives</a:t>
            </a:r>
            <a:b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in the Estates General: Vote by Head!</a:t>
            </a:r>
          </a:p>
        </p:txBody>
      </p:sp>
      <p:sp>
        <p:nvSpPr>
          <p:cNvPr id="550922" name="Text Box 10"/>
          <p:cNvSpPr txBox="1">
            <a:spLocks noChangeArrowheads="1"/>
          </p:cNvSpPr>
          <p:nvPr/>
        </p:nvSpPr>
        <p:spPr bwMode="auto">
          <a:xfrm>
            <a:off x="2268538" y="1774825"/>
            <a:ext cx="836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300</a:t>
            </a:r>
          </a:p>
        </p:txBody>
      </p:sp>
      <p:sp>
        <p:nvSpPr>
          <p:cNvPr id="550923" name="Text Box 11"/>
          <p:cNvSpPr txBox="1">
            <a:spLocks noChangeArrowheads="1"/>
          </p:cNvSpPr>
          <p:nvPr/>
        </p:nvSpPr>
        <p:spPr bwMode="auto">
          <a:xfrm>
            <a:off x="2268538" y="2446338"/>
            <a:ext cx="836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300</a:t>
            </a:r>
          </a:p>
        </p:txBody>
      </p:sp>
      <p:sp>
        <p:nvSpPr>
          <p:cNvPr id="550924" name="Text Box 12"/>
          <p:cNvSpPr txBox="1">
            <a:spLocks noChangeArrowheads="1"/>
          </p:cNvSpPr>
          <p:nvPr/>
        </p:nvSpPr>
        <p:spPr bwMode="auto">
          <a:xfrm>
            <a:off x="2286000" y="3589338"/>
            <a:ext cx="836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648</a:t>
            </a:r>
          </a:p>
        </p:txBody>
      </p:sp>
      <p:sp>
        <p:nvSpPr>
          <p:cNvPr id="550925" name="Line 13"/>
          <p:cNvSpPr>
            <a:spLocks noChangeShapeType="1"/>
          </p:cNvSpPr>
          <p:nvPr/>
        </p:nvSpPr>
        <p:spPr bwMode="auto">
          <a:xfrm flipH="1">
            <a:off x="4876800" y="2590800"/>
            <a:ext cx="7747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5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5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55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animBg="1"/>
      <p:bldP spid="550916" grpId="0" animBg="1"/>
      <p:bldP spid="550917" grpId="0"/>
      <p:bldP spid="550918" grpId="0"/>
      <p:bldP spid="550919" grpId="0"/>
      <p:bldP spid="550920" grpId="0" animBg="1"/>
      <p:bldP spid="550922" grpId="0"/>
      <p:bldP spid="550923" grpId="0"/>
      <p:bldP spid="550924" grpId="0"/>
      <p:bldP spid="5509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1409700" y="212725"/>
            <a:ext cx="6446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Convening the Estates General </a:t>
            </a:r>
            <a:b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May, 1789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1447800" y="6096000"/>
            <a:ext cx="65055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Last time it was called into session was 1614!</a:t>
            </a:r>
          </a:p>
        </p:txBody>
      </p:sp>
      <p:pic>
        <p:nvPicPr>
          <p:cNvPr id="555012" name="Picture 4" descr="meeting of Estates General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219200" y="1797050"/>
            <a:ext cx="6934200" cy="3994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6832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“The Third Estate Awakens”</a:t>
            </a:r>
          </a:p>
        </p:txBody>
      </p:sp>
      <p:pic>
        <p:nvPicPr>
          <p:cNvPr id="557059" name="Picture 3" descr="cartoon 1789 - The Third Estate Awakens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514600" y="2225675"/>
            <a:ext cx="4495800" cy="348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1066800" y="960438"/>
            <a:ext cx="7315200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The commoners finally presented their credentials not as delegates of the Third Estate, but as “representatives of the nation.”</a:t>
            </a:r>
          </a:p>
        </p:txBody>
      </p:sp>
      <p:sp>
        <p:nvSpPr>
          <p:cNvPr id="557061" name="Text Box 5"/>
          <p:cNvSpPr txBox="1">
            <a:spLocks noChangeArrowheads="1"/>
          </p:cNvSpPr>
          <p:nvPr/>
        </p:nvSpPr>
        <p:spPr bwMode="auto">
          <a:xfrm>
            <a:off x="1066800" y="5943600"/>
            <a:ext cx="7315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They proclaimed themselves the </a:t>
            </a:r>
            <a:r>
              <a:rPr lang="en-US" sz="2200" b="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“National Assembly”</a:t>
            </a: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 of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1143000" y="166688"/>
            <a:ext cx="70104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“The Tennis Court Oath”</a:t>
            </a:r>
            <a:br>
              <a:rPr lang="en-US" sz="4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7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by Jacques Louis David</a:t>
            </a: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2819400" y="6248400"/>
            <a:ext cx="358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June 20, 1789</a:t>
            </a:r>
          </a:p>
        </p:txBody>
      </p:sp>
      <p:pic>
        <p:nvPicPr>
          <p:cNvPr id="559108" name="Picture 4" descr="David-Tennis Court Oath-1792A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219200" y="1524000"/>
            <a:ext cx="6781800" cy="45513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1600200" y="136525"/>
            <a:ext cx="5929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Europe on the Eve of the</a:t>
            </a:r>
            <a:b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French Revolution</a:t>
            </a:r>
          </a:p>
        </p:txBody>
      </p:sp>
      <p:pic>
        <p:nvPicPr>
          <p:cNvPr id="561155" name="Picture 3" descr="0521MC17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371600" y="1466850"/>
            <a:ext cx="655320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Storming the Bastille, </a:t>
            </a: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July 14, 1789</a:t>
            </a:r>
          </a:p>
        </p:txBody>
      </p:sp>
      <p:pic>
        <p:nvPicPr>
          <p:cNvPr id="563203" name="Picture 3" descr="Taking_of_the_Basti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4876800" cy="36528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7315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A rumor that the king was planning a military coup against the National Assembly.</a:t>
            </a: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6019800" y="2443163"/>
            <a:ext cx="2438400" cy="3611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6875" indent="-396875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18 died.</a:t>
            </a:r>
          </a:p>
          <a:p>
            <a:pPr marL="396875" indent="-396875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73 wounded.</a:t>
            </a:r>
          </a:p>
          <a:p>
            <a:pPr marL="396875" indent="-396875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7 guards killed.</a:t>
            </a:r>
          </a:p>
          <a:p>
            <a:pPr marL="396875" indent="-396875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It held 7 prisoners </a:t>
            </a:r>
            <a:b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[5 ordinary criminals &amp; 2 madmen].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620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Great Fear:  Peasant Revolt</a:t>
            </a:r>
            <a:br>
              <a:rPr 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(July 20, 1789)</a:t>
            </a:r>
            <a:endParaRPr lang="en-US" sz="4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838200" y="5456238"/>
            <a:ext cx="7620000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Rumors that the feudal aristocracy [the </a:t>
            </a:r>
            <a:r>
              <a:rPr lang="en-US" sz="2200" b="0" i="1">
                <a:effectLst>
                  <a:outerShdw blurRad="38100" dist="38100" dir="2700000" algn="tl">
                    <a:srgbClr val="C0C0C0"/>
                  </a:outerShdw>
                </a:effectLst>
              </a:rPr>
              <a:t>aristos</a:t>
            </a: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] were sending hired brigands to attack peasants and pillage their land.</a:t>
            </a:r>
          </a:p>
        </p:txBody>
      </p:sp>
      <p:pic>
        <p:nvPicPr>
          <p:cNvPr id="569348" name="Picture 4" descr="the Great Fear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905000" y="1631950"/>
            <a:ext cx="5486400" cy="35496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Text Box 2"/>
          <p:cNvSpPr txBox="1">
            <a:spLocks noChangeArrowheads="1"/>
          </p:cNvSpPr>
          <p:nvPr/>
        </p:nvSpPr>
        <p:spPr bwMode="auto">
          <a:xfrm>
            <a:off x="838200" y="50165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Night Session of August 4, 1789</a:t>
            </a:r>
            <a:endParaRPr lang="en-US" sz="40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447800" y="1847850"/>
            <a:ext cx="6553200" cy="310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7525" indent="-517525" algn="l">
              <a:spcBef>
                <a:spcPct val="50000"/>
              </a:spcBef>
              <a:buClr>
                <a:srgbClr val="EC0000"/>
              </a:buClr>
              <a:buSzPct val="95000"/>
              <a:buFont typeface="Monarchbats" pitchFamily="34" charset="0"/>
              <a:buChar char="Y"/>
            </a:pPr>
            <a:r>
              <a:rPr lang="en-US" sz="3000" b="0">
                <a:effectLst>
                  <a:outerShdw blurRad="38100" dist="38100" dir="2700000" algn="tl">
                    <a:srgbClr val="C0C0C0"/>
                  </a:outerShdw>
                </a:effectLst>
              </a:rPr>
              <a:t>Before the night was over:</a:t>
            </a:r>
          </a:p>
          <a:p>
            <a:pPr marL="1089025" lvl="1" indent="-457200" algn="l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The feudal regime in France had been abolished.</a:t>
            </a:r>
          </a:p>
          <a:p>
            <a:pPr marL="1089025" lvl="1" indent="-457200" algn="l">
              <a:spcBef>
                <a:spcPct val="5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All Frenchmen were, at least in principle, subject to the same laws and the same taxes and eligible for the same offices.</a:t>
            </a:r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1981200" y="5638800"/>
            <a:ext cx="5105400" cy="5588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272775"/>
              </a:buClr>
              <a:buFont typeface="DavysOtherDingbats" pitchFamily="2" charset="0"/>
              <a:buNone/>
            </a:pPr>
            <a:r>
              <a:rPr lang="en-US" sz="3000" b="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Equality &amp; Meritocracy!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245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National Constituent Assembly</a:t>
            </a:r>
            <a:b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1789 - 1791</a:t>
            </a:r>
          </a:p>
        </p:txBody>
      </p:sp>
      <p:sp>
        <p:nvSpPr>
          <p:cNvPr id="575491" name="Text Box 3"/>
          <p:cNvSpPr txBox="1">
            <a:spLocks noChangeArrowheads="1"/>
          </p:cNvSpPr>
          <p:nvPr/>
        </p:nvSpPr>
        <p:spPr bwMode="auto">
          <a:xfrm>
            <a:off x="1676400" y="4692650"/>
            <a:ext cx="5867400" cy="147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August Decrees</a:t>
            </a: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August 4-11, 1789</a:t>
            </a:r>
          </a:p>
          <a:p>
            <a:pPr>
              <a:spcBef>
                <a:spcPct val="50000"/>
              </a:spcBef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(A renunciation of aristocratic privileges!)</a:t>
            </a:r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1219200" y="1911350"/>
            <a:ext cx="3200400" cy="58896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272775"/>
                </a:solidFill>
                <a:latin typeface="Lucida Calligraphy" pitchFamily="66" charset="0"/>
              </a:rPr>
              <a:t>Liberté!</a:t>
            </a:r>
          </a:p>
        </p:txBody>
      </p:sp>
      <p:sp>
        <p:nvSpPr>
          <p:cNvPr id="575493" name="Text Box 5"/>
          <p:cNvSpPr txBox="1">
            <a:spLocks noChangeArrowheads="1"/>
          </p:cNvSpPr>
          <p:nvPr/>
        </p:nvSpPr>
        <p:spPr bwMode="auto">
          <a:xfrm>
            <a:off x="4876800" y="2292350"/>
            <a:ext cx="3200400" cy="582613"/>
          </a:xfrm>
          <a:prstGeom prst="rect">
            <a:avLst/>
          </a:prstGeom>
          <a:solidFill>
            <a:srgbClr val="EAEAEA"/>
          </a:solidFill>
          <a:ln w="3175" algn="ctr">
            <a:solidFill>
              <a:srgbClr val="EC0000"/>
            </a:solidFill>
            <a:miter lim="800000"/>
            <a:headEnd/>
            <a:tailEnd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EC0000"/>
                </a:solidFill>
                <a:latin typeface="Lucida Calligraphy" pitchFamily="66" charset="0"/>
              </a:rPr>
              <a:t>Egalité!</a:t>
            </a: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2743200" y="3373438"/>
            <a:ext cx="3200400" cy="588962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Lucida Calligraphy" pitchFamily="66" charset="0"/>
              </a:rPr>
              <a:t>Fraternité!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7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/>
      <p:bldP spid="575492" grpId="0" animBg="1"/>
      <p:bldP spid="575493" grpId="0" animBg="1"/>
      <p:bldP spid="5754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Marie Antoinette’s</a:t>
            </a:r>
            <a:b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“Peasant Cottage”</a:t>
            </a:r>
          </a:p>
        </p:txBody>
      </p:sp>
      <p:pic>
        <p:nvPicPr>
          <p:cNvPr id="520195" name="Picture 3" descr="Versailles09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1143000" y="1649413"/>
            <a:ext cx="7010400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1066800" y="349250"/>
            <a:ext cx="701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Tricolor (1789)</a:t>
            </a:r>
          </a:p>
        </p:txBody>
      </p:sp>
      <p:pic>
        <p:nvPicPr>
          <p:cNvPr id="579587" name="Picture 3" descr="fr~"/>
          <p:cNvPicPr>
            <a:picLocks noChangeAspect="1" noChangeArrowheads="1"/>
          </p:cNvPicPr>
          <p:nvPr/>
        </p:nvPicPr>
        <p:blipFill>
          <a:blip r:embed="rId3" cstate="print"/>
          <a:srcRect r="6172"/>
          <a:stretch>
            <a:fillRect/>
          </a:stretch>
        </p:blipFill>
        <p:spPr bwMode="auto">
          <a:xfrm>
            <a:off x="1066800" y="1812925"/>
            <a:ext cx="2895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9588" name="Text Box 4"/>
          <p:cNvSpPr txBox="1">
            <a:spLocks noChangeArrowheads="1"/>
          </p:cNvSpPr>
          <p:nvPr/>
        </p:nvSpPr>
        <p:spPr bwMode="auto">
          <a:xfrm>
            <a:off x="1066800" y="4022725"/>
            <a:ext cx="3048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The WHITE of the Bourbons + the RED &amp; BLUE of Paris.</a:t>
            </a:r>
          </a:p>
        </p:txBody>
      </p:sp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1066800" y="54864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r>
              <a:rPr lang="en-US" sz="5400" i="1">
                <a:solidFill>
                  <a:srgbClr val="EC0000"/>
                </a:solidFill>
              </a:rPr>
              <a:t>Citizen!</a:t>
            </a:r>
          </a:p>
        </p:txBody>
      </p:sp>
      <p:pic>
        <p:nvPicPr>
          <p:cNvPr id="579590" name="Picture 6" descr="libeqfrat"/>
          <p:cNvPicPr>
            <a:picLocks noChangeAspect="1" noChangeArrowheads="1"/>
          </p:cNvPicPr>
          <p:nvPr/>
        </p:nvPicPr>
        <p:blipFill>
          <a:blip r:embed="rId4" cstate="print"/>
          <a:srcRect r="1871" b="1755"/>
          <a:stretch>
            <a:fillRect/>
          </a:stretch>
        </p:blipFill>
        <p:spPr bwMode="auto">
          <a:xfrm>
            <a:off x="4572000" y="1600200"/>
            <a:ext cx="3581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2"/>
          <p:cNvSpPr txBox="1">
            <a:spLocks noChangeArrowheads="1"/>
          </p:cNvSpPr>
          <p:nvPr/>
        </p:nvSpPr>
        <p:spPr bwMode="auto">
          <a:xfrm>
            <a:off x="755650" y="266700"/>
            <a:ext cx="7702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“Liberty Cap”:  </a:t>
            </a:r>
            <a:r>
              <a:rPr lang="en-US" sz="41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Bonne Rouge</a:t>
            </a:r>
          </a:p>
        </p:txBody>
      </p:sp>
      <p:pic>
        <p:nvPicPr>
          <p:cNvPr id="583683" name="Picture 3" descr="motto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819400" y="1076325"/>
            <a:ext cx="3649663" cy="52482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684" name="Line 4"/>
          <p:cNvSpPr>
            <a:spLocks noChangeShapeType="1"/>
          </p:cNvSpPr>
          <p:nvPr/>
        </p:nvSpPr>
        <p:spPr bwMode="auto">
          <a:xfrm>
            <a:off x="4343400" y="914400"/>
            <a:ext cx="152400" cy="533400"/>
          </a:xfrm>
          <a:prstGeom prst="line">
            <a:avLst/>
          </a:prstGeom>
          <a:noFill/>
          <a:ln w="57150">
            <a:solidFill>
              <a:srgbClr val="D2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ext Box 2"/>
          <p:cNvSpPr txBox="1">
            <a:spLocks noChangeArrowheads="1"/>
          </p:cNvSpPr>
          <p:nvPr/>
        </p:nvSpPr>
        <p:spPr bwMode="auto">
          <a:xfrm>
            <a:off x="755650" y="266700"/>
            <a:ext cx="7702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Revolutionary Symbols</a:t>
            </a:r>
            <a:endParaRPr lang="en-US" sz="41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585731" name="Picture 3" descr="cockade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066800" y="1295400"/>
            <a:ext cx="1752600" cy="1635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1143000" y="29718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Cockade</a:t>
            </a:r>
          </a:p>
        </p:txBody>
      </p:sp>
      <p:pic>
        <p:nvPicPr>
          <p:cNvPr id="585733" name="Picture 5" descr="Fr Revol clock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1371600" y="3673475"/>
            <a:ext cx="2057400" cy="20494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85734" name="Text Box 6"/>
          <p:cNvSpPr txBox="1">
            <a:spLocks noChangeArrowheads="1"/>
          </p:cNvSpPr>
          <p:nvPr/>
        </p:nvSpPr>
        <p:spPr bwMode="auto">
          <a:xfrm>
            <a:off x="1143000" y="5730875"/>
            <a:ext cx="2438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Revolutionary Clock</a:t>
            </a:r>
          </a:p>
        </p:txBody>
      </p:sp>
      <p:pic>
        <p:nvPicPr>
          <p:cNvPr id="585735" name="Picture 7" descr="La Republique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 l="2570" t="414" r="2570" b="7025"/>
          <a:stretch>
            <a:fillRect/>
          </a:stretch>
        </p:blipFill>
        <p:spPr bwMode="auto">
          <a:xfrm>
            <a:off x="3810000" y="1524000"/>
            <a:ext cx="2014538" cy="2819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85736" name="Text Box 8"/>
          <p:cNvSpPr txBox="1">
            <a:spLocks noChangeArrowheads="1"/>
          </p:cNvSpPr>
          <p:nvPr/>
        </p:nvSpPr>
        <p:spPr bwMode="auto">
          <a:xfrm>
            <a:off x="3810000" y="4419600"/>
            <a:ext cx="1981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>
                <a:effectLst>
                  <a:outerShdw blurRad="38100" dist="38100" dir="2700000" algn="tl">
                    <a:srgbClr val="C0C0C0"/>
                  </a:outerShdw>
                </a:effectLst>
              </a:rPr>
              <a:t>La Republic</a:t>
            </a:r>
          </a:p>
        </p:txBody>
      </p:sp>
      <p:pic>
        <p:nvPicPr>
          <p:cNvPr id="585737" name="Picture 9" descr="Liberte-egalite-fraternite-tympanum-church-saint-pancrace-aups-var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 bwMode="auto">
          <a:xfrm>
            <a:off x="5715000" y="5029200"/>
            <a:ext cx="2362200" cy="16065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85738" name="Picture 10" descr="Liber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066800"/>
            <a:ext cx="2166938" cy="29146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85739" name="Text Box 11"/>
          <p:cNvSpPr txBox="1">
            <a:spLocks noChangeArrowheads="1"/>
          </p:cNvSpPr>
          <p:nvPr/>
        </p:nvSpPr>
        <p:spPr bwMode="auto">
          <a:xfrm>
            <a:off x="6400800" y="40386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>
                <a:effectLst>
                  <a:outerShdw blurRad="38100" dist="38100" dir="2700000" algn="tl">
                    <a:srgbClr val="C0C0C0"/>
                  </a:outerShdw>
                </a:effectLst>
              </a:rPr>
              <a:t>Liberté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8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8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58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58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58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2" grpId="0"/>
      <p:bldP spid="585734" grpId="0"/>
      <p:bldP spid="585736" grpId="0"/>
      <p:bldP spid="5857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162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Revolutionary Playing Cards</a:t>
            </a:r>
          </a:p>
        </p:txBody>
      </p:sp>
      <p:pic>
        <p:nvPicPr>
          <p:cNvPr id="587779" name="Picture 3" descr="img001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contrast="12000"/>
          </a:blip>
          <a:srcRect l="5923" t="1315" r="24969" b="6580"/>
          <a:stretch>
            <a:fillRect/>
          </a:stretch>
        </p:blipFill>
        <p:spPr bwMode="auto">
          <a:xfrm>
            <a:off x="3124200" y="990600"/>
            <a:ext cx="2781300" cy="5562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Text Box 2"/>
          <p:cNvSpPr txBox="1">
            <a:spLocks noChangeArrowheads="1"/>
          </p:cNvSpPr>
          <p:nvPr/>
        </p:nvSpPr>
        <p:spPr bwMode="auto">
          <a:xfrm>
            <a:off x="1143000" y="136525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Declaration of the Rights of Man and of the Citizen</a:t>
            </a:r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5334000" y="1676400"/>
            <a:ext cx="28194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August 26, </a:t>
            </a:r>
            <a:b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1789</a:t>
            </a:r>
          </a:p>
        </p:txBody>
      </p:sp>
      <p:pic>
        <p:nvPicPr>
          <p:cNvPr id="589828" name="Picture 4" descr="declaration old print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 l="3030" t="1428" r="1865" b="4286"/>
          <a:stretch>
            <a:fillRect/>
          </a:stretch>
        </p:blipFill>
        <p:spPr bwMode="auto">
          <a:xfrm>
            <a:off x="1066800" y="1524000"/>
            <a:ext cx="38862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5181600" y="3048000"/>
            <a:ext cx="3352800" cy="319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6875" indent="-396875" algn="l"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Liberty!</a:t>
            </a:r>
          </a:p>
          <a:p>
            <a:pPr marL="396875" indent="-396875" algn="l"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Property!</a:t>
            </a:r>
          </a:p>
          <a:p>
            <a:pPr marL="396875" indent="-396875" algn="l"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Resistance to oppression!</a:t>
            </a:r>
          </a:p>
          <a:p>
            <a:pPr marL="396875" indent="-396875" algn="l"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Thomas Jefferson was in Paris at this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9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9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9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9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ext Box 2"/>
          <p:cNvSpPr txBox="1">
            <a:spLocks noChangeArrowheads="1"/>
          </p:cNvSpPr>
          <p:nvPr/>
        </p:nvSpPr>
        <p:spPr bwMode="auto">
          <a:xfrm>
            <a:off x="1143000" y="288925"/>
            <a:ext cx="7010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Declaration of the Rights of Man and of the Citizen </a:t>
            </a:r>
            <a:br>
              <a:rPr lang="en-US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Posed New Dilemmas</a:t>
            </a:r>
          </a:p>
        </p:txBody>
      </p:sp>
      <p:sp>
        <p:nvSpPr>
          <p:cNvPr id="591875" name="Text Box 3"/>
          <p:cNvSpPr txBox="1">
            <a:spLocks noChangeArrowheads="1"/>
          </p:cNvSpPr>
          <p:nvPr/>
        </p:nvSpPr>
        <p:spPr bwMode="auto">
          <a:xfrm>
            <a:off x="990600" y="2646363"/>
            <a:ext cx="7315200" cy="329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AutoNum type="arabicPeriod"/>
            </a:pPr>
            <a:r>
              <a:rPr lang="en-US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Did women have equal rights with men?</a:t>
            </a:r>
          </a:p>
          <a:p>
            <a:pPr marL="457200" indent="-457200" algn="l"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AutoNum type="arabicPeriod"/>
            </a:pPr>
            <a:r>
              <a:rPr lang="en-US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What about free blacks in the colonies?</a:t>
            </a:r>
          </a:p>
          <a:p>
            <a:pPr marL="457200" indent="-457200" algn="l"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AutoNum type="arabicPeriod"/>
            </a:pPr>
            <a:r>
              <a:rPr lang="en-US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How could slavery be justified if all men were born free?</a:t>
            </a:r>
          </a:p>
          <a:p>
            <a:pPr marL="457200" indent="-457200" algn="l"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AutoNum type="arabicPeriod"/>
            </a:pPr>
            <a:r>
              <a:rPr lang="en-US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Did religious toleration of Protestants and Jews include equal political rights?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Text Box 2"/>
          <p:cNvSpPr txBox="1">
            <a:spLocks noChangeArrowheads="1"/>
          </p:cNvSpPr>
          <p:nvPr/>
        </p:nvSpPr>
        <p:spPr bwMode="auto">
          <a:xfrm>
            <a:off x="685800" y="157163"/>
            <a:ext cx="78486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March of the Women,</a:t>
            </a:r>
            <a:b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October 5-6, 1789</a:t>
            </a:r>
          </a:p>
        </p:txBody>
      </p:sp>
      <p:sp>
        <p:nvSpPr>
          <p:cNvPr id="593923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848600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0" i="1">
                <a:effectLst>
                  <a:outerShdw blurRad="38100" dist="38100" dir="2700000" algn="tl">
                    <a:srgbClr val="C0C0C0"/>
                  </a:outerShdw>
                </a:effectLst>
              </a:rPr>
              <a:t>We want the baker, the baker’s wife </a:t>
            </a:r>
            <a:br>
              <a:rPr lang="en-US" sz="2300" b="0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300" b="0" i="1">
                <a:effectLst>
                  <a:outerShdw blurRad="38100" dist="38100" dir="2700000" algn="tl">
                    <a:srgbClr val="C0C0C0"/>
                  </a:outerShdw>
                </a:effectLst>
              </a:rPr>
              <a:t>and the baker’s boy!</a:t>
            </a:r>
          </a:p>
        </p:txBody>
      </p:sp>
      <p:pic>
        <p:nvPicPr>
          <p:cNvPr id="593924" name="Picture 4" descr="March of the Women-1789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981200" y="2363788"/>
            <a:ext cx="5410200" cy="32750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93925" name="Text Box 5"/>
          <p:cNvSpPr txBox="1">
            <a:spLocks noChangeArrowheads="1"/>
          </p:cNvSpPr>
          <p:nvPr/>
        </p:nvSpPr>
        <p:spPr bwMode="auto">
          <a:xfrm>
            <a:off x="1447800" y="1524000"/>
            <a:ext cx="6400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None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A spontaneous demonstration of Parisian women for bread.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Box 2"/>
          <p:cNvSpPr txBox="1">
            <a:spLocks noChangeArrowheads="1"/>
          </p:cNvSpPr>
          <p:nvPr/>
        </p:nvSpPr>
        <p:spPr bwMode="auto">
          <a:xfrm>
            <a:off x="1295400" y="258763"/>
            <a:ext cx="66135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Planting the Tree of Liberty</a:t>
            </a:r>
          </a:p>
        </p:txBody>
      </p:sp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2971800" y="6019800"/>
            <a:ext cx="358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1790</a:t>
            </a:r>
          </a:p>
        </p:txBody>
      </p:sp>
      <p:pic>
        <p:nvPicPr>
          <p:cNvPr id="598020" name="Picture 4" descr="egalite15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1143000" y="1295400"/>
            <a:ext cx="6858000" cy="45196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46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How to Finance the New Govt.?</a:t>
            </a:r>
            <a:br>
              <a:rPr 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20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1.</a:t>
            </a:r>
            <a:r>
              <a:rPr 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 </a:t>
            </a:r>
            <a:r>
              <a:rPr lang="en-US" sz="3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Confiscate Church Lands </a:t>
            </a:r>
            <a:r>
              <a:rPr lang="en-US" sz="3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(1790)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685800" y="5638800"/>
            <a:ext cx="7772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One of the most controversial decisions of the entire revolutionary period.</a:t>
            </a:r>
          </a:p>
        </p:txBody>
      </p:sp>
      <p:pic>
        <p:nvPicPr>
          <p:cNvPr id="602116" name="Picture 4" descr="Civil Constitution of the Clergy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981200" y="2028825"/>
            <a:ext cx="5486400" cy="3228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Text Box 2"/>
          <p:cNvSpPr txBox="1">
            <a:spLocks noChangeArrowheads="1"/>
          </p:cNvSpPr>
          <p:nvPr/>
        </p:nvSpPr>
        <p:spPr bwMode="auto">
          <a:xfrm>
            <a:off x="3810000" y="3810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40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2.</a:t>
            </a:r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 Print </a:t>
            </a:r>
            <a:r>
              <a:rPr 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Assignats</a:t>
            </a:r>
          </a:p>
        </p:txBody>
      </p:sp>
      <p:pic>
        <p:nvPicPr>
          <p:cNvPr id="604163" name="Picture 3" descr="assignats3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066800" y="457200"/>
            <a:ext cx="2590800" cy="2343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1143000" y="5638800"/>
            <a:ext cx="73914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Issued by the National Constituent Assembly.</a:t>
            </a:r>
          </a:p>
          <a:p>
            <a:pPr marL="457200" indent="-457200" algn="l"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Interest-bearing notes which had the church lands as security.</a:t>
            </a:r>
          </a:p>
        </p:txBody>
      </p:sp>
      <p:pic>
        <p:nvPicPr>
          <p:cNvPr id="604165" name="Picture 5" descr="printing assigna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0"/>
            <a:ext cx="3027363" cy="3581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04166" name="Picture 6" descr="assignat1"/>
          <p:cNvPicPr>
            <a:picLocks noChangeAspect="1" noChangeArrowheads="1"/>
          </p:cNvPicPr>
          <p:nvPr/>
        </p:nvPicPr>
        <p:blipFill>
          <a:blip r:embed="rId5" cstate="print">
            <a:lum bright="-12000" contrast="6000"/>
          </a:blip>
          <a:srcRect l="2400" r="1601" b="1755"/>
          <a:stretch>
            <a:fillRect/>
          </a:stretch>
        </p:blipFill>
        <p:spPr bwMode="auto">
          <a:xfrm>
            <a:off x="1219200" y="3124200"/>
            <a:ext cx="3276600" cy="2293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Necklace Scandal</a:t>
            </a:r>
          </a:p>
        </p:txBody>
      </p:sp>
      <p:pic>
        <p:nvPicPr>
          <p:cNvPr id="524291" name="Picture 3" descr="Collier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5527" t="1405" r="3282" b="7205"/>
          <a:stretch>
            <a:fillRect/>
          </a:stretch>
        </p:blipFill>
        <p:spPr bwMode="auto">
          <a:xfrm>
            <a:off x="1219200" y="1219200"/>
            <a:ext cx="3733800" cy="367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1524000" y="5257800"/>
            <a:ext cx="6705600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Cardinal Louis René Édouard de Rohan</a:t>
            </a:r>
          </a:p>
          <a:p>
            <a:pPr marL="457200" indent="-457200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The Countess de LaMotte</a:t>
            </a:r>
          </a:p>
        </p:txBody>
      </p:sp>
      <p:sp>
        <p:nvSpPr>
          <p:cNvPr id="524293" name="Rectangle 5"/>
          <p:cNvSpPr>
            <a:spLocks noChangeArrowheads="1"/>
          </p:cNvSpPr>
          <p:nvPr/>
        </p:nvSpPr>
        <p:spPr bwMode="auto">
          <a:xfrm>
            <a:off x="5403850" y="2636838"/>
            <a:ext cx="2771775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1,600,000 </a:t>
            </a:r>
            <a:r>
              <a:rPr lang="en-US" sz="2200" b="0" i="1">
                <a:effectLst>
                  <a:outerShdw blurRad="38100" dist="38100" dir="2700000" algn="tl">
                    <a:srgbClr val="C0C0C0"/>
                  </a:outerShdw>
                </a:effectLst>
              </a:rPr>
              <a:t>livres</a:t>
            </a: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[$100 million today]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137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5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Depreciation of the </a:t>
            </a:r>
            <a:r>
              <a:rPr lang="en-US" sz="45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Assignat</a:t>
            </a:r>
          </a:p>
        </p:txBody>
      </p:sp>
      <p:pic>
        <p:nvPicPr>
          <p:cNvPr id="606211" name="Picture 3" descr="assignats depreciatiochart-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t="13560"/>
          <a:stretch>
            <a:fillRect/>
          </a:stretch>
        </p:blipFill>
        <p:spPr bwMode="auto">
          <a:xfrm>
            <a:off x="2433638" y="1143000"/>
            <a:ext cx="4424362" cy="2384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1066800" y="3657600"/>
            <a:ext cx="7315200" cy="3065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400050" algn="l"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Whoever acquired them were entitled to certain privileges in the purchase of church land.</a:t>
            </a:r>
          </a:p>
          <a:p>
            <a:pPr marL="400050" indent="-400050" algn="l"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state would retire the notes as the land was sold.</a:t>
            </a:r>
          </a:p>
          <a:p>
            <a:pPr marL="400050" indent="-400050" algn="l"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began circulating as paper currency.</a:t>
            </a:r>
          </a:p>
          <a:p>
            <a:pPr marL="854075" lvl="1" indent="-274638" algn="l"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printed more </a:t>
            </a: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</a:t>
            </a:r>
            <a:r>
              <a:rPr lang="en-US" sz="2000" b="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INFLATION</a:t>
            </a: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[they lost 99% of their value ultimately].</a:t>
            </a:r>
          </a:p>
          <a:p>
            <a:pPr marL="854075" lvl="1" indent="-274638" algn="l"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Therefore, future governments paid off their creditors with cheap money.</a:t>
            </a:r>
            <a:endParaRPr lang="en-US" sz="20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ext Box 2"/>
          <p:cNvSpPr txBox="1">
            <a:spLocks noChangeArrowheads="1"/>
          </p:cNvSpPr>
          <p:nvPr/>
        </p:nvSpPr>
        <p:spPr bwMode="auto">
          <a:xfrm>
            <a:off x="1066800" y="168275"/>
            <a:ext cx="7137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New Relations Between Church &amp; State</a:t>
            </a:r>
            <a:endParaRPr lang="en-US" sz="44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1295400" y="1752600"/>
            <a:ext cx="6858000" cy="476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400050" algn="l"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paid the salaries of the French clergy and maintained the churches.</a:t>
            </a:r>
          </a:p>
          <a:p>
            <a:pPr marL="400050" indent="-400050" algn="l"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church was reorganized:</a:t>
            </a:r>
          </a:p>
          <a:p>
            <a:pPr marL="854075" lvl="1" indent="-274638" algn="l"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r>
              <a:rPr 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Parish priests </a:t>
            </a:r>
            <a:r>
              <a:rPr 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elected by the district assemblies.</a:t>
            </a:r>
          </a:p>
          <a:p>
            <a:pPr marL="854075" lvl="1" indent="-274638" algn="l"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r>
              <a:rPr 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Bishops  named by the </a:t>
            </a:r>
            <a:br>
              <a:rPr 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</a:br>
            <a:r>
              <a:rPr 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department assemblies.</a:t>
            </a:r>
          </a:p>
          <a:p>
            <a:pPr marL="854075" lvl="1" indent="-274638" algn="l"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r>
              <a:rPr 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The pope had NO </a:t>
            </a:r>
            <a:br>
              <a:rPr 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</a:br>
            <a:r>
              <a:rPr 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voice in the </a:t>
            </a:r>
            <a:br>
              <a:rPr 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</a:br>
            <a:r>
              <a:rPr 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appointment of </a:t>
            </a:r>
            <a:br>
              <a:rPr 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</a:br>
            <a:r>
              <a:rPr 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the French clergy.</a:t>
            </a:r>
          </a:p>
          <a:p>
            <a:pPr marL="400050" indent="-400050" algn="l"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transformed France’s</a:t>
            </a:r>
            <a:br>
              <a:rPr 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Roman Catholic Church</a:t>
            </a:r>
            <a:br>
              <a:rPr 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into a branch of the state!!</a:t>
            </a:r>
          </a:p>
        </p:txBody>
      </p:sp>
      <p:pic>
        <p:nvPicPr>
          <p:cNvPr id="610308" name="Picture 4" descr="Pope Pius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29000"/>
            <a:ext cx="1868488" cy="2590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10309" name="Text Box 5"/>
          <p:cNvSpPr txBox="1">
            <a:spLocks noChangeArrowheads="1"/>
          </p:cNvSpPr>
          <p:nvPr/>
        </p:nvSpPr>
        <p:spPr bwMode="auto">
          <a:xfrm>
            <a:off x="6096000" y="6019800"/>
            <a:ext cx="1905000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None/>
            </a:pPr>
            <a:r>
              <a:rPr lang="en-US" sz="1900" b="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Pope Pius VI</a:t>
            </a:r>
            <a:r>
              <a:rPr lang="en-US" sz="1900" b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9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900" b="0">
                <a:effectLst>
                  <a:outerShdw blurRad="38100" dist="38100" dir="2700000" algn="tl">
                    <a:srgbClr val="C0C0C0"/>
                  </a:outerShdw>
                </a:effectLst>
              </a:rPr>
              <a:t>[1775-1799]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562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7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Louis XVI “Accepts” the Constitution </a:t>
            </a:r>
            <a:br>
              <a:rPr lang="en-US" sz="37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7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&amp; the National Assembly. 1791</a:t>
            </a:r>
          </a:p>
        </p:txBody>
      </p:sp>
      <p:pic>
        <p:nvPicPr>
          <p:cNvPr id="612355" name="Picture 3" descr="1791 Constitution-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371600" y="1876425"/>
            <a:ext cx="6477000" cy="4143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467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Royal Family Attempts </a:t>
            </a:r>
            <a:b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to Flee</a:t>
            </a:r>
          </a:p>
        </p:txBody>
      </p:sp>
      <p:pic>
        <p:nvPicPr>
          <p:cNvPr id="620547" name="Picture 3" descr="Varennes-1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4343400" y="3773488"/>
            <a:ext cx="3962400" cy="23987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1219200" y="1439863"/>
            <a:ext cx="7010400" cy="4656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7525" indent="-517525" algn="l">
              <a:spcBef>
                <a:spcPct val="50000"/>
              </a:spcBef>
              <a:buClr>
                <a:srgbClr val="EC0000"/>
              </a:buClr>
              <a:buSzPct val="95000"/>
              <a:buFont typeface="Monarchbats" pitchFamily="34" charset="0"/>
              <a:buChar char="Y"/>
            </a:pPr>
            <a: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  <a:t>June, 1791</a:t>
            </a:r>
          </a:p>
          <a:p>
            <a:pPr marL="517525" indent="-517525" algn="l">
              <a:spcBef>
                <a:spcPct val="50000"/>
              </a:spcBef>
              <a:buClr>
                <a:srgbClr val="EC0000"/>
              </a:buClr>
              <a:buSzPct val="95000"/>
              <a:buFont typeface="Monarchbats" pitchFamily="34" charset="0"/>
              <a:buChar char="Y"/>
            </a:pPr>
            <a: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  <a:t>Helped by the Swedish Count Hans Axel von Fusen [Marie Antoinette’s lover].</a:t>
            </a:r>
          </a:p>
          <a:p>
            <a:pPr marL="517525" indent="-517525" algn="l">
              <a:spcBef>
                <a:spcPct val="50000"/>
              </a:spcBef>
              <a:buClr>
                <a:srgbClr val="EC0000"/>
              </a:buClr>
              <a:buSzPct val="95000"/>
              <a:buFont typeface="Monarchbats" pitchFamily="34" charset="0"/>
              <a:buChar char="Y"/>
            </a:pPr>
            <a: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  <a:t>Headed toward the </a:t>
            </a:r>
            <a:b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  <a:t>Luxembourg</a:t>
            </a:r>
            <a:b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  <a:t>border.</a:t>
            </a:r>
          </a:p>
          <a:p>
            <a:pPr marL="517525" indent="-517525" algn="l">
              <a:spcBef>
                <a:spcPct val="50000"/>
              </a:spcBef>
              <a:buClr>
                <a:srgbClr val="EC0000"/>
              </a:buClr>
              <a:buSzPct val="95000"/>
              <a:buFont typeface="Monarchbats" pitchFamily="34" charset="0"/>
              <a:buChar char="Y"/>
            </a:pPr>
            <a: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The King was</a:t>
            </a:r>
            <a:b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  <a:t>recognized at</a:t>
            </a:r>
            <a:b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  <a:t>Varennes, near</a:t>
            </a:r>
            <a:b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6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the border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990600" y="239713"/>
            <a:ext cx="7104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Olympe de Gouges </a:t>
            </a: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(1745-1793)</a:t>
            </a:r>
          </a:p>
        </p:txBody>
      </p:sp>
      <p:pic>
        <p:nvPicPr>
          <p:cNvPr id="622595" name="Picture 3" descr="Olympe3">
            <a:hlinkClick r:id="rId3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143000"/>
            <a:ext cx="2705100" cy="5181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1295400" y="4667250"/>
            <a:ext cx="3657600" cy="180975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Declaration of the Rights of Woman</a:t>
            </a:r>
            <a:br>
              <a:rPr lang="en-US" sz="2800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of the Citizen </a:t>
            </a:r>
            <a:r>
              <a:rPr lang="en-US" sz="28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(1791)</a:t>
            </a:r>
            <a:endParaRPr lang="en-US">
              <a:solidFill>
                <a:srgbClr val="E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2597" name="Text Box 5"/>
          <p:cNvSpPr txBox="1">
            <a:spLocks noChangeArrowheads="1"/>
          </p:cNvSpPr>
          <p:nvPr/>
        </p:nvSpPr>
        <p:spPr bwMode="auto">
          <a:xfrm>
            <a:off x="1295400" y="1219200"/>
            <a:ext cx="3505200" cy="294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algn="l"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Women played a vital role in the Revolution.</a:t>
            </a:r>
          </a:p>
          <a:p>
            <a:pPr marL="350838" indent="-350838" algn="l"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But, </a:t>
            </a:r>
            <a:r>
              <a:rPr lang="en-US" sz="2200" b="0" i="1">
                <a:effectLst>
                  <a:outerShdw blurRad="38100" dist="38100" dir="2700000" algn="tl">
                    <a:srgbClr val="C0C0C0"/>
                  </a:outerShdw>
                </a:effectLst>
              </a:rPr>
              <a:t>The Declaration of the Rights of Man</a:t>
            </a: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 did NOT extend the rights and protections of citizenship to women.</a:t>
            </a:r>
          </a:p>
        </p:txBody>
      </p:sp>
      <p:sp>
        <p:nvSpPr>
          <p:cNvPr id="622598" name="Line 6"/>
          <p:cNvSpPr>
            <a:spLocks noChangeShapeType="1"/>
          </p:cNvSpPr>
          <p:nvPr/>
        </p:nvSpPr>
        <p:spPr bwMode="auto">
          <a:xfrm>
            <a:off x="3124200" y="4038600"/>
            <a:ext cx="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6" grpId="0" animBg="1"/>
      <p:bldP spid="62259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French Soldiers &amp; the Tricolor:</a:t>
            </a:r>
            <a:b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Vive</a:t>
            </a:r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 Patrie!</a:t>
            </a:r>
          </a:p>
        </p:txBody>
      </p:sp>
      <p:pic>
        <p:nvPicPr>
          <p:cNvPr id="625667" name="Picture 3" descr="braun%20and%20schneider%20caval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663" y="1676400"/>
            <a:ext cx="3741737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4953000" y="1676400"/>
            <a:ext cx="3505200" cy="4784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algn="l"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The French armies </a:t>
            </a:r>
            <a:b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were ill-prepared for the conflict.</a:t>
            </a:r>
          </a:p>
          <a:p>
            <a:pPr marL="350838" indent="-350838" algn="l"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½ of the officer corps had emigrated.</a:t>
            </a:r>
          </a:p>
          <a:p>
            <a:pPr marL="350838" indent="-350838" algn="l"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Many men disserted.</a:t>
            </a:r>
          </a:p>
          <a:p>
            <a:pPr marL="350838" indent="-350838" algn="l"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New recruits were enthusiastic, but</a:t>
            </a:r>
            <a:b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ill-trained.</a:t>
            </a:r>
          </a:p>
          <a:p>
            <a:pPr marL="350838" indent="-350838" algn="l"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French troops often broke ranks and fled in disorder.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838200" y="136525"/>
            <a:ext cx="7696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French Expansion: </a:t>
            </a:r>
            <a:r>
              <a:rPr lang="en-US" sz="4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1791-1799</a:t>
            </a:r>
          </a:p>
        </p:txBody>
      </p:sp>
      <p:pic>
        <p:nvPicPr>
          <p:cNvPr id="626691" name="Picture 3" descr="French Expansion 1791-1799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2133600" y="990600"/>
            <a:ext cx="5024438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3757971" y="387350"/>
            <a:ext cx="1697901" cy="646331"/>
          </a:xfrm>
          <a:prstGeom prst="rect">
            <a:avLst/>
          </a:prstGeom>
          <a:solidFill>
            <a:srgbClr val="EC00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Sources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990600" y="1371600"/>
            <a:ext cx="7239000" cy="502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«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“Hist210—Europe in the Age of Revolutions.”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http://www.ucl.ac.uk/history/courses/europe1/chron/rch5.htm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«"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“Liberty, Fraternity, Equality:  Exploring the French Revolution.”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http://chnm.gmu.edu/revolution/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«"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Matthews, Andrew.  </a:t>
            </a: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Revolution and  Reaction: Europe, 1789-1849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.  Cambridge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Press, 2001.</a:t>
            </a:r>
          </a:p>
          <a:p>
            <a:pPr algn="l"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«"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“The Napoleonic Guide.” </a:t>
            </a:r>
            <a:b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http://www.napoleonguide.com/index.htm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Let Them Eat Cake! 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2209800" y="5318125"/>
            <a:ext cx="51816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400050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Marie Antoinette NEVER said that!</a:t>
            </a:r>
          </a:p>
          <a:p>
            <a:pPr marL="400050" indent="-400050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“Madame Deficit”</a:t>
            </a:r>
          </a:p>
          <a:p>
            <a:pPr marL="400050" indent="-400050" algn="l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“The Austrian Whore”</a:t>
            </a:r>
          </a:p>
        </p:txBody>
      </p:sp>
      <p:pic>
        <p:nvPicPr>
          <p:cNvPr id="526340" name="Picture 4" descr="VLBmarieDIA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352800" y="1066800"/>
            <a:ext cx="2752725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/>
          <p:cNvSpPr txBox="1">
            <a:spLocks noChangeArrowheads="1"/>
          </p:cNvSpPr>
          <p:nvPr/>
        </p:nvSpPr>
        <p:spPr bwMode="auto">
          <a:xfrm>
            <a:off x="990600" y="801688"/>
            <a:ext cx="7191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Socio-Economic Data, 1789</a:t>
            </a:r>
          </a:p>
        </p:txBody>
      </p:sp>
      <p:pic>
        <p:nvPicPr>
          <p:cNvPr id="534531" name="Picture 3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1295" t="10001" r="1295" b="32857"/>
          <a:stretch>
            <a:fillRect/>
          </a:stretch>
        </p:blipFill>
        <p:spPr bwMode="auto">
          <a:xfrm>
            <a:off x="838200" y="2667000"/>
            <a:ext cx="7543800" cy="1604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2"/>
          <p:cNvSpPr txBox="1">
            <a:spLocks noChangeArrowheads="1"/>
          </p:cNvSpPr>
          <p:nvPr/>
        </p:nvSpPr>
        <p:spPr bwMode="auto">
          <a:xfrm>
            <a:off x="1295400" y="376238"/>
            <a:ext cx="6550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French Urban Poor</a:t>
            </a:r>
          </a:p>
        </p:txBody>
      </p:sp>
      <p:graphicFrame>
        <p:nvGraphicFramePr>
          <p:cNvPr id="536579" name="Object 3"/>
          <p:cNvGraphicFramePr>
            <a:graphicFrameLocks noChangeAspect="1"/>
          </p:cNvGraphicFramePr>
          <p:nvPr/>
        </p:nvGraphicFramePr>
        <p:xfrm>
          <a:off x="914400" y="1295400"/>
          <a:ext cx="73152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80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3152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990600" y="21336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5463" indent="-525463" algn="l" eaLnBrk="1" hangingPunct="1">
              <a:spcBef>
                <a:spcPct val="20000"/>
              </a:spcBef>
              <a:buClr>
                <a:srgbClr val="DC0000"/>
              </a:buClr>
              <a:buFont typeface="Monarchbats" pitchFamily="34" charset="0"/>
              <a:buChar char="a"/>
            </a:pP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Urban Commoner’s</a:t>
            </a:r>
            <a:b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Budget:</a:t>
            </a:r>
          </a:p>
          <a:p>
            <a:pPr marL="1082675" lvl="1" indent="-274638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Food        80%</a:t>
            </a:r>
          </a:p>
          <a:p>
            <a:pPr marL="1082675" lvl="1" indent="-274638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Rent        25%</a:t>
            </a:r>
          </a:p>
          <a:p>
            <a:pPr marL="1082675" lvl="1" indent="-274638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Tithe       10%</a:t>
            </a:r>
          </a:p>
          <a:p>
            <a:pPr marL="1082675" lvl="1" indent="-274638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Taxes      35%</a:t>
            </a:r>
          </a:p>
          <a:p>
            <a:pPr marL="1082675" lvl="1" indent="-274638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 u="sng">
                <a:effectLst>
                  <a:outerShdw blurRad="38100" dist="38100" dir="2700000" algn="tl">
                    <a:srgbClr val="C0C0C0"/>
                  </a:outerShdw>
                </a:effectLst>
              </a:rPr>
              <a:t>Clothing   20%</a:t>
            </a:r>
          </a:p>
          <a:p>
            <a:pPr marL="1082675" lvl="1" indent="-274638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  170%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4800600" y="29718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l" eaLnBrk="1" hangingPunct="1">
              <a:spcBef>
                <a:spcPct val="20000"/>
              </a:spcBef>
              <a:buClr>
                <a:srgbClr val="DC0000"/>
              </a:buClr>
              <a:buFont typeface="Monarchbats" pitchFamily="34" charset="0"/>
              <a:buChar char="a"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King’s Budget:</a:t>
            </a:r>
          </a:p>
          <a:p>
            <a:pPr marL="1036638" lvl="1" indent="-290513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Interest     50%</a:t>
            </a:r>
          </a:p>
          <a:p>
            <a:pPr marL="1036638" lvl="1" indent="-290513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Army           25%</a:t>
            </a:r>
          </a:p>
          <a:p>
            <a:pPr marL="1036638" lvl="1" indent="-290513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Versailles    25%</a:t>
            </a:r>
          </a:p>
          <a:p>
            <a:pPr marL="1036638" lvl="1" indent="-290513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Coronation   10%</a:t>
            </a:r>
          </a:p>
          <a:p>
            <a:pPr marL="1036638" lvl="1" indent="-290513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Loans           25%</a:t>
            </a:r>
          </a:p>
          <a:p>
            <a:pPr marL="1036638" lvl="1" indent="-290513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 u="sng">
                <a:effectLst>
                  <a:outerShdw blurRad="38100" dist="38100" dir="2700000" algn="tl">
                    <a:srgbClr val="C0C0C0"/>
                  </a:outerShdw>
                </a:effectLst>
              </a:rPr>
              <a:t>Admin.         25%</a:t>
            </a:r>
          </a:p>
          <a:p>
            <a:pPr marL="1036638" lvl="1" indent="-290513" algn="l" eaLnBrk="1" hangingPunct="1">
              <a:spcBef>
                <a:spcPct val="20000"/>
              </a:spcBef>
              <a:buFontTx/>
              <a:buChar char="–"/>
            </a:pPr>
            <a:r>
              <a:rPr lang="en-US" sz="2000" b="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      160%</a:t>
            </a:r>
          </a:p>
        </p:txBody>
      </p:sp>
      <p:sp>
        <p:nvSpPr>
          <p:cNvPr id="538628" name="Text Box 4"/>
          <p:cNvSpPr txBox="1">
            <a:spLocks noChangeArrowheads="1"/>
          </p:cNvSpPr>
          <p:nvPr/>
        </p:nvSpPr>
        <p:spPr bwMode="auto">
          <a:xfrm>
            <a:off x="2236788" y="296863"/>
            <a:ext cx="47640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Financial Problems</a:t>
            </a:r>
            <a:br>
              <a:rPr lang="en-US" sz="4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in France, 1789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3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/>
      <p:bldP spid="5386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Where is the tax money?</a:t>
            </a:r>
          </a:p>
        </p:txBody>
      </p:sp>
      <p:pic>
        <p:nvPicPr>
          <p:cNvPr id="542723" name="Picture 3" descr="The Defic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162800" cy="505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1371600" y="239713"/>
            <a:ext cx="6538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Ancien Regime</a:t>
            </a:r>
            <a:r>
              <a:rPr 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Map, 1789</a:t>
            </a:r>
          </a:p>
        </p:txBody>
      </p:sp>
      <p:pic>
        <p:nvPicPr>
          <p:cNvPr id="546819" name="Picture 3" descr="20_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1847850" y="1066800"/>
            <a:ext cx="5619750" cy="551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WB-campaign_ribbons">
  <a:themeElements>
    <a:clrScheme name="RWB-campaign_ribb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WB-campaign_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20424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20424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WB-campaign_ribb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RWB-campaign_ribbons</Template>
  <TotalTime>2145</TotalTime>
  <Words>766</Words>
  <Application>Microsoft Office PowerPoint</Application>
  <PresentationFormat>On-screen Show (4:3)</PresentationFormat>
  <Paragraphs>182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Times New Roman</vt:lpstr>
      <vt:lpstr>DavysOtherDingbats</vt:lpstr>
      <vt:lpstr>Wingdings</vt:lpstr>
      <vt:lpstr>BlackChancery</vt:lpstr>
      <vt:lpstr>Lucida Calligraphy</vt:lpstr>
      <vt:lpstr>Comic Sans MS</vt:lpstr>
      <vt:lpstr>Monarchbats</vt:lpstr>
      <vt:lpstr>RWB-campaign_ribbons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      Chappaqua, 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 --"Liberal" Phase</dc:title>
  <dc:creator>Susan M. Pojer</dc:creator>
  <cp:lastModifiedBy>Anthony</cp:lastModifiedBy>
  <cp:revision>273</cp:revision>
  <cp:lastPrinted>1601-01-01T00:00:00Z</cp:lastPrinted>
  <dcterms:created xsi:type="dcterms:W3CDTF">2003-12-14T19:16:03Z</dcterms:created>
  <dcterms:modified xsi:type="dcterms:W3CDTF">2015-01-04T19:33:10Z</dcterms:modified>
</cp:coreProperties>
</file>