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9" r:id="rId10"/>
    <p:sldId id="270" r:id="rId11"/>
    <p:sldId id="271" r:id="rId12"/>
    <p:sldId id="338" r:id="rId13"/>
    <p:sldId id="284" r:id="rId14"/>
    <p:sldId id="277" r:id="rId15"/>
    <p:sldId id="280" r:id="rId16"/>
    <p:sldId id="349" r:id="rId17"/>
    <p:sldId id="339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81" d="100"/>
          <a:sy n="81" d="100"/>
        </p:scale>
        <p:origin x="120" y="7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5/7/2018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5/7/2018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5C759811-C266-404B-B906-0E5AA6E7E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C0A4CB-04BA-4646-BB75-2447CB8FF538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4D44AC5B-362F-4A91-98B4-ABF9ECAAC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1CCD773-EA4A-42EC-A064-4E66EFB69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3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xmlns="" id="{4D239772-0D8A-4B32-984A-D3BAF00CB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EF125-9009-414A-A256-B154CCDA79B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8D3A8D97-996D-44C1-BC29-00A875BCA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F78D3C52-8143-4E5F-B7C1-B9DEA1CF3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26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4D71DB93-F4D1-4970-A74B-67B9F1EE6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855225-9779-4EED-A28F-D1D363D5608A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CA1F340B-E955-4F15-8610-BED6620EFC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D59AD6D4-24ED-4BB5-AAAE-C247BB859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7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021C14C3-8B82-486A-9BDE-ADC070AC4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4B74FFFD-5A71-4E39-9B62-849A7FD65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5A6C1718-48FC-40F0-A128-0150BAC68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D8D5FF9-0ACF-4140-915C-D726076A755C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60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017F891C-0690-4A4B-902B-D212D3F02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F8F6B8-DD5C-4B5F-8096-5AAA44ED7671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40D4AE04-DB48-4569-8054-5C7506DE5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49310BD7-3779-41A3-968E-D0BBD60FA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16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9851FA7C-46EF-4E11-B2BE-97FCD2F481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E3E0BE-D9C0-4AF8-85C4-7B4224FFB419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dirty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ED661420-3C53-4297-B3CB-8C321D65D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ABA06BD1-8A02-4AB1-B06D-4F8F4BDE5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0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13D1EB10-6620-4D91-883B-0B1A8FEF4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7B9A13-6DA7-40A8-A999-969ADBAB124C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xmlns="" id="{6CEE85D0-DCF9-496F-ABA8-05F196E67E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xmlns="" id="{B55591D6-73EB-45DB-8DAF-27119BEE1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088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xmlns="" id="{06D9B8E4-4588-4724-A7A0-C7DF9ED87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xmlns="" id="{137AB483-22A2-42DA-8E77-21F0ED2D5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xmlns="" id="{3136EBB8-EF9C-477B-BE52-CFF54BF94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3BFDB0-1D93-475E-AB0B-30EB9B6EF746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26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5/7/2018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5/7/2018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D0B09B8-BEA2-41E1-9838-203B99069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0FB0BB1-439F-4F2E-BE97-D6C8D392E4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48C9-86C9-4E22-8967-504B791864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FAA1F5DC-E9EE-4192-869D-E8EDC0998C6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4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727DB90-C1ED-4683-903B-C0E55B7A8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74F95CB-89EB-4117-95DD-81C1B5B768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2962-6CE0-4200-AEE0-AD6AFF92F4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FC93CE76-BA60-44AA-A556-E726217F748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5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5C147F0-00BB-4EB1-94B6-929AF94B6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0C2C3C7-9DB3-4888-8161-7550B45D87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94B5B-BABD-4F20-BD31-301E285663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1F5172C9-C2B1-45C4-9A15-CF2EB382B0A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7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5/7/2018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5/7/2018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5/7/2018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5/7/2018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5/7/2018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5/7/2018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5/7/2018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5/7/2018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139: Stages of Genocide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Genocide: The systematic and deliberate extermination of a group of people. 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40002-2FBC-4D20-BD60-55E2F57A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7: Preparation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930A7-CF3B-41BA-BA60-A2BB8538D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genocide persists after this stage, it is too late. Steps must be taken to stop regimes at earlier steps. </a:t>
            </a:r>
          </a:p>
          <a:p>
            <a:r>
              <a:rPr lang="en-US" dirty="0"/>
              <a:t>Planning and conspiracies </a:t>
            </a:r>
          </a:p>
          <a:p>
            <a:r>
              <a:rPr lang="en-US" dirty="0"/>
              <a:t>Military build-ups.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85ED1D-28B5-4BC7-BBA8-732BD1FEB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1" y="3962400"/>
            <a:ext cx="3886201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FC9339-6382-435B-BE4D-8853D4560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49" y="2747493"/>
            <a:ext cx="5801063" cy="36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E4E308-F1E2-4388-A83D-56902AB7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Nazi Work Camps and Death Camps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3F3EDC7-827C-42E6-9D33-03B391044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612" y="1981200"/>
            <a:ext cx="5410199" cy="4114800"/>
          </a:xfrm>
          <a:prstGeom prst="rect">
            <a:avLst/>
          </a:prstGeom>
        </p:spPr>
      </p:pic>
      <p:pic>
        <p:nvPicPr>
          <p:cNvPr id="5" name="Picture 6" descr="00001">
            <a:extLst>
              <a:ext uri="{FF2B5EF4-FFF2-40B4-BE49-F238E27FC236}">
                <a16:creationId xmlns:a16="http://schemas.microsoft.com/office/drawing/2014/main" xmlns="" id="{4B503536-FC6A-4773-89A0-2C55B9B6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6812" y="1981200"/>
            <a:ext cx="533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4BF4FD-818D-4CAE-A31B-2C54DACC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Stage 8: Persecution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7AF685-FB39-49FA-9AF5-C6681BCA5CD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altLang="en-US" b="1" dirty="0"/>
              <a:t>Separate victims because of their ethnic or religious identity.</a:t>
            </a:r>
          </a:p>
          <a:p>
            <a:pPr>
              <a:buFont typeface="Wingdings" charset="2"/>
              <a:buChar char="n"/>
              <a:defRPr/>
            </a:pPr>
            <a:endParaRPr lang="en-US" altLang="en-US" sz="1100" b="1" dirty="0"/>
          </a:p>
          <a:p>
            <a:pPr>
              <a:buFont typeface="Wingdings" charset="2"/>
              <a:buChar char="n"/>
              <a:defRPr/>
            </a:pPr>
            <a:r>
              <a:rPr lang="en-US" altLang="en-US" b="1" dirty="0"/>
              <a:t>Expropriate property of victim group.</a:t>
            </a:r>
          </a:p>
          <a:p>
            <a:pPr marL="0" indent="0">
              <a:buNone/>
              <a:defRPr/>
            </a:pPr>
            <a:endParaRPr lang="en-US" altLang="en-US" b="1" dirty="0"/>
          </a:p>
        </p:txBody>
      </p:sp>
      <p:pic>
        <p:nvPicPr>
          <p:cNvPr id="27652" name="Picture 5" descr="p065">
            <a:extLst>
              <a:ext uri="{FF2B5EF4-FFF2-40B4-BE49-F238E27FC236}">
                <a16:creationId xmlns:a16="http://schemas.microsoft.com/office/drawing/2014/main" xmlns="" id="{A61E79A9-1B57-4910-A5EC-1C4BC3F87B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0612" y="1524000"/>
            <a:ext cx="5408772" cy="4191000"/>
          </a:xfrm>
        </p:spPr>
      </p:pic>
    </p:spTree>
    <p:extLst>
      <p:ext uri="{BB962C8B-B14F-4D97-AF65-F5344CB8AC3E}">
        <p14:creationId xmlns:p14="http://schemas.microsoft.com/office/powerpoint/2010/main" val="332924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0074F2EA-0C5E-4DE4-91C9-A552C67853B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dirty="0"/>
              <a:t>Stage 9: Extermination</a:t>
            </a:r>
            <a:br>
              <a:rPr lang="en-US" altLang="en-US" sz="3600" dirty="0"/>
            </a:br>
            <a:r>
              <a:rPr lang="en-US" altLang="en-US" sz="3600" dirty="0"/>
              <a:t> (Genocide, Politicide, Mass Murder)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76B52CB4-AE66-4ECA-990F-037C2CE422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/>
              <a:t>Extermination begins, and becomes the mass killing legally called "</a:t>
            </a:r>
            <a:r>
              <a:rPr lang="en-US" altLang="en-US" b="1" dirty="0"/>
              <a:t>genocide</a:t>
            </a:r>
            <a:r>
              <a:rPr lang="en-US" altLang="en-US" dirty="0"/>
              <a:t>" or </a:t>
            </a:r>
            <a:r>
              <a:rPr lang="ja-JP" altLang="en-US"/>
              <a:t>“</a:t>
            </a:r>
            <a:r>
              <a:rPr lang="en-US" altLang="ja-JP" dirty="0"/>
              <a:t>politicide.</a:t>
            </a:r>
            <a:r>
              <a:rPr lang="ja-JP" altLang="en-US"/>
              <a:t>”</a:t>
            </a:r>
            <a:endParaRPr lang="en-US" altLang="ja-JP" dirty="0"/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dirty="0"/>
              <a:t>Most genocide is committed by governments.</a:t>
            </a:r>
          </a:p>
          <a:p>
            <a:pPr eaLnBrk="1" hangingPunct="1">
              <a:buFont typeface="Wingdings" charset="2"/>
              <a:buNone/>
              <a:defRPr/>
            </a:pPr>
            <a:endParaRPr lang="en-US" altLang="en-US" sz="3600" dirty="0"/>
          </a:p>
        </p:txBody>
      </p:sp>
      <p:pic>
        <p:nvPicPr>
          <p:cNvPr id="29700" name="Picture 4" descr="Mass Killing">
            <a:extLst>
              <a:ext uri="{FF2B5EF4-FFF2-40B4-BE49-F238E27FC236}">
                <a16:creationId xmlns:a16="http://schemas.microsoft.com/office/drawing/2014/main" xmlns="" id="{FF396517-E0BF-4201-9DD7-DAF4DED6C39A}"/>
              </a:ext>
            </a:extLst>
          </p:cNvPr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1475" y="3657600"/>
            <a:ext cx="4038600" cy="2843213"/>
          </a:xfrm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xmlns="" id="{6181FCE6-A236-441E-A629-32B6D913A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212" y="5611813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xmlns="" id="{77B850C0-7F15-47B5-85D2-0C38E4FEF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1" y="5459413"/>
            <a:ext cx="36208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Einsatzgrupen: Nazi Killing Squads</a:t>
            </a:r>
          </a:p>
        </p:txBody>
      </p:sp>
    </p:spTree>
    <p:extLst>
      <p:ext uri="{BB962C8B-B14F-4D97-AF65-F5344CB8AC3E}">
        <p14:creationId xmlns:p14="http://schemas.microsoft.com/office/powerpoint/2010/main" val="31969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8" descr="gypseys in belzec">
            <a:extLst>
              <a:ext uri="{FF2B5EF4-FFF2-40B4-BE49-F238E27FC236}">
                <a16:creationId xmlns:a16="http://schemas.microsoft.com/office/drawing/2014/main" xmlns="" id="{6479C7D8-8DFC-4D2D-8F73-795CE3CDC1AE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0212" y="1423193"/>
            <a:ext cx="4038600" cy="2868613"/>
          </a:xfrm>
        </p:spPr>
      </p:pic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8E8088A7-75AF-40A8-B834-D186C0AD2B4A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9144000" cy="10207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Extermination (Genocide)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DBB6AF27-CF78-43D2-A296-8C9E6D9BDDC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519863" y="1905000"/>
            <a:ext cx="5668962" cy="40386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algn="just" eaLnBrk="1" hangingPunct="1">
              <a:buFont typeface="Wingdings" charset="0"/>
              <a:buChar char="n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algn="just" eaLnBrk="1" hangingPunct="1">
              <a:buFont typeface="Wingdings" charset="0"/>
              <a:buNone/>
              <a:defRPr/>
            </a:pP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xmlns="" id="{A7233EDC-C1D3-4E50-BFEC-C3E32AFC4B6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399212" y="44196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Roma (Gypsies) in a Nazi death camp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xmlns="" id="{FC83DB8F-2988-4CDD-B974-0F6C3FB07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1295401"/>
            <a:ext cx="56689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800" b="1" dirty="0"/>
              <a:t>The killing is </a:t>
            </a:r>
            <a:r>
              <a:rPr lang="ja-JP" altLang="en-US" sz="2800" b="1"/>
              <a:t>“</a:t>
            </a:r>
            <a:r>
              <a:rPr lang="en-US" altLang="ja-JP" sz="2800" b="1" dirty="0"/>
              <a:t>extermination</a:t>
            </a:r>
            <a:r>
              <a:rPr lang="ja-JP" altLang="en-US" sz="2800" b="1"/>
              <a:t>”</a:t>
            </a:r>
            <a:r>
              <a:rPr lang="en-US" altLang="ja-JP" sz="2800" b="1" dirty="0"/>
              <a:t> to the killers because they do not believe the victims are fully human.  They are </a:t>
            </a:r>
            <a:r>
              <a:rPr lang="ja-JP" altLang="en-US" sz="2800" b="1"/>
              <a:t>“</a:t>
            </a:r>
            <a:r>
              <a:rPr lang="en-US" altLang="ja-JP" sz="2800" b="1" dirty="0"/>
              <a:t>cleansing</a:t>
            </a:r>
            <a:r>
              <a:rPr lang="ja-JP" altLang="en-US" sz="2800" b="1"/>
              <a:t>”</a:t>
            </a:r>
            <a:r>
              <a:rPr lang="en-US" altLang="ja-JP" sz="2800" b="1" dirty="0"/>
              <a:t> the society of impurities,</a:t>
            </a:r>
            <a:r>
              <a:rPr lang="en-US" altLang="ja-JP" sz="2800" dirty="0"/>
              <a:t> </a:t>
            </a:r>
            <a:r>
              <a:rPr lang="en-US" altLang="ja-JP" sz="2800" b="1" dirty="0"/>
              <a:t>disease, animals, vermin, </a:t>
            </a:r>
            <a:r>
              <a:rPr lang="ja-JP" altLang="en-US" sz="2800" b="1"/>
              <a:t>“</a:t>
            </a:r>
            <a:r>
              <a:rPr lang="en-US" altLang="ja-JP" sz="2800" b="1" dirty="0"/>
              <a:t>cockroaches,</a:t>
            </a:r>
            <a:r>
              <a:rPr lang="ja-JP" altLang="en-US" sz="2800" b="1"/>
              <a:t>”</a:t>
            </a:r>
            <a:r>
              <a:rPr lang="en-US" altLang="ja-JP" sz="2800" b="1" dirty="0"/>
              <a:t> or enemies.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8156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BC22BDF7-1B55-475C-8782-4BDB194A81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Stage 10: Denial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DE8BA025-5A13-453B-9448-83A195090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9612" y="1981200"/>
            <a:ext cx="8229600" cy="4144964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charset="0"/>
              <a:buChar char="n"/>
              <a:defRPr/>
            </a:pPr>
            <a:r>
              <a:rPr lang="en-US" sz="3600" dirty="0">
                <a:ea typeface="ＭＳ Ｐゴシック" charset="0"/>
                <a:cs typeface="ＭＳ Ｐゴシック" charset="0"/>
              </a:rPr>
              <a:t>Denial occurs during and after genocide.</a:t>
            </a:r>
          </a:p>
          <a:p>
            <a:pPr algn="just" eaLnBrk="1" hangingPunct="1">
              <a:buFont typeface="Wingdings" charset="0"/>
              <a:buChar char="n"/>
              <a:defRPr/>
            </a:pPr>
            <a:r>
              <a:rPr lang="en-US" sz="3600" dirty="0">
                <a:ea typeface="ＭＳ Ｐゴシック" charset="0"/>
                <a:cs typeface="ＭＳ Ｐゴシック" charset="0"/>
              </a:rPr>
              <a:t>Continuing denial triples probability of further genocide.</a:t>
            </a:r>
          </a:p>
          <a:p>
            <a:pPr algn="just" eaLnBrk="1" hangingPunct="1">
              <a:buFont typeface="Wingdings" charset="0"/>
              <a:buChar char="n"/>
              <a:defRPr/>
            </a:pPr>
            <a:r>
              <a:rPr lang="en-US" sz="3600" dirty="0">
                <a:ea typeface="ＭＳ Ｐゴシック" charset="0"/>
                <a:cs typeface="ＭＳ Ｐゴシック" charset="0"/>
              </a:rPr>
              <a:t>Denial extends crime of genocide to future generations of  victims.  It is a continuation of the intent to destroy the group. </a:t>
            </a:r>
          </a:p>
          <a:p>
            <a:pPr algn="just" eaLnBrk="1" hangingPunct="1">
              <a:buFont typeface="Wingdings" charset="0"/>
              <a:buChar char="n"/>
              <a:defRPr/>
            </a:pPr>
            <a:r>
              <a:rPr lang="en-US" sz="3600" b="1" u="sng" dirty="0">
                <a:ea typeface="ＭＳ Ｐゴシック" charset="0"/>
                <a:cs typeface="ＭＳ Ｐゴシック" charset="0"/>
              </a:rPr>
              <a:t>The tactics of denial are predictable.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40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679D0-5BC7-4B27-ABA4-1F1AA9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Stage 10: Tactics of Denial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E95989-0961-4174-B499-0EA5EBF4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2209800"/>
            <a:ext cx="8229600" cy="39163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n"/>
              <a:defRPr/>
            </a:pPr>
            <a:r>
              <a:rPr lang="en-US" altLang="en-US" dirty="0"/>
              <a:t>Attack the truth tellers.  They committed crimes.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Deny or minimize the evidence or numbers. 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Deny genocidal intent.  Blame natural forces.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Blame civil or international war.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Blame the victims – a disloyal minority.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Deny facts fit legal definition  of genocide.</a:t>
            </a:r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Claim of genocide would harm </a:t>
            </a:r>
            <a:r>
              <a:rPr lang="ja-JP" altLang="en-US"/>
              <a:t>“</a:t>
            </a:r>
            <a:r>
              <a:rPr lang="en-US" altLang="ja-JP" dirty="0"/>
              <a:t>peace process.</a:t>
            </a:r>
            <a:r>
              <a:rPr lang="ja-JP" altLang="en-US"/>
              <a:t>”</a:t>
            </a:r>
            <a:endParaRPr lang="en-US" altLang="ja-JP" dirty="0"/>
          </a:p>
          <a:p>
            <a:pPr>
              <a:buFont typeface="Wingdings" charset="2"/>
              <a:buChar char="n"/>
              <a:defRPr/>
            </a:pPr>
            <a:r>
              <a:rPr lang="en-US" altLang="en-US" dirty="0"/>
              <a:t>Claim of genocide would harm current interests.</a:t>
            </a:r>
          </a:p>
          <a:p>
            <a:pPr>
              <a:buFont typeface="Wingdings" charset="2"/>
              <a:buChar char="n"/>
              <a:defRPr/>
            </a:pPr>
            <a:endParaRPr lang="en-US" altLang="en-US" dirty="0"/>
          </a:p>
          <a:p>
            <a:pPr>
              <a:buFont typeface="Wingdings" charset="2"/>
              <a:buChar char="n"/>
              <a:defRPr/>
            </a:pPr>
            <a:endParaRPr lang="en-US" altLang="en-US" dirty="0"/>
          </a:p>
          <a:p>
            <a:pPr>
              <a:buFont typeface="Wingdings" charset="2"/>
              <a:buChar char="n"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58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6784CF-9451-4610-AEF8-AFF0A7BB9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62C52-11EC-4C59-A169-4CFE4A0F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Genocide is not new. From the Amalekites to Darfur.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790F90E-A5BC-4D2C-8C66-C74C78BE4B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2514600"/>
            <a:ext cx="4748753" cy="29718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91BE3C3-CCE3-4003-9233-CEEE209A4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61" y="2514600"/>
            <a:ext cx="4520151" cy="2971800"/>
          </a:xfrm>
        </p:spPr>
      </p:pic>
    </p:spTree>
    <p:extLst>
      <p:ext uri="{BB962C8B-B14F-4D97-AF65-F5344CB8AC3E}">
        <p14:creationId xmlns:p14="http://schemas.microsoft.com/office/powerpoint/2010/main" val="23484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7292312-257A-4253-9F41-BCC2CEF1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about genocide?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7262EF-2AD9-43DD-A3FE-4EC3C00E0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sure it doesn’t happen again. </a:t>
            </a:r>
          </a:p>
          <a:p>
            <a:r>
              <a:rPr lang="en-US" dirty="0"/>
              <a:t>There are ten steps of genocide, according to Dr. Gregory Stanton at Genocide Watch. If interventions are done at early steps it can prevent genocide.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386408-6309-44D0-8DB2-D116CF6D3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545620"/>
            <a:ext cx="54864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E51A0-C5D2-4371-A7B7-5A43EFA21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86B80F-4D81-4FF1-B670-7DB13CF0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“Us versus them”</a:t>
            </a:r>
          </a:p>
          <a:p>
            <a:r>
              <a:rPr lang="en-US" dirty="0"/>
              <a:t>Distinguish by nationality, ethnicity, race, or religion.   </a:t>
            </a:r>
          </a:p>
          <a:p>
            <a:r>
              <a:rPr lang="en-US" dirty="0"/>
              <a:t>Classification is a primary method of dividing society and creating a power struggle between groups.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584D10-FCCC-4D36-8488-A28FBDA8C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2" y="4038600"/>
            <a:ext cx="2667000" cy="2351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CF7948-9664-4EB2-8F99-ED608AC6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427" y="4038600"/>
            <a:ext cx="2895785" cy="23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C1CDB-01DB-4218-8ED0-5131AB72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Symbolization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F2F4756-1C39-4A79-8CCD-4AD2D5052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2" y="1752600"/>
            <a:ext cx="3273836" cy="4035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45F26A-1168-4F32-BEBC-40F785CB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212" y="1752600"/>
            <a:ext cx="2589212" cy="2743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98F42E-7E9E-4A89-B5BE-8DCCE4030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624" y="4783126"/>
            <a:ext cx="2590800" cy="1788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B484402-04BA-499D-8A7B-25CD62DF0059}"/>
              </a:ext>
            </a:extLst>
          </p:cNvPr>
          <p:cNvSpPr txBox="1"/>
          <p:nvPr/>
        </p:nvSpPr>
        <p:spPr>
          <a:xfrm>
            <a:off x="7618412" y="2209800"/>
            <a:ext cx="419100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 give names or other symbols to the classifications of ethnicity, race, religion, or nationality. We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name people, or distinguish them by colors or dress, and apply them to members of groups. </a:t>
            </a:r>
          </a:p>
        </p:txBody>
      </p:sp>
    </p:spTree>
    <p:extLst>
      <p:ext uri="{BB962C8B-B14F-4D97-AF65-F5344CB8AC3E}">
        <p14:creationId xmlns:p14="http://schemas.microsoft.com/office/powerpoint/2010/main" val="34912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698CB-7CCE-4914-BB5B-8AA062E0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Discrimination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88B14A-A280-4C29-93C2-1A6DB29D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Segregation; Separate groups in housing, schools, transport, and eating places.</a:t>
            </a:r>
          </a:p>
          <a:p>
            <a:r>
              <a:rPr lang="en-US" dirty="0"/>
              <a:t>Prohibit voting by members of victim group.</a:t>
            </a:r>
          </a:p>
          <a:p>
            <a:r>
              <a:rPr lang="en-US" dirty="0"/>
              <a:t>Fire group from professions. </a:t>
            </a:r>
          </a:p>
          <a:p>
            <a:r>
              <a:rPr lang="en-US" dirty="0"/>
              <a:t>Require “passes” to travel.  Hunt and arrest  “undocumented aliens”.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E224EA-18AA-450C-BC47-9AA2F1D92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4495800"/>
            <a:ext cx="2667000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12894BCF-FAAC-4D70-8C70-EF59A2CF21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79612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Stage 4: Dehumanization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F4494D61-A1B8-434B-8A9C-A32F47961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1012" y="1066800"/>
            <a:ext cx="8686800" cy="54102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en-US" sz="2300" b="1" dirty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300" b="1" dirty="0"/>
              <a:t>One group denies the humanity of another group, and makes the victim group seem subhuman.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300" b="1" dirty="0"/>
              <a:t>Dehumanization overcomes the normal human revulsion against murder. Many can kill an animal pest, few can kill a person.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300" b="1" dirty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300" b="1" dirty="0"/>
          </a:p>
          <a:p>
            <a:pPr algn="just" eaLnBrk="1" hangingPunct="1">
              <a:lnSpc>
                <a:spcPct val="80000"/>
              </a:lnSpc>
              <a:defRPr/>
            </a:pPr>
            <a:endParaRPr lang="en-US" sz="23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29700" name="Picture 4" descr="rwanda11">
            <a:extLst>
              <a:ext uri="{FF2B5EF4-FFF2-40B4-BE49-F238E27FC236}">
                <a16:creationId xmlns:a16="http://schemas.microsoft.com/office/drawing/2014/main" xmlns="" id="{2E0640EB-646E-4C3F-BD07-AF6D4014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39" y="3733800"/>
            <a:ext cx="270351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6">
            <a:extLst>
              <a:ext uri="{FF2B5EF4-FFF2-40B4-BE49-F238E27FC236}">
                <a16:creationId xmlns:a16="http://schemas.microsoft.com/office/drawing/2014/main" xmlns="" id="{DD633565-4BA4-4D08-B77D-F0BCBC60CC9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03412" y="58054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.</a:t>
            </a:r>
          </a:p>
        </p:txBody>
      </p:sp>
      <p:pic>
        <p:nvPicPr>
          <p:cNvPr id="29702" name="Picture 11" descr="ds9">
            <a:extLst>
              <a:ext uri="{FF2B5EF4-FFF2-40B4-BE49-F238E27FC236}">
                <a16:creationId xmlns:a16="http://schemas.microsoft.com/office/drawing/2014/main" xmlns="" id="{BEDBD1D0-295A-4FFC-974A-2D223C59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08" y="3238500"/>
            <a:ext cx="291770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12">
            <a:extLst>
              <a:ext uri="{FF2B5EF4-FFF2-40B4-BE49-F238E27FC236}">
                <a16:creationId xmlns:a16="http://schemas.microsoft.com/office/drawing/2014/main" xmlns="" id="{8B6B8EF6-80CB-4DA7-A397-D9D3A59FC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2" y="5638800"/>
            <a:ext cx="3505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Kangura Newspaper, Rwanda: “The Solution for Tutsi Cockroaches”</a:t>
            </a:r>
          </a:p>
        </p:txBody>
      </p:sp>
      <p:sp>
        <p:nvSpPr>
          <p:cNvPr id="29704" name="Text Box 13">
            <a:extLst>
              <a:ext uri="{FF2B5EF4-FFF2-40B4-BE49-F238E27FC236}">
                <a16:creationId xmlns:a16="http://schemas.microsoft.com/office/drawing/2014/main" xmlns="" id="{C3B79EB5-BB6E-46B4-8A06-35F2666B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2" y="5181600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Der Stürmer Nazi Newspaper: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“The Blood Flows; The Jew Grins”</a:t>
            </a:r>
          </a:p>
        </p:txBody>
      </p:sp>
    </p:spTree>
    <p:extLst>
      <p:ext uri="{BB962C8B-B14F-4D97-AF65-F5344CB8AC3E}">
        <p14:creationId xmlns:p14="http://schemas.microsoft.com/office/powerpoint/2010/main" val="423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B6B40547-1E09-40CC-A0F6-D7FE572270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79612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Stage 5: Organization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5FD732FE-4E7C-48B6-ABB4-2669EF56AB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9612" y="914401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b="1" dirty="0"/>
              <a:t>Genocide is a </a:t>
            </a:r>
            <a:r>
              <a:rPr lang="en-US" altLang="en-US" b="1" u="sng" dirty="0"/>
              <a:t>group </a:t>
            </a:r>
            <a:r>
              <a:rPr lang="en-US" altLang="en-US" b="1" dirty="0"/>
              <a:t>crime, so must be </a:t>
            </a:r>
            <a:r>
              <a:rPr lang="en-US" altLang="en-US" b="1" u="sng" dirty="0"/>
              <a:t>organized</a:t>
            </a:r>
            <a:r>
              <a:rPr lang="en-US" altLang="en-US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b="1" dirty="0"/>
              <a:t>The state usually organizes, arms and financially supports the groups that conduct the genocidal massacres.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altLang="en-US" b="1" dirty="0"/>
              <a:t>Plans are made by elites for a </a:t>
            </a:r>
            <a:r>
              <a:rPr lang="ja-JP" altLang="en-US" b="1"/>
              <a:t>“</a:t>
            </a:r>
            <a:r>
              <a:rPr lang="en-US" altLang="ja-JP" b="1" dirty="0"/>
              <a:t>final solution.</a:t>
            </a:r>
            <a:r>
              <a:rPr lang="ja-JP" altLang="en-US" b="1"/>
              <a:t>”</a:t>
            </a:r>
            <a:r>
              <a:rPr lang="en-US" altLang="ja-JP" b="1" dirty="0"/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000" b="1" dirty="0"/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xmlns="" id="{DC03B666-12CD-4C79-8C6B-B38D9A38F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2" y="2438401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17413" name="Picture 8" descr="05459">
            <a:extLst>
              <a:ext uri="{FF2B5EF4-FFF2-40B4-BE49-F238E27FC236}">
                <a16:creationId xmlns:a16="http://schemas.microsoft.com/office/drawing/2014/main" xmlns="" id="{652A2A5F-0CCF-4470-9DF3-C51EED67A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4052887"/>
            <a:ext cx="348996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3E0225-460E-48FA-8140-7A1684F0E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212" y="4051064"/>
            <a:ext cx="38862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CBB73F00-DE7C-439F-92EF-C70A315049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79612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Stage 6: Polarization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9EF73639-D64F-4D2C-BF1A-ED814EE521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1012" y="1066801"/>
            <a:ext cx="8686800" cy="5059363"/>
          </a:xfrm>
        </p:spPr>
        <p:txBody>
          <a:bodyPr/>
          <a:lstStyle/>
          <a:p>
            <a:pPr eaLnBrk="1" hangingPunct="1">
              <a:buFont typeface="Wingdings" charset="2"/>
              <a:buChar char="n"/>
              <a:defRPr/>
            </a:pPr>
            <a:endParaRPr lang="en-US" altLang="en-US" b="1" dirty="0"/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b="1" dirty="0"/>
              <a:t>Extremists drive groups apart.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b="1" dirty="0"/>
              <a:t>Hate groups broadcast and print polarizing propaganda. 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b="1" dirty="0"/>
              <a:t>Laws are passed that forbid intermarriage or social interaction.</a:t>
            </a:r>
          </a:p>
          <a:p>
            <a:pPr eaLnBrk="1" hangingPunct="1">
              <a:buFont typeface="Wingdings" charset="2"/>
              <a:buChar char="n"/>
              <a:defRPr/>
            </a:pPr>
            <a:r>
              <a:rPr lang="en-US" altLang="en-US" b="1" dirty="0"/>
              <a:t>Moderates are silenced,  intimidated, and assassinated.</a:t>
            </a:r>
            <a:r>
              <a:rPr lang="en-US" altLang="en-US" dirty="0"/>
              <a:t> </a:t>
            </a:r>
            <a:br>
              <a:rPr lang="en-US" altLang="en-US" dirty="0"/>
            </a:br>
            <a:endParaRPr lang="en-US" altLang="en-US" dirty="0"/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200" dirty="0"/>
              <a:t/>
            </a:r>
            <a:br>
              <a:rPr lang="en-US" altLang="en-US" sz="2200" dirty="0"/>
            </a:br>
            <a:endParaRPr lang="en-US" altLang="en-US" sz="2200" dirty="0"/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xmlns="" id="{07DAE92E-2243-4A51-81A2-A33F161BE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412" y="3886199"/>
            <a:ext cx="44196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b="1" dirty="0"/>
              <a:t>Public demonstrations were organized against Jewish merchants.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1800" dirty="0"/>
              <a:t> </a:t>
            </a:r>
            <a:r>
              <a:rPr lang="en-US" altLang="en-US" sz="2000" b="1" dirty="0"/>
              <a:t>Moderate German dissenters were the first to be arrested and sent to concentration camps.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b="1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19461" name="Picture 7" descr="boycott">
            <a:extLst>
              <a:ext uri="{FF2B5EF4-FFF2-40B4-BE49-F238E27FC236}">
                <a16:creationId xmlns:a16="http://schemas.microsoft.com/office/drawing/2014/main" xmlns="" id="{0983F8C0-CACB-4801-9615-3A05F692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3962400"/>
            <a:ext cx="5334000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42</TotalTime>
  <Words>648</Words>
  <Application>Microsoft Office PowerPoint</Application>
  <PresentationFormat>Custom</PresentationFormat>
  <Paragraphs>87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Consolas</vt:lpstr>
      <vt:lpstr>Corbel</vt:lpstr>
      <vt:lpstr>Garamond</vt:lpstr>
      <vt:lpstr>HGｺﾞｼｯｸM</vt:lpstr>
      <vt:lpstr>Wingdings</vt:lpstr>
      <vt:lpstr>Chalkboard 16x9</vt:lpstr>
      <vt:lpstr>Day 139: Stages of Genocide</vt:lpstr>
      <vt:lpstr>Genocide is not new. From the Amalekites to Darfur.</vt:lpstr>
      <vt:lpstr>Why learn about genocide? </vt:lpstr>
      <vt:lpstr>Stage 1: Classification </vt:lpstr>
      <vt:lpstr>Stage 2: Symbolization </vt:lpstr>
      <vt:lpstr>Stage 3: Discrimination </vt:lpstr>
      <vt:lpstr>Stage 4: Dehumanization</vt:lpstr>
      <vt:lpstr>Stage 5: Organization</vt:lpstr>
      <vt:lpstr>Stage 6: Polarization </vt:lpstr>
      <vt:lpstr>Stage 7: Preparation </vt:lpstr>
      <vt:lpstr>Nazi Work Camps and Death Camps</vt:lpstr>
      <vt:lpstr>Stage 8: Persecution</vt:lpstr>
      <vt:lpstr>Stage 9: Extermination  (Genocide, Politicide, Mass Murder)</vt:lpstr>
      <vt:lpstr>Extermination (Genocide)</vt:lpstr>
      <vt:lpstr>Stage 10: Denial</vt:lpstr>
      <vt:lpstr>Stage 10: Tactics of Denial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139: Stages of Genocide</dc:title>
  <dc:creator>Anthony Salciccioli</dc:creator>
  <cp:lastModifiedBy>ANTHONY SALCICCIOLI</cp:lastModifiedBy>
  <cp:revision>8</cp:revision>
  <dcterms:created xsi:type="dcterms:W3CDTF">2018-05-05T01:34:23Z</dcterms:created>
  <dcterms:modified xsi:type="dcterms:W3CDTF">2018-05-07T10:51:13Z</dcterms:modified>
</cp:coreProperties>
</file>